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Lst>
  <p:notesMasterIdLst>
    <p:notesMasterId r:id="rId13"/>
  </p:notesMasterIdLst>
  <p:sldIdLst>
    <p:sldId id="256" r:id="rId2"/>
    <p:sldId id="413" r:id="rId3"/>
    <p:sldId id="342" r:id="rId4"/>
    <p:sldId id="343" r:id="rId5"/>
    <p:sldId id="344" r:id="rId6"/>
    <p:sldId id="345" r:id="rId7"/>
    <p:sldId id="346" r:id="rId8"/>
    <p:sldId id="347" r:id="rId9"/>
    <p:sldId id="348" r:id="rId10"/>
    <p:sldId id="265" r:id="rId11"/>
    <p:sldId id="354" r:id="rId12"/>
  </p:sldIdLst>
  <p:sldSz cx="9144000" cy="6858000" type="screen4x3"/>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8F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02" autoAdjust="0"/>
    <p:restoredTop sz="79884" autoAdjust="0"/>
  </p:normalViewPr>
  <p:slideViewPr>
    <p:cSldViewPr snapToGrid="0" snapToObjects="1">
      <p:cViewPr varScale="1">
        <p:scale>
          <a:sx n="92" d="100"/>
          <a:sy n="92" d="100"/>
        </p:scale>
        <p:origin x="205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B01AC8-5A25-4E42-BC1C-2DD0B97C0289}"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2625A577-FD29-4EDF-ABB6-11E6D117FC37}">
      <dgm:prSet/>
      <dgm:spPr/>
      <dgm:t>
        <a:bodyPr/>
        <a:lstStyle/>
        <a:p>
          <a:r>
            <a:rPr lang="en-US" dirty="0" smtClean="0">
              <a:latin typeface="+mn-lt"/>
              <a:cs typeface="Adobe Devanagari" panose="02040503050201020203" pitchFamily="18" charset="0"/>
            </a:rPr>
            <a:t>Fights malicious software</a:t>
          </a:r>
          <a:endParaRPr lang="en-US" dirty="0">
            <a:latin typeface="+mn-lt"/>
            <a:cs typeface="Adobe Devanagari" panose="02040503050201020203" pitchFamily="18" charset="0"/>
          </a:endParaRPr>
        </a:p>
      </dgm:t>
    </dgm:pt>
    <dgm:pt modelId="{D40085A6-F7B6-4430-92BC-8C3E044BF974}" type="sibTrans" cxnId="{15E396FA-5BF7-4D4D-8EE6-4FDDEAB64BD8}">
      <dgm:prSet/>
      <dgm:spPr/>
      <dgm:t>
        <a:bodyPr/>
        <a:lstStyle/>
        <a:p>
          <a:endParaRPr lang="en-US"/>
        </a:p>
      </dgm:t>
    </dgm:pt>
    <dgm:pt modelId="{65899AD2-AE84-4176-A200-BD2683AC5451}" type="parTrans" cxnId="{15E396FA-5BF7-4D4D-8EE6-4FDDEAB64BD8}">
      <dgm:prSet/>
      <dgm:spPr/>
      <dgm:t>
        <a:bodyPr/>
        <a:lstStyle/>
        <a:p>
          <a:endParaRPr lang="en-US"/>
        </a:p>
      </dgm:t>
    </dgm:pt>
    <dgm:pt modelId="{7A46303F-EB03-4AEE-9397-B4CED1554460}">
      <dgm:prSet/>
      <dgm:spPr/>
      <dgm:t>
        <a:bodyPr/>
        <a:lstStyle/>
        <a:p>
          <a:r>
            <a:rPr lang="en-US" dirty="0" smtClean="0">
              <a:latin typeface="+mn-lt"/>
              <a:cs typeface="Adobe Devanagari" panose="02040503050201020203" pitchFamily="18" charset="0"/>
            </a:rPr>
            <a:t>Blocks suspicious activity</a:t>
          </a:r>
          <a:endParaRPr lang="en-US" dirty="0">
            <a:latin typeface="+mn-lt"/>
            <a:cs typeface="Adobe Devanagari" panose="02040503050201020203" pitchFamily="18" charset="0"/>
          </a:endParaRPr>
        </a:p>
      </dgm:t>
    </dgm:pt>
    <dgm:pt modelId="{D9B3E3FA-0340-4920-854B-62B16909B109}" type="sibTrans" cxnId="{B7DC6C82-C9ED-4FC4-8A70-4772281AFAE7}">
      <dgm:prSet/>
      <dgm:spPr/>
      <dgm:t>
        <a:bodyPr/>
        <a:lstStyle/>
        <a:p>
          <a:endParaRPr lang="en-US"/>
        </a:p>
      </dgm:t>
    </dgm:pt>
    <dgm:pt modelId="{B2409069-1531-471C-B904-10DFBD956D41}" type="parTrans" cxnId="{B7DC6C82-C9ED-4FC4-8A70-4772281AFAE7}">
      <dgm:prSet/>
      <dgm:spPr/>
      <dgm:t>
        <a:bodyPr/>
        <a:lstStyle/>
        <a:p>
          <a:endParaRPr lang="en-US"/>
        </a:p>
      </dgm:t>
    </dgm:pt>
    <dgm:pt modelId="{FB2F617E-9AC4-4B8E-BCFE-4E1CC8429F9C}">
      <dgm:prSet/>
      <dgm:spPr/>
      <dgm:t>
        <a:bodyPr/>
        <a:lstStyle/>
        <a:p>
          <a:r>
            <a:rPr lang="en-US" dirty="0" smtClean="0">
              <a:latin typeface="+mn-lt"/>
              <a:cs typeface="Adobe Devanagari" panose="02040503050201020203" pitchFamily="18" charset="0"/>
            </a:rPr>
            <a:t>Confirms the safety of your computer and software</a:t>
          </a:r>
          <a:endParaRPr lang="en-US" dirty="0">
            <a:latin typeface="+mn-lt"/>
            <a:cs typeface="Adobe Devanagari" panose="02040503050201020203" pitchFamily="18" charset="0"/>
          </a:endParaRPr>
        </a:p>
      </dgm:t>
    </dgm:pt>
    <dgm:pt modelId="{0C65811E-180F-47E0-B266-D3F3F272161F}" type="sibTrans" cxnId="{F20A7D01-9E0C-49F9-803E-9834C25B8BE1}">
      <dgm:prSet/>
      <dgm:spPr/>
      <dgm:t>
        <a:bodyPr/>
        <a:lstStyle/>
        <a:p>
          <a:endParaRPr lang="en-US"/>
        </a:p>
      </dgm:t>
    </dgm:pt>
    <dgm:pt modelId="{8E691516-125D-4DF2-A383-8C442ADA84C7}" type="parTrans" cxnId="{F20A7D01-9E0C-49F9-803E-9834C25B8BE1}">
      <dgm:prSet/>
      <dgm:spPr/>
      <dgm:t>
        <a:bodyPr/>
        <a:lstStyle/>
        <a:p>
          <a:endParaRPr lang="en-US"/>
        </a:p>
      </dgm:t>
    </dgm:pt>
    <dgm:pt modelId="{E968B929-E1AB-493C-843A-A2795FE70DDE}">
      <dgm:prSet/>
      <dgm:spPr/>
      <dgm:t>
        <a:bodyPr/>
        <a:lstStyle/>
        <a:p>
          <a:r>
            <a:rPr lang="en-US" dirty="0" smtClean="0">
              <a:latin typeface="+mn-lt"/>
              <a:cs typeface="Adobe Devanagari" panose="02040503050201020203" pitchFamily="18" charset="0"/>
            </a:rPr>
            <a:t>Use Pop-up blocker</a:t>
          </a:r>
          <a:endParaRPr lang="en-US" dirty="0">
            <a:latin typeface="+mn-lt"/>
            <a:cs typeface="Adobe Devanagari" panose="02040503050201020203" pitchFamily="18" charset="0"/>
          </a:endParaRPr>
        </a:p>
      </dgm:t>
    </dgm:pt>
    <dgm:pt modelId="{75B84B51-30B6-4C39-A9A3-65E0B45A623D}" type="parTrans" cxnId="{A25546C1-DB72-4399-A617-4B52BAD7574F}">
      <dgm:prSet/>
      <dgm:spPr/>
      <dgm:t>
        <a:bodyPr/>
        <a:lstStyle/>
        <a:p>
          <a:endParaRPr lang="en-US"/>
        </a:p>
      </dgm:t>
    </dgm:pt>
    <dgm:pt modelId="{29F42AE8-5B76-4342-B6A1-C966CDCE504A}" type="sibTrans" cxnId="{A25546C1-DB72-4399-A617-4B52BAD7574F}">
      <dgm:prSet/>
      <dgm:spPr/>
      <dgm:t>
        <a:bodyPr/>
        <a:lstStyle/>
        <a:p>
          <a:endParaRPr lang="en-US"/>
        </a:p>
      </dgm:t>
    </dgm:pt>
    <dgm:pt modelId="{5B55F039-7E28-410F-BB34-4C40477CAACE}" type="pres">
      <dgm:prSet presAssocID="{96B01AC8-5A25-4E42-BC1C-2DD0B97C0289}" presName="linear" presStyleCnt="0">
        <dgm:presLayoutVars>
          <dgm:animLvl val="lvl"/>
          <dgm:resizeHandles val="exact"/>
        </dgm:presLayoutVars>
      </dgm:prSet>
      <dgm:spPr/>
      <dgm:t>
        <a:bodyPr/>
        <a:lstStyle/>
        <a:p>
          <a:endParaRPr lang="en-US"/>
        </a:p>
      </dgm:t>
    </dgm:pt>
    <dgm:pt modelId="{C9B2E6D1-80C3-4F7C-82DA-09C7E5D7BAA2}" type="pres">
      <dgm:prSet presAssocID="{2625A577-FD29-4EDF-ABB6-11E6D117FC37}" presName="parentText" presStyleLbl="node1" presStyleIdx="0" presStyleCnt="4" custAng="10800000" custFlipVert="1" custScaleX="99289" custScaleY="95493" custLinFactNeighborX="206">
        <dgm:presLayoutVars>
          <dgm:chMax val="0"/>
          <dgm:bulletEnabled val="1"/>
        </dgm:presLayoutVars>
      </dgm:prSet>
      <dgm:spPr/>
      <dgm:t>
        <a:bodyPr/>
        <a:lstStyle/>
        <a:p>
          <a:endParaRPr lang="en-US"/>
        </a:p>
      </dgm:t>
    </dgm:pt>
    <dgm:pt modelId="{4D22EDDC-22A9-43A5-A242-E9A436CC8869}" type="pres">
      <dgm:prSet presAssocID="{D40085A6-F7B6-4430-92BC-8C3E044BF974}" presName="spacer" presStyleCnt="0"/>
      <dgm:spPr/>
    </dgm:pt>
    <dgm:pt modelId="{9C6710AD-C97F-49CE-A5E1-8BAC4E067B42}" type="pres">
      <dgm:prSet presAssocID="{7A46303F-EB03-4AEE-9397-B4CED1554460}" presName="parentText" presStyleLbl="node1" presStyleIdx="1" presStyleCnt="4">
        <dgm:presLayoutVars>
          <dgm:chMax val="0"/>
          <dgm:bulletEnabled val="1"/>
        </dgm:presLayoutVars>
      </dgm:prSet>
      <dgm:spPr/>
      <dgm:t>
        <a:bodyPr/>
        <a:lstStyle/>
        <a:p>
          <a:endParaRPr lang="en-US"/>
        </a:p>
      </dgm:t>
    </dgm:pt>
    <dgm:pt modelId="{6A535BE1-9EC6-4D42-887E-D24E906EE659}" type="pres">
      <dgm:prSet presAssocID="{D9B3E3FA-0340-4920-854B-62B16909B109}" presName="spacer" presStyleCnt="0"/>
      <dgm:spPr/>
    </dgm:pt>
    <dgm:pt modelId="{6DD253FF-9CD2-4D0D-A08F-5A4FB0E59C32}" type="pres">
      <dgm:prSet presAssocID="{FB2F617E-9AC4-4B8E-BCFE-4E1CC8429F9C}" presName="parentText" presStyleLbl="node1" presStyleIdx="2" presStyleCnt="4">
        <dgm:presLayoutVars>
          <dgm:chMax val="0"/>
          <dgm:bulletEnabled val="1"/>
        </dgm:presLayoutVars>
      </dgm:prSet>
      <dgm:spPr/>
      <dgm:t>
        <a:bodyPr/>
        <a:lstStyle/>
        <a:p>
          <a:endParaRPr lang="en-US"/>
        </a:p>
      </dgm:t>
    </dgm:pt>
    <dgm:pt modelId="{CB165C9B-0BB2-49B3-AD26-18D4E1C3D874}" type="pres">
      <dgm:prSet presAssocID="{0C65811E-180F-47E0-B266-D3F3F272161F}" presName="spacer" presStyleCnt="0"/>
      <dgm:spPr/>
    </dgm:pt>
    <dgm:pt modelId="{92FDFA40-DC64-4D1B-A610-4EDAD12D9532}" type="pres">
      <dgm:prSet presAssocID="{E968B929-E1AB-493C-843A-A2795FE70DDE}" presName="parentText" presStyleLbl="node1" presStyleIdx="3" presStyleCnt="4">
        <dgm:presLayoutVars>
          <dgm:chMax val="0"/>
          <dgm:bulletEnabled val="1"/>
        </dgm:presLayoutVars>
      </dgm:prSet>
      <dgm:spPr/>
      <dgm:t>
        <a:bodyPr/>
        <a:lstStyle/>
        <a:p>
          <a:endParaRPr lang="en-US"/>
        </a:p>
      </dgm:t>
    </dgm:pt>
  </dgm:ptLst>
  <dgm:cxnLst>
    <dgm:cxn modelId="{A25546C1-DB72-4399-A617-4B52BAD7574F}" srcId="{96B01AC8-5A25-4E42-BC1C-2DD0B97C0289}" destId="{E968B929-E1AB-493C-843A-A2795FE70DDE}" srcOrd="3" destOrd="0" parTransId="{75B84B51-30B6-4C39-A9A3-65E0B45A623D}" sibTransId="{29F42AE8-5B76-4342-B6A1-C966CDCE504A}"/>
    <dgm:cxn modelId="{15E396FA-5BF7-4D4D-8EE6-4FDDEAB64BD8}" srcId="{96B01AC8-5A25-4E42-BC1C-2DD0B97C0289}" destId="{2625A577-FD29-4EDF-ABB6-11E6D117FC37}" srcOrd="0" destOrd="0" parTransId="{65899AD2-AE84-4176-A200-BD2683AC5451}" sibTransId="{D40085A6-F7B6-4430-92BC-8C3E044BF974}"/>
    <dgm:cxn modelId="{D791DB4C-0A30-414E-8A79-2D281C798105}" type="presOf" srcId="{96B01AC8-5A25-4E42-BC1C-2DD0B97C0289}" destId="{5B55F039-7E28-410F-BB34-4C40477CAACE}" srcOrd="0" destOrd="0" presId="urn:microsoft.com/office/officeart/2005/8/layout/vList2"/>
    <dgm:cxn modelId="{F20A7D01-9E0C-49F9-803E-9834C25B8BE1}" srcId="{96B01AC8-5A25-4E42-BC1C-2DD0B97C0289}" destId="{FB2F617E-9AC4-4B8E-BCFE-4E1CC8429F9C}" srcOrd="2" destOrd="0" parTransId="{8E691516-125D-4DF2-A383-8C442ADA84C7}" sibTransId="{0C65811E-180F-47E0-B266-D3F3F272161F}"/>
    <dgm:cxn modelId="{F4DBF9A9-CB29-4506-8443-935E18A41376}" type="presOf" srcId="{FB2F617E-9AC4-4B8E-BCFE-4E1CC8429F9C}" destId="{6DD253FF-9CD2-4D0D-A08F-5A4FB0E59C32}" srcOrd="0" destOrd="0" presId="urn:microsoft.com/office/officeart/2005/8/layout/vList2"/>
    <dgm:cxn modelId="{B7DC6C82-C9ED-4FC4-8A70-4772281AFAE7}" srcId="{96B01AC8-5A25-4E42-BC1C-2DD0B97C0289}" destId="{7A46303F-EB03-4AEE-9397-B4CED1554460}" srcOrd="1" destOrd="0" parTransId="{B2409069-1531-471C-B904-10DFBD956D41}" sibTransId="{D9B3E3FA-0340-4920-854B-62B16909B109}"/>
    <dgm:cxn modelId="{C6A8F686-12DD-47D5-BCC0-C8B335A7F8F8}" type="presOf" srcId="{2625A577-FD29-4EDF-ABB6-11E6D117FC37}" destId="{C9B2E6D1-80C3-4F7C-82DA-09C7E5D7BAA2}" srcOrd="0" destOrd="0" presId="urn:microsoft.com/office/officeart/2005/8/layout/vList2"/>
    <dgm:cxn modelId="{272337DC-4155-49BF-A0F9-FA05816D7F76}" type="presOf" srcId="{7A46303F-EB03-4AEE-9397-B4CED1554460}" destId="{9C6710AD-C97F-49CE-A5E1-8BAC4E067B42}" srcOrd="0" destOrd="0" presId="urn:microsoft.com/office/officeart/2005/8/layout/vList2"/>
    <dgm:cxn modelId="{6A928891-7BE0-420B-8969-E0B3A19188E1}" type="presOf" srcId="{E968B929-E1AB-493C-843A-A2795FE70DDE}" destId="{92FDFA40-DC64-4D1B-A610-4EDAD12D9532}" srcOrd="0" destOrd="0" presId="urn:microsoft.com/office/officeart/2005/8/layout/vList2"/>
    <dgm:cxn modelId="{44F41FB4-D410-48A1-B0B6-D785C9154C1D}" type="presParOf" srcId="{5B55F039-7E28-410F-BB34-4C40477CAACE}" destId="{C9B2E6D1-80C3-4F7C-82DA-09C7E5D7BAA2}" srcOrd="0" destOrd="0" presId="urn:microsoft.com/office/officeart/2005/8/layout/vList2"/>
    <dgm:cxn modelId="{48980D60-B4C6-40B4-8CC8-DC4A684E6C35}" type="presParOf" srcId="{5B55F039-7E28-410F-BB34-4C40477CAACE}" destId="{4D22EDDC-22A9-43A5-A242-E9A436CC8869}" srcOrd="1" destOrd="0" presId="urn:microsoft.com/office/officeart/2005/8/layout/vList2"/>
    <dgm:cxn modelId="{CD9CD7CB-2984-4F76-9BFA-B2DA495164E0}" type="presParOf" srcId="{5B55F039-7E28-410F-BB34-4C40477CAACE}" destId="{9C6710AD-C97F-49CE-A5E1-8BAC4E067B42}" srcOrd="2" destOrd="0" presId="urn:microsoft.com/office/officeart/2005/8/layout/vList2"/>
    <dgm:cxn modelId="{DD05CD2E-D72C-4880-AD6F-9788DC9BF830}" type="presParOf" srcId="{5B55F039-7E28-410F-BB34-4C40477CAACE}" destId="{6A535BE1-9EC6-4D42-887E-D24E906EE659}" srcOrd="3" destOrd="0" presId="urn:microsoft.com/office/officeart/2005/8/layout/vList2"/>
    <dgm:cxn modelId="{F9C2016E-661F-46B3-A8A1-2E080C141DBC}" type="presParOf" srcId="{5B55F039-7E28-410F-BB34-4C40477CAACE}" destId="{6DD253FF-9CD2-4D0D-A08F-5A4FB0E59C32}" srcOrd="4" destOrd="0" presId="urn:microsoft.com/office/officeart/2005/8/layout/vList2"/>
    <dgm:cxn modelId="{5F49971E-C842-4CE4-8F24-F38104F25EA1}" type="presParOf" srcId="{5B55F039-7E28-410F-BB34-4C40477CAACE}" destId="{CB165C9B-0BB2-49B3-AD26-18D4E1C3D874}" srcOrd="5" destOrd="0" presId="urn:microsoft.com/office/officeart/2005/8/layout/vList2"/>
    <dgm:cxn modelId="{973ACB18-BD1E-47CE-A029-F4A327EEB44F}" type="presParOf" srcId="{5B55F039-7E28-410F-BB34-4C40477CAACE}" destId="{92FDFA40-DC64-4D1B-A610-4EDAD12D9532}"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3DFC61-060C-4FFE-983A-54AC4BFDC21E}" type="doc">
      <dgm:prSet loTypeId="urn:microsoft.com/office/officeart/2005/8/layout/StepDownProcess" loCatId="process" qsTypeId="urn:microsoft.com/office/officeart/2005/8/quickstyle/simple2" qsCatId="simple" csTypeId="urn:microsoft.com/office/officeart/2005/8/colors/accent6_4" csCatId="accent6" phldr="1"/>
      <dgm:spPr/>
      <dgm:t>
        <a:bodyPr/>
        <a:lstStyle/>
        <a:p>
          <a:endParaRPr lang="en-US"/>
        </a:p>
      </dgm:t>
    </dgm:pt>
    <dgm:pt modelId="{B688A645-EB16-4B90-B10E-E650BD62FB93}">
      <dgm:prSet phldrT="[Text]"/>
      <dgm:spPr/>
      <dgm:t>
        <a:bodyPr/>
        <a:lstStyle/>
        <a:p>
          <a:r>
            <a:rPr lang="en-US" dirty="0" smtClean="0">
              <a:latin typeface="+mn-lt"/>
              <a:cs typeface="Adobe Devanagari" panose="02040503050201020203" pitchFamily="18" charset="0"/>
            </a:rPr>
            <a:t>Privacy Policy</a:t>
          </a:r>
          <a:endParaRPr lang="en-US" dirty="0">
            <a:latin typeface="+mn-lt"/>
            <a:cs typeface="Adobe Devanagari" panose="02040503050201020203" pitchFamily="18" charset="0"/>
          </a:endParaRPr>
        </a:p>
      </dgm:t>
    </dgm:pt>
    <dgm:pt modelId="{7D4ADE40-4394-4C7C-8DF9-11D1399C5C58}" type="parTrans" cxnId="{1F6C72C5-563E-4474-9607-6A50B05BA034}">
      <dgm:prSet/>
      <dgm:spPr/>
      <dgm:t>
        <a:bodyPr/>
        <a:lstStyle/>
        <a:p>
          <a:endParaRPr lang="en-US"/>
        </a:p>
      </dgm:t>
    </dgm:pt>
    <dgm:pt modelId="{D47A94A1-A486-4AB1-937E-3C8A4A8E7B3E}" type="sibTrans" cxnId="{1F6C72C5-563E-4474-9607-6A50B05BA034}">
      <dgm:prSet/>
      <dgm:spPr/>
      <dgm:t>
        <a:bodyPr/>
        <a:lstStyle/>
        <a:p>
          <a:endParaRPr lang="en-US"/>
        </a:p>
      </dgm:t>
    </dgm:pt>
    <dgm:pt modelId="{48DE09C8-4531-42F6-9DA6-D18D19788076}">
      <dgm:prSet phldrT="[Text]"/>
      <dgm:spPr/>
      <dgm:t>
        <a:bodyPr/>
        <a:lstStyle/>
        <a:p>
          <a:r>
            <a:rPr lang="en-US" dirty="0" smtClean="0">
              <a:latin typeface="+mn-lt"/>
              <a:cs typeface="Adobe Devanagari" panose="02040503050201020203" pitchFamily="18" charset="0"/>
            </a:rPr>
            <a:t>CLEAR privacy policy</a:t>
          </a:r>
          <a:endParaRPr lang="en-US" dirty="0">
            <a:latin typeface="+mn-lt"/>
            <a:cs typeface="Adobe Devanagari" panose="02040503050201020203" pitchFamily="18" charset="0"/>
          </a:endParaRPr>
        </a:p>
      </dgm:t>
    </dgm:pt>
    <dgm:pt modelId="{C5671107-56DA-4CD3-BDB0-ED6B871980D5}" type="parTrans" cxnId="{8A81A359-842E-4E5C-9AA3-3D9F804CD42F}">
      <dgm:prSet/>
      <dgm:spPr/>
      <dgm:t>
        <a:bodyPr/>
        <a:lstStyle/>
        <a:p>
          <a:endParaRPr lang="en-US"/>
        </a:p>
      </dgm:t>
    </dgm:pt>
    <dgm:pt modelId="{20C70251-B084-4AF7-8183-360B1B4DF906}" type="sibTrans" cxnId="{8A81A359-842E-4E5C-9AA3-3D9F804CD42F}">
      <dgm:prSet/>
      <dgm:spPr/>
      <dgm:t>
        <a:bodyPr/>
        <a:lstStyle/>
        <a:p>
          <a:endParaRPr lang="en-US"/>
        </a:p>
      </dgm:t>
    </dgm:pt>
    <dgm:pt modelId="{CF97E75A-92BB-46F0-8447-649EE1F88814}">
      <dgm:prSet phldrT="[Text]"/>
      <dgm:spPr/>
      <dgm:t>
        <a:bodyPr/>
        <a:lstStyle/>
        <a:p>
          <a:r>
            <a:rPr lang="en-US" dirty="0" smtClean="0">
              <a:latin typeface="+mn-lt"/>
              <a:cs typeface="Adobe Devanagari" panose="02040503050201020203" pitchFamily="18" charset="0"/>
            </a:rPr>
            <a:t>Contact Info</a:t>
          </a:r>
          <a:endParaRPr lang="en-US" dirty="0">
            <a:latin typeface="+mn-lt"/>
            <a:cs typeface="Adobe Devanagari" panose="02040503050201020203" pitchFamily="18" charset="0"/>
          </a:endParaRPr>
        </a:p>
      </dgm:t>
    </dgm:pt>
    <dgm:pt modelId="{221FE059-F856-4F5F-9B9F-44770D848DB4}" type="parTrans" cxnId="{753C803E-E6AA-4018-96FD-75FAD794424C}">
      <dgm:prSet/>
      <dgm:spPr/>
      <dgm:t>
        <a:bodyPr/>
        <a:lstStyle/>
        <a:p>
          <a:endParaRPr lang="en-US"/>
        </a:p>
      </dgm:t>
    </dgm:pt>
    <dgm:pt modelId="{101D3108-88A8-45A6-AA3F-6CF2AFB3BB79}" type="sibTrans" cxnId="{753C803E-E6AA-4018-96FD-75FAD794424C}">
      <dgm:prSet/>
      <dgm:spPr/>
      <dgm:t>
        <a:bodyPr/>
        <a:lstStyle/>
        <a:p>
          <a:endParaRPr lang="en-US"/>
        </a:p>
      </dgm:t>
    </dgm:pt>
    <dgm:pt modelId="{70AD4871-56FE-47BD-83FC-71A330B118E5}">
      <dgm:prSet phldrT="[Text]"/>
      <dgm:spPr/>
      <dgm:t>
        <a:bodyPr/>
        <a:lstStyle/>
        <a:p>
          <a:r>
            <a:rPr lang="en-US" dirty="0" smtClean="0">
              <a:latin typeface="+mn-lt"/>
              <a:cs typeface="Adobe Devanagari" panose="02040503050201020203" pitchFamily="18" charset="0"/>
            </a:rPr>
            <a:t>Easy to navigate</a:t>
          </a:r>
          <a:endParaRPr lang="en-US" dirty="0">
            <a:latin typeface="+mn-lt"/>
            <a:cs typeface="Adobe Devanagari" panose="02040503050201020203" pitchFamily="18" charset="0"/>
          </a:endParaRPr>
        </a:p>
      </dgm:t>
    </dgm:pt>
    <dgm:pt modelId="{6FFF7EF1-0EA8-446E-98B2-97A504C667EA}" type="parTrans" cxnId="{B15F37C9-69C9-414C-8A75-71907073B356}">
      <dgm:prSet/>
      <dgm:spPr/>
      <dgm:t>
        <a:bodyPr/>
        <a:lstStyle/>
        <a:p>
          <a:endParaRPr lang="en-US"/>
        </a:p>
      </dgm:t>
    </dgm:pt>
    <dgm:pt modelId="{2F7E005D-DE32-4059-85F1-B44D9A4EF041}" type="sibTrans" cxnId="{B15F37C9-69C9-414C-8A75-71907073B356}">
      <dgm:prSet/>
      <dgm:spPr/>
      <dgm:t>
        <a:bodyPr/>
        <a:lstStyle/>
        <a:p>
          <a:endParaRPr lang="en-US"/>
        </a:p>
      </dgm:t>
    </dgm:pt>
    <dgm:pt modelId="{5A731911-3342-490D-BB94-6C7B17198B29}">
      <dgm:prSet phldrT="[Text]"/>
      <dgm:spPr/>
      <dgm:t>
        <a:bodyPr/>
        <a:lstStyle/>
        <a:p>
          <a:r>
            <a:rPr lang="en-US" dirty="0" smtClean="0">
              <a:latin typeface="Adobe Devanagari" panose="02040503050201020203" pitchFamily="18" charset="0"/>
              <a:cs typeface="Adobe Devanagari" panose="02040503050201020203" pitchFamily="18" charset="0"/>
            </a:rPr>
            <a:t>Password </a:t>
          </a:r>
          <a:r>
            <a:rPr lang="en-US" dirty="0" smtClean="0">
              <a:latin typeface="+mn-lt"/>
              <a:cs typeface="Adobe Devanagari" panose="02040503050201020203" pitchFamily="18" charset="0"/>
            </a:rPr>
            <a:t>Management</a:t>
          </a:r>
          <a:endParaRPr lang="en-US" dirty="0">
            <a:latin typeface="+mn-lt"/>
            <a:cs typeface="Adobe Devanagari" panose="02040503050201020203" pitchFamily="18" charset="0"/>
          </a:endParaRPr>
        </a:p>
      </dgm:t>
    </dgm:pt>
    <dgm:pt modelId="{98E85323-0A2B-41BC-A00E-144B897CE6BF}" type="parTrans" cxnId="{DA9D983E-FCB4-4431-AE5A-AB748455F808}">
      <dgm:prSet/>
      <dgm:spPr/>
      <dgm:t>
        <a:bodyPr/>
        <a:lstStyle/>
        <a:p>
          <a:endParaRPr lang="en-US"/>
        </a:p>
      </dgm:t>
    </dgm:pt>
    <dgm:pt modelId="{DFF5D3AA-E283-4658-BF80-D571C6B78DB3}" type="sibTrans" cxnId="{DA9D983E-FCB4-4431-AE5A-AB748455F808}">
      <dgm:prSet/>
      <dgm:spPr/>
      <dgm:t>
        <a:bodyPr/>
        <a:lstStyle/>
        <a:p>
          <a:endParaRPr lang="en-US"/>
        </a:p>
      </dgm:t>
    </dgm:pt>
    <dgm:pt modelId="{70FDFFAA-E9D1-46F2-B259-A6D1F285EFB8}">
      <dgm:prSet phldrT="[Text]" custT="1"/>
      <dgm:spPr/>
      <dgm:t>
        <a:bodyPr/>
        <a:lstStyle/>
        <a:p>
          <a:r>
            <a:rPr lang="en-US" sz="1600" dirty="0" smtClean="0">
              <a:latin typeface="+mn-lt"/>
              <a:cs typeface="Adobe Devanagari" panose="02040503050201020203" pitchFamily="18" charset="0"/>
            </a:rPr>
            <a:t>DO NOT use the same password</a:t>
          </a:r>
          <a:endParaRPr lang="en-US" sz="1600" dirty="0">
            <a:latin typeface="+mn-lt"/>
            <a:cs typeface="Adobe Devanagari" panose="02040503050201020203" pitchFamily="18" charset="0"/>
          </a:endParaRPr>
        </a:p>
      </dgm:t>
    </dgm:pt>
    <dgm:pt modelId="{AB289869-CEC6-4ECE-87A3-953FABEBDF94}" type="parTrans" cxnId="{C9907DA5-6178-451C-AE23-0CCA74511EDF}">
      <dgm:prSet/>
      <dgm:spPr/>
      <dgm:t>
        <a:bodyPr/>
        <a:lstStyle/>
        <a:p>
          <a:endParaRPr lang="en-US"/>
        </a:p>
      </dgm:t>
    </dgm:pt>
    <dgm:pt modelId="{20A98DFE-2351-4471-B8F4-C911DE64F35E}" type="sibTrans" cxnId="{C9907DA5-6178-451C-AE23-0CCA74511EDF}">
      <dgm:prSet/>
      <dgm:spPr/>
      <dgm:t>
        <a:bodyPr/>
        <a:lstStyle/>
        <a:p>
          <a:endParaRPr lang="en-US"/>
        </a:p>
      </dgm:t>
    </dgm:pt>
    <dgm:pt modelId="{76104C88-0E79-4C9A-A2AB-708BA64DA7D6}">
      <dgm:prSet phldrT="[Text]"/>
      <dgm:spPr/>
      <dgm:t>
        <a:bodyPr/>
        <a:lstStyle/>
        <a:p>
          <a:r>
            <a:rPr lang="en-US" dirty="0" smtClean="0">
              <a:latin typeface="+mn-lt"/>
              <a:cs typeface="Adobe Devanagari" panose="02040503050201020203" pitchFamily="18" charset="0"/>
            </a:rPr>
            <a:t>Required</a:t>
          </a:r>
          <a:endParaRPr lang="en-US" dirty="0">
            <a:latin typeface="+mn-lt"/>
            <a:cs typeface="Adobe Devanagari" panose="02040503050201020203" pitchFamily="18" charset="0"/>
          </a:endParaRPr>
        </a:p>
      </dgm:t>
    </dgm:pt>
    <dgm:pt modelId="{F020B3C7-231C-4406-96EE-B3B261BD22CE}" type="parTrans" cxnId="{AFE1B747-AD3C-441C-8291-4CF98D5F4B5B}">
      <dgm:prSet/>
      <dgm:spPr/>
      <dgm:t>
        <a:bodyPr/>
        <a:lstStyle/>
        <a:p>
          <a:endParaRPr lang="en-US"/>
        </a:p>
      </dgm:t>
    </dgm:pt>
    <dgm:pt modelId="{4814D16C-3F45-4A94-A708-003F020C07DD}" type="sibTrans" cxnId="{AFE1B747-AD3C-441C-8291-4CF98D5F4B5B}">
      <dgm:prSet/>
      <dgm:spPr/>
      <dgm:t>
        <a:bodyPr/>
        <a:lstStyle/>
        <a:p>
          <a:endParaRPr lang="en-US"/>
        </a:p>
      </dgm:t>
    </dgm:pt>
    <dgm:pt modelId="{86A53E48-5D75-4842-A33C-36907E852A8B}">
      <dgm:prSet phldrT="[Text]"/>
      <dgm:spPr/>
      <dgm:t>
        <a:bodyPr/>
        <a:lstStyle/>
        <a:p>
          <a:r>
            <a:rPr lang="en-US" dirty="0" smtClean="0">
              <a:latin typeface="+mn-lt"/>
              <a:cs typeface="Adobe Devanagari" panose="02040503050201020203" pitchFamily="18" charset="0"/>
            </a:rPr>
            <a:t>Vague policy </a:t>
          </a:r>
          <a:endParaRPr lang="en-US" dirty="0">
            <a:latin typeface="+mn-lt"/>
            <a:cs typeface="Adobe Devanagari" panose="02040503050201020203" pitchFamily="18" charset="0"/>
          </a:endParaRPr>
        </a:p>
      </dgm:t>
    </dgm:pt>
    <dgm:pt modelId="{E8B3EE5D-85C1-4A0E-8907-020BA6100480}" type="parTrans" cxnId="{B962CCF8-AE3F-40D1-AAB7-05CABCB07F44}">
      <dgm:prSet/>
      <dgm:spPr/>
      <dgm:t>
        <a:bodyPr/>
        <a:lstStyle/>
        <a:p>
          <a:endParaRPr lang="en-US"/>
        </a:p>
      </dgm:t>
    </dgm:pt>
    <dgm:pt modelId="{37B8F479-2BAF-48AB-8D6F-E58EDCA3CA3D}" type="sibTrans" cxnId="{B962CCF8-AE3F-40D1-AAB7-05CABCB07F44}">
      <dgm:prSet/>
      <dgm:spPr/>
      <dgm:t>
        <a:bodyPr/>
        <a:lstStyle/>
        <a:p>
          <a:endParaRPr lang="en-US"/>
        </a:p>
      </dgm:t>
    </dgm:pt>
    <dgm:pt modelId="{79BD814C-AE96-4E7F-AD74-61DE7B5C50DF}">
      <dgm:prSet phldrT="[Text]"/>
      <dgm:spPr/>
      <dgm:t>
        <a:bodyPr/>
        <a:lstStyle/>
        <a:p>
          <a:r>
            <a:rPr lang="en-US" dirty="0" smtClean="0">
              <a:latin typeface="+mn-lt"/>
              <a:cs typeface="Adobe Devanagari" panose="02040503050201020203" pitchFamily="18" charset="0"/>
            </a:rPr>
            <a:t>Social media listed</a:t>
          </a:r>
          <a:endParaRPr lang="en-US" dirty="0">
            <a:latin typeface="+mn-lt"/>
            <a:cs typeface="Adobe Devanagari" panose="02040503050201020203" pitchFamily="18" charset="0"/>
          </a:endParaRPr>
        </a:p>
      </dgm:t>
    </dgm:pt>
    <dgm:pt modelId="{4DC495FC-2AF4-434F-BBF4-5DCCB079946D}" type="parTrans" cxnId="{88B8EF74-0070-446D-ACB4-6D2733C29A32}">
      <dgm:prSet/>
      <dgm:spPr/>
      <dgm:t>
        <a:bodyPr/>
        <a:lstStyle/>
        <a:p>
          <a:endParaRPr lang="en-US"/>
        </a:p>
      </dgm:t>
    </dgm:pt>
    <dgm:pt modelId="{A6283C9E-4774-45F1-9689-401457578094}" type="sibTrans" cxnId="{88B8EF74-0070-446D-ACB4-6D2733C29A32}">
      <dgm:prSet/>
      <dgm:spPr/>
      <dgm:t>
        <a:bodyPr/>
        <a:lstStyle/>
        <a:p>
          <a:endParaRPr lang="en-US"/>
        </a:p>
      </dgm:t>
    </dgm:pt>
    <dgm:pt modelId="{2269630B-BF89-4E88-B2B1-EA28CEE23292}">
      <dgm:prSet phldrT="[Text]"/>
      <dgm:spPr/>
      <dgm:t>
        <a:bodyPr/>
        <a:lstStyle/>
        <a:p>
          <a:r>
            <a:rPr lang="en-US" dirty="0" smtClean="0">
              <a:latin typeface="+mn-lt"/>
              <a:cs typeface="Adobe Devanagari" panose="02040503050201020203" pitchFamily="18" charset="0"/>
            </a:rPr>
            <a:t>Trustworthy </a:t>
          </a:r>
          <a:endParaRPr lang="en-US" dirty="0">
            <a:latin typeface="+mn-lt"/>
            <a:cs typeface="Adobe Devanagari" panose="02040503050201020203" pitchFamily="18" charset="0"/>
          </a:endParaRPr>
        </a:p>
      </dgm:t>
    </dgm:pt>
    <dgm:pt modelId="{EFE6031E-B9FE-46A3-931E-D4086E353923}" type="parTrans" cxnId="{82A0AB70-9132-4676-AD02-3B0C9D50C9B2}">
      <dgm:prSet/>
      <dgm:spPr/>
      <dgm:t>
        <a:bodyPr/>
        <a:lstStyle/>
        <a:p>
          <a:endParaRPr lang="en-US"/>
        </a:p>
      </dgm:t>
    </dgm:pt>
    <dgm:pt modelId="{7F2B75FA-DB91-467C-873E-F5D291CEC248}" type="sibTrans" cxnId="{82A0AB70-9132-4676-AD02-3B0C9D50C9B2}">
      <dgm:prSet/>
      <dgm:spPr/>
      <dgm:t>
        <a:bodyPr/>
        <a:lstStyle/>
        <a:p>
          <a:endParaRPr lang="en-US"/>
        </a:p>
      </dgm:t>
    </dgm:pt>
    <dgm:pt modelId="{B0108C61-9DBA-4C59-A5FC-C9B1210FBF6E}">
      <dgm:prSet phldrT="[Text]" custT="1"/>
      <dgm:spPr/>
      <dgm:t>
        <a:bodyPr/>
        <a:lstStyle/>
        <a:p>
          <a:r>
            <a:rPr lang="en-US" sz="1600" dirty="0" smtClean="0">
              <a:latin typeface="+mn-lt"/>
              <a:cs typeface="Adobe Devanagari" panose="02040503050201020203" pitchFamily="18" charset="0"/>
            </a:rPr>
            <a:t>1password software easily manages all passwords</a:t>
          </a:r>
          <a:endParaRPr lang="en-US" sz="1600" dirty="0">
            <a:latin typeface="+mn-lt"/>
            <a:cs typeface="Adobe Devanagari" panose="02040503050201020203" pitchFamily="18" charset="0"/>
          </a:endParaRPr>
        </a:p>
      </dgm:t>
    </dgm:pt>
    <dgm:pt modelId="{84566C24-CCB4-4D3B-84A6-48F10FDC2569}" type="parTrans" cxnId="{B08E5E97-911C-431B-A5BF-BF91FF4ECA07}">
      <dgm:prSet/>
      <dgm:spPr/>
      <dgm:t>
        <a:bodyPr/>
        <a:lstStyle/>
        <a:p>
          <a:endParaRPr lang="en-US"/>
        </a:p>
      </dgm:t>
    </dgm:pt>
    <dgm:pt modelId="{45755C1B-1E4C-4254-8C0A-59063E088653}" type="sibTrans" cxnId="{B08E5E97-911C-431B-A5BF-BF91FF4ECA07}">
      <dgm:prSet/>
      <dgm:spPr/>
      <dgm:t>
        <a:bodyPr/>
        <a:lstStyle/>
        <a:p>
          <a:endParaRPr lang="en-US"/>
        </a:p>
      </dgm:t>
    </dgm:pt>
    <dgm:pt modelId="{997AEF8B-F734-45F9-AC14-C5195BA295E7}" type="pres">
      <dgm:prSet presAssocID="{253DFC61-060C-4FFE-983A-54AC4BFDC21E}" presName="rootnode" presStyleCnt="0">
        <dgm:presLayoutVars>
          <dgm:chMax/>
          <dgm:chPref/>
          <dgm:dir/>
          <dgm:animLvl val="lvl"/>
        </dgm:presLayoutVars>
      </dgm:prSet>
      <dgm:spPr/>
      <dgm:t>
        <a:bodyPr/>
        <a:lstStyle/>
        <a:p>
          <a:endParaRPr lang="en-US"/>
        </a:p>
      </dgm:t>
    </dgm:pt>
    <dgm:pt modelId="{25E6DDDF-021A-49F6-8233-45F14896C120}" type="pres">
      <dgm:prSet presAssocID="{B688A645-EB16-4B90-B10E-E650BD62FB93}" presName="composite" presStyleCnt="0"/>
      <dgm:spPr/>
      <dgm:t>
        <a:bodyPr/>
        <a:lstStyle/>
        <a:p>
          <a:endParaRPr lang="en-US"/>
        </a:p>
      </dgm:t>
    </dgm:pt>
    <dgm:pt modelId="{B3B5D10C-E803-40E4-940A-70315B17BEE4}" type="pres">
      <dgm:prSet presAssocID="{B688A645-EB16-4B90-B10E-E650BD62FB93}" presName="bentUpArrow1" presStyleLbl="alignImgPlace1" presStyleIdx="0" presStyleCnt="2"/>
      <dgm:spPr/>
      <dgm:t>
        <a:bodyPr/>
        <a:lstStyle/>
        <a:p>
          <a:endParaRPr lang="en-US"/>
        </a:p>
      </dgm:t>
    </dgm:pt>
    <dgm:pt modelId="{516AF073-8C8A-45FF-AAE1-71DDE82D8125}" type="pres">
      <dgm:prSet presAssocID="{B688A645-EB16-4B90-B10E-E650BD62FB93}" presName="ParentText" presStyleLbl="node1" presStyleIdx="0" presStyleCnt="3">
        <dgm:presLayoutVars>
          <dgm:chMax val="1"/>
          <dgm:chPref val="1"/>
          <dgm:bulletEnabled val="1"/>
        </dgm:presLayoutVars>
      </dgm:prSet>
      <dgm:spPr/>
      <dgm:t>
        <a:bodyPr/>
        <a:lstStyle/>
        <a:p>
          <a:endParaRPr lang="en-US"/>
        </a:p>
      </dgm:t>
    </dgm:pt>
    <dgm:pt modelId="{C5575223-513C-48CB-A793-BD04E94E9988}" type="pres">
      <dgm:prSet presAssocID="{B688A645-EB16-4B90-B10E-E650BD62FB93}" presName="ChildText" presStyleLbl="revTx" presStyleIdx="0" presStyleCnt="3" custScaleX="271226" custLinFactNeighborX="90360" custLinFactNeighborY="695">
        <dgm:presLayoutVars>
          <dgm:chMax val="0"/>
          <dgm:chPref val="0"/>
          <dgm:bulletEnabled val="1"/>
        </dgm:presLayoutVars>
      </dgm:prSet>
      <dgm:spPr/>
      <dgm:t>
        <a:bodyPr/>
        <a:lstStyle/>
        <a:p>
          <a:endParaRPr lang="en-US"/>
        </a:p>
      </dgm:t>
    </dgm:pt>
    <dgm:pt modelId="{68451E07-5240-4948-8288-A7005621F5BB}" type="pres">
      <dgm:prSet presAssocID="{D47A94A1-A486-4AB1-937E-3C8A4A8E7B3E}" presName="sibTrans" presStyleCnt="0"/>
      <dgm:spPr/>
      <dgm:t>
        <a:bodyPr/>
        <a:lstStyle/>
        <a:p>
          <a:endParaRPr lang="en-US"/>
        </a:p>
      </dgm:t>
    </dgm:pt>
    <dgm:pt modelId="{BC31260F-A627-48D6-AD6C-117D1F838F21}" type="pres">
      <dgm:prSet presAssocID="{CF97E75A-92BB-46F0-8447-649EE1F88814}" presName="composite" presStyleCnt="0"/>
      <dgm:spPr/>
      <dgm:t>
        <a:bodyPr/>
        <a:lstStyle/>
        <a:p>
          <a:endParaRPr lang="en-US"/>
        </a:p>
      </dgm:t>
    </dgm:pt>
    <dgm:pt modelId="{A8960530-160C-4A74-B991-125BB8D793F9}" type="pres">
      <dgm:prSet presAssocID="{CF97E75A-92BB-46F0-8447-649EE1F88814}" presName="bentUpArrow1" presStyleLbl="alignImgPlace1" presStyleIdx="1" presStyleCnt="2"/>
      <dgm:spPr/>
      <dgm:t>
        <a:bodyPr/>
        <a:lstStyle/>
        <a:p>
          <a:endParaRPr lang="en-US"/>
        </a:p>
      </dgm:t>
    </dgm:pt>
    <dgm:pt modelId="{0CDE3BBF-4293-4F4C-A27F-A6148EB337CB}" type="pres">
      <dgm:prSet presAssocID="{CF97E75A-92BB-46F0-8447-649EE1F88814}" presName="ParentText" presStyleLbl="node1" presStyleIdx="1" presStyleCnt="3">
        <dgm:presLayoutVars>
          <dgm:chMax val="1"/>
          <dgm:chPref val="1"/>
          <dgm:bulletEnabled val="1"/>
        </dgm:presLayoutVars>
      </dgm:prSet>
      <dgm:spPr/>
      <dgm:t>
        <a:bodyPr/>
        <a:lstStyle/>
        <a:p>
          <a:endParaRPr lang="en-US"/>
        </a:p>
      </dgm:t>
    </dgm:pt>
    <dgm:pt modelId="{C1BC655F-E34F-42A8-A5E8-E707FA7651B7}" type="pres">
      <dgm:prSet presAssocID="{CF97E75A-92BB-46F0-8447-649EE1F88814}" presName="ChildText" presStyleLbl="revTx" presStyleIdx="1" presStyleCnt="3" custScaleX="249382" custLinFactNeighborX="78390" custLinFactNeighborY="2341">
        <dgm:presLayoutVars>
          <dgm:chMax val="0"/>
          <dgm:chPref val="0"/>
          <dgm:bulletEnabled val="1"/>
        </dgm:presLayoutVars>
      </dgm:prSet>
      <dgm:spPr/>
      <dgm:t>
        <a:bodyPr/>
        <a:lstStyle/>
        <a:p>
          <a:endParaRPr lang="en-US"/>
        </a:p>
      </dgm:t>
    </dgm:pt>
    <dgm:pt modelId="{0C9B4E21-C7FA-4366-9DF4-BA18F239D9A9}" type="pres">
      <dgm:prSet presAssocID="{101D3108-88A8-45A6-AA3F-6CF2AFB3BB79}" presName="sibTrans" presStyleCnt="0"/>
      <dgm:spPr/>
      <dgm:t>
        <a:bodyPr/>
        <a:lstStyle/>
        <a:p>
          <a:endParaRPr lang="en-US"/>
        </a:p>
      </dgm:t>
    </dgm:pt>
    <dgm:pt modelId="{62143701-E92E-4CC2-9A06-4E5E713016B1}" type="pres">
      <dgm:prSet presAssocID="{5A731911-3342-490D-BB94-6C7B17198B29}" presName="composite" presStyleCnt="0"/>
      <dgm:spPr/>
      <dgm:t>
        <a:bodyPr/>
        <a:lstStyle/>
        <a:p>
          <a:endParaRPr lang="en-US"/>
        </a:p>
      </dgm:t>
    </dgm:pt>
    <dgm:pt modelId="{9AED7B6D-D05B-45EF-A537-85874C736203}" type="pres">
      <dgm:prSet presAssocID="{5A731911-3342-490D-BB94-6C7B17198B29}" presName="ParentText" presStyleLbl="node1" presStyleIdx="2" presStyleCnt="3" custLinFactNeighborX="-23118" custLinFactNeighborY="-724">
        <dgm:presLayoutVars>
          <dgm:chMax val="1"/>
          <dgm:chPref val="1"/>
          <dgm:bulletEnabled val="1"/>
        </dgm:presLayoutVars>
      </dgm:prSet>
      <dgm:spPr/>
      <dgm:t>
        <a:bodyPr/>
        <a:lstStyle/>
        <a:p>
          <a:endParaRPr lang="en-US"/>
        </a:p>
      </dgm:t>
    </dgm:pt>
    <dgm:pt modelId="{71245EF5-7E3B-47F4-BEA8-9F8B2DAA1284}" type="pres">
      <dgm:prSet presAssocID="{5A731911-3342-490D-BB94-6C7B17198B29}" presName="FinalChildText" presStyleLbl="revTx" presStyleIdx="2" presStyleCnt="3" custScaleX="163273" custLinFactNeighborX="25549" custLinFactNeighborY="3869">
        <dgm:presLayoutVars>
          <dgm:chMax val="0"/>
          <dgm:chPref val="0"/>
          <dgm:bulletEnabled val="1"/>
        </dgm:presLayoutVars>
      </dgm:prSet>
      <dgm:spPr/>
      <dgm:t>
        <a:bodyPr/>
        <a:lstStyle/>
        <a:p>
          <a:endParaRPr lang="en-US"/>
        </a:p>
      </dgm:t>
    </dgm:pt>
  </dgm:ptLst>
  <dgm:cxnLst>
    <dgm:cxn modelId="{8A81A359-842E-4E5C-9AA3-3D9F804CD42F}" srcId="{B688A645-EB16-4B90-B10E-E650BD62FB93}" destId="{48DE09C8-4531-42F6-9DA6-D18D19788076}" srcOrd="0" destOrd="0" parTransId="{C5671107-56DA-4CD3-BDB0-ED6B871980D5}" sibTransId="{20C70251-B084-4AF7-8183-360B1B4DF906}"/>
    <dgm:cxn modelId="{AA43B7D3-8984-4F12-A013-5D5EF6995CF2}" type="presOf" srcId="{76104C88-0E79-4C9A-A2AB-708BA64DA7D6}" destId="{C5575223-513C-48CB-A793-BD04E94E9988}" srcOrd="0" destOrd="1" presId="urn:microsoft.com/office/officeart/2005/8/layout/StepDownProcess"/>
    <dgm:cxn modelId="{1F6C72C5-563E-4474-9607-6A50B05BA034}" srcId="{253DFC61-060C-4FFE-983A-54AC4BFDC21E}" destId="{B688A645-EB16-4B90-B10E-E650BD62FB93}" srcOrd="0" destOrd="0" parTransId="{7D4ADE40-4394-4C7C-8DF9-11D1399C5C58}" sibTransId="{D47A94A1-A486-4AB1-937E-3C8A4A8E7B3E}"/>
    <dgm:cxn modelId="{B15F37C9-69C9-414C-8A75-71907073B356}" srcId="{CF97E75A-92BB-46F0-8447-649EE1F88814}" destId="{70AD4871-56FE-47BD-83FC-71A330B118E5}" srcOrd="0" destOrd="0" parTransId="{6FFF7EF1-0EA8-446E-98B2-97A504C667EA}" sibTransId="{2F7E005D-DE32-4059-85F1-B44D9A4EF041}"/>
    <dgm:cxn modelId="{AFE1B747-AD3C-441C-8291-4CF98D5F4B5B}" srcId="{B688A645-EB16-4B90-B10E-E650BD62FB93}" destId="{76104C88-0E79-4C9A-A2AB-708BA64DA7D6}" srcOrd="1" destOrd="0" parTransId="{F020B3C7-231C-4406-96EE-B3B261BD22CE}" sibTransId="{4814D16C-3F45-4A94-A708-003F020C07DD}"/>
    <dgm:cxn modelId="{B08E5E97-911C-431B-A5BF-BF91FF4ECA07}" srcId="{5A731911-3342-490D-BB94-6C7B17198B29}" destId="{B0108C61-9DBA-4C59-A5FC-C9B1210FBF6E}" srcOrd="1" destOrd="0" parTransId="{84566C24-CCB4-4D3B-84A6-48F10FDC2569}" sibTransId="{45755C1B-1E4C-4254-8C0A-59063E088653}"/>
    <dgm:cxn modelId="{DB0F12BC-6869-4CB9-AF5A-47D57BC2AE76}" type="presOf" srcId="{2269630B-BF89-4E88-B2B1-EA28CEE23292}" destId="{C1BC655F-E34F-42A8-A5E8-E707FA7651B7}" srcOrd="0" destOrd="2" presId="urn:microsoft.com/office/officeart/2005/8/layout/StepDownProcess"/>
    <dgm:cxn modelId="{3A2B180E-C8FE-4261-BFA1-9B8C8BE9922A}" type="presOf" srcId="{B688A645-EB16-4B90-B10E-E650BD62FB93}" destId="{516AF073-8C8A-45FF-AAE1-71DDE82D8125}" srcOrd="0" destOrd="0" presId="urn:microsoft.com/office/officeart/2005/8/layout/StepDownProcess"/>
    <dgm:cxn modelId="{88B8EF74-0070-446D-ACB4-6D2733C29A32}" srcId="{CF97E75A-92BB-46F0-8447-649EE1F88814}" destId="{79BD814C-AE96-4E7F-AD74-61DE7B5C50DF}" srcOrd="1" destOrd="0" parTransId="{4DC495FC-2AF4-434F-BBF4-5DCCB079946D}" sibTransId="{A6283C9E-4774-45F1-9689-401457578094}"/>
    <dgm:cxn modelId="{B962CCF8-AE3F-40D1-AAB7-05CABCB07F44}" srcId="{B688A645-EB16-4B90-B10E-E650BD62FB93}" destId="{86A53E48-5D75-4842-A33C-36907E852A8B}" srcOrd="2" destOrd="0" parTransId="{E8B3EE5D-85C1-4A0E-8907-020BA6100480}" sibTransId="{37B8F479-2BAF-48AB-8D6F-E58EDCA3CA3D}"/>
    <dgm:cxn modelId="{E7E09B1B-1D72-4870-B6E1-4F1A133A2772}" type="presOf" srcId="{86A53E48-5D75-4842-A33C-36907E852A8B}" destId="{C5575223-513C-48CB-A793-BD04E94E9988}" srcOrd="0" destOrd="2" presId="urn:microsoft.com/office/officeart/2005/8/layout/StepDownProcess"/>
    <dgm:cxn modelId="{C9907DA5-6178-451C-AE23-0CCA74511EDF}" srcId="{5A731911-3342-490D-BB94-6C7B17198B29}" destId="{70FDFFAA-E9D1-46F2-B259-A6D1F285EFB8}" srcOrd="0" destOrd="0" parTransId="{AB289869-CEC6-4ECE-87A3-953FABEBDF94}" sibTransId="{20A98DFE-2351-4471-B8F4-C911DE64F35E}"/>
    <dgm:cxn modelId="{EE73F9B6-D5EC-4814-A06C-80D7C004ECEE}" type="presOf" srcId="{CF97E75A-92BB-46F0-8447-649EE1F88814}" destId="{0CDE3BBF-4293-4F4C-A27F-A6148EB337CB}" srcOrd="0" destOrd="0" presId="urn:microsoft.com/office/officeart/2005/8/layout/StepDownProcess"/>
    <dgm:cxn modelId="{7E7F9879-7A06-47E4-90E2-3B08411CF3FD}" type="presOf" srcId="{79BD814C-AE96-4E7F-AD74-61DE7B5C50DF}" destId="{C1BC655F-E34F-42A8-A5E8-E707FA7651B7}" srcOrd="0" destOrd="1" presId="urn:microsoft.com/office/officeart/2005/8/layout/StepDownProcess"/>
    <dgm:cxn modelId="{1D1803AA-1E60-44AE-91B6-B2EEF223EFE6}" type="presOf" srcId="{5A731911-3342-490D-BB94-6C7B17198B29}" destId="{9AED7B6D-D05B-45EF-A537-85874C736203}" srcOrd="0" destOrd="0" presId="urn:microsoft.com/office/officeart/2005/8/layout/StepDownProcess"/>
    <dgm:cxn modelId="{82A0AB70-9132-4676-AD02-3B0C9D50C9B2}" srcId="{CF97E75A-92BB-46F0-8447-649EE1F88814}" destId="{2269630B-BF89-4E88-B2B1-EA28CEE23292}" srcOrd="2" destOrd="0" parTransId="{EFE6031E-B9FE-46A3-931E-D4086E353923}" sibTransId="{7F2B75FA-DB91-467C-873E-F5D291CEC248}"/>
    <dgm:cxn modelId="{B16FB366-293C-4F6A-9C31-44D72F86C8EF}" type="presOf" srcId="{70FDFFAA-E9D1-46F2-B259-A6D1F285EFB8}" destId="{71245EF5-7E3B-47F4-BEA8-9F8B2DAA1284}" srcOrd="0" destOrd="0" presId="urn:microsoft.com/office/officeart/2005/8/layout/StepDownProcess"/>
    <dgm:cxn modelId="{E28DB3AA-1ECA-42C1-B163-B1FF0740867B}" type="presOf" srcId="{70AD4871-56FE-47BD-83FC-71A330B118E5}" destId="{C1BC655F-E34F-42A8-A5E8-E707FA7651B7}" srcOrd="0" destOrd="0" presId="urn:microsoft.com/office/officeart/2005/8/layout/StepDownProcess"/>
    <dgm:cxn modelId="{DA9D983E-FCB4-4431-AE5A-AB748455F808}" srcId="{253DFC61-060C-4FFE-983A-54AC4BFDC21E}" destId="{5A731911-3342-490D-BB94-6C7B17198B29}" srcOrd="2" destOrd="0" parTransId="{98E85323-0A2B-41BC-A00E-144B897CE6BF}" sibTransId="{DFF5D3AA-E283-4658-BF80-D571C6B78DB3}"/>
    <dgm:cxn modelId="{484D2138-E7DF-4A1C-8F0D-724E935B753C}" type="presOf" srcId="{B0108C61-9DBA-4C59-A5FC-C9B1210FBF6E}" destId="{71245EF5-7E3B-47F4-BEA8-9F8B2DAA1284}" srcOrd="0" destOrd="1" presId="urn:microsoft.com/office/officeart/2005/8/layout/StepDownProcess"/>
    <dgm:cxn modelId="{297C6653-07F8-4E99-908D-0D1BFFD86ECA}" type="presOf" srcId="{48DE09C8-4531-42F6-9DA6-D18D19788076}" destId="{C5575223-513C-48CB-A793-BD04E94E9988}" srcOrd="0" destOrd="0" presId="urn:microsoft.com/office/officeart/2005/8/layout/StepDownProcess"/>
    <dgm:cxn modelId="{E077ACAA-D91D-4E2F-B0C7-5EE4F16A775B}" type="presOf" srcId="{253DFC61-060C-4FFE-983A-54AC4BFDC21E}" destId="{997AEF8B-F734-45F9-AC14-C5195BA295E7}" srcOrd="0" destOrd="0" presId="urn:microsoft.com/office/officeart/2005/8/layout/StepDownProcess"/>
    <dgm:cxn modelId="{753C803E-E6AA-4018-96FD-75FAD794424C}" srcId="{253DFC61-060C-4FFE-983A-54AC4BFDC21E}" destId="{CF97E75A-92BB-46F0-8447-649EE1F88814}" srcOrd="1" destOrd="0" parTransId="{221FE059-F856-4F5F-9B9F-44770D848DB4}" sibTransId="{101D3108-88A8-45A6-AA3F-6CF2AFB3BB79}"/>
    <dgm:cxn modelId="{72297FD0-00E9-4494-B9A1-C38E3EAFA70A}" type="presParOf" srcId="{997AEF8B-F734-45F9-AC14-C5195BA295E7}" destId="{25E6DDDF-021A-49F6-8233-45F14896C120}" srcOrd="0" destOrd="0" presId="urn:microsoft.com/office/officeart/2005/8/layout/StepDownProcess"/>
    <dgm:cxn modelId="{D346E641-CEDE-4477-BF2A-A1463FF0A2FD}" type="presParOf" srcId="{25E6DDDF-021A-49F6-8233-45F14896C120}" destId="{B3B5D10C-E803-40E4-940A-70315B17BEE4}" srcOrd="0" destOrd="0" presId="urn:microsoft.com/office/officeart/2005/8/layout/StepDownProcess"/>
    <dgm:cxn modelId="{6E6C3278-DC15-4F11-9EFA-25789ECE61AC}" type="presParOf" srcId="{25E6DDDF-021A-49F6-8233-45F14896C120}" destId="{516AF073-8C8A-45FF-AAE1-71DDE82D8125}" srcOrd="1" destOrd="0" presId="urn:microsoft.com/office/officeart/2005/8/layout/StepDownProcess"/>
    <dgm:cxn modelId="{910A06D1-CAFF-4177-8AB2-7413F2546D7B}" type="presParOf" srcId="{25E6DDDF-021A-49F6-8233-45F14896C120}" destId="{C5575223-513C-48CB-A793-BD04E94E9988}" srcOrd="2" destOrd="0" presId="urn:microsoft.com/office/officeart/2005/8/layout/StepDownProcess"/>
    <dgm:cxn modelId="{6BB19C99-1AF1-437A-AA63-E438A900290E}" type="presParOf" srcId="{997AEF8B-F734-45F9-AC14-C5195BA295E7}" destId="{68451E07-5240-4948-8288-A7005621F5BB}" srcOrd="1" destOrd="0" presId="urn:microsoft.com/office/officeart/2005/8/layout/StepDownProcess"/>
    <dgm:cxn modelId="{8B840BD1-54B5-4ED0-BB7C-EF140D25C49D}" type="presParOf" srcId="{997AEF8B-F734-45F9-AC14-C5195BA295E7}" destId="{BC31260F-A627-48D6-AD6C-117D1F838F21}" srcOrd="2" destOrd="0" presId="urn:microsoft.com/office/officeart/2005/8/layout/StepDownProcess"/>
    <dgm:cxn modelId="{18B2DE64-BA04-4247-A9C8-CC544CF60FB0}" type="presParOf" srcId="{BC31260F-A627-48D6-AD6C-117D1F838F21}" destId="{A8960530-160C-4A74-B991-125BB8D793F9}" srcOrd="0" destOrd="0" presId="urn:microsoft.com/office/officeart/2005/8/layout/StepDownProcess"/>
    <dgm:cxn modelId="{39828D48-373B-4A44-839E-A86472620332}" type="presParOf" srcId="{BC31260F-A627-48D6-AD6C-117D1F838F21}" destId="{0CDE3BBF-4293-4F4C-A27F-A6148EB337CB}" srcOrd="1" destOrd="0" presId="urn:microsoft.com/office/officeart/2005/8/layout/StepDownProcess"/>
    <dgm:cxn modelId="{6BC56FE3-1C1A-4410-8749-89615A8317BE}" type="presParOf" srcId="{BC31260F-A627-48D6-AD6C-117D1F838F21}" destId="{C1BC655F-E34F-42A8-A5E8-E707FA7651B7}" srcOrd="2" destOrd="0" presId="urn:microsoft.com/office/officeart/2005/8/layout/StepDownProcess"/>
    <dgm:cxn modelId="{263AB936-48D2-466E-B6F8-A63DD257BFE5}" type="presParOf" srcId="{997AEF8B-F734-45F9-AC14-C5195BA295E7}" destId="{0C9B4E21-C7FA-4366-9DF4-BA18F239D9A9}" srcOrd="3" destOrd="0" presId="urn:microsoft.com/office/officeart/2005/8/layout/StepDownProcess"/>
    <dgm:cxn modelId="{4E519EBD-1389-4C84-9927-6F7278C7DCEF}" type="presParOf" srcId="{997AEF8B-F734-45F9-AC14-C5195BA295E7}" destId="{62143701-E92E-4CC2-9A06-4E5E713016B1}" srcOrd="4" destOrd="0" presId="urn:microsoft.com/office/officeart/2005/8/layout/StepDownProcess"/>
    <dgm:cxn modelId="{EE593C11-096B-4B58-AC72-41B79EAF20C5}" type="presParOf" srcId="{62143701-E92E-4CC2-9A06-4E5E713016B1}" destId="{9AED7B6D-D05B-45EF-A537-85874C736203}" srcOrd="0" destOrd="0" presId="urn:microsoft.com/office/officeart/2005/8/layout/StepDownProcess"/>
    <dgm:cxn modelId="{1D67A523-DDB6-49A3-A9B4-252AFAFE042B}" type="presParOf" srcId="{62143701-E92E-4CC2-9A06-4E5E713016B1}" destId="{71245EF5-7E3B-47F4-BEA8-9F8B2DAA1284}" srcOrd="1"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2E6D1-80C3-4F7C-82DA-09C7E5D7BAA2}">
      <dsp:nvSpPr>
        <dsp:cNvPr id="0" name=""/>
        <dsp:cNvSpPr/>
      </dsp:nvSpPr>
      <dsp:spPr>
        <a:xfrm rot="10800000" flipV="1">
          <a:off x="42691" y="898382"/>
          <a:ext cx="7549015" cy="61840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latin typeface="+mn-lt"/>
              <a:cs typeface="Adobe Devanagari" panose="02040503050201020203" pitchFamily="18" charset="0"/>
            </a:rPr>
            <a:t>Fights malicious software</a:t>
          </a:r>
          <a:endParaRPr lang="en-US" sz="2500" kern="1200" dirty="0">
            <a:latin typeface="+mn-lt"/>
            <a:cs typeface="Adobe Devanagari" panose="02040503050201020203" pitchFamily="18" charset="0"/>
          </a:endParaRPr>
        </a:p>
      </dsp:txBody>
      <dsp:txXfrm rot="-10800000">
        <a:off x="72879" y="928570"/>
        <a:ext cx="7488639" cy="558031"/>
      </dsp:txXfrm>
    </dsp:sp>
    <dsp:sp modelId="{9C6710AD-C97F-49CE-A5E1-8BAC4E067B42}">
      <dsp:nvSpPr>
        <dsp:cNvPr id="0" name=""/>
        <dsp:cNvSpPr/>
      </dsp:nvSpPr>
      <dsp:spPr>
        <a:xfrm>
          <a:off x="0" y="1594550"/>
          <a:ext cx="7603073" cy="64759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latin typeface="+mn-lt"/>
              <a:cs typeface="Adobe Devanagari" panose="02040503050201020203" pitchFamily="18" charset="0"/>
            </a:rPr>
            <a:t>Blocks suspicious activity</a:t>
          </a:r>
          <a:endParaRPr lang="en-US" sz="2500" kern="1200" dirty="0">
            <a:latin typeface="+mn-lt"/>
            <a:cs typeface="Adobe Devanagari" panose="02040503050201020203" pitchFamily="18" charset="0"/>
          </a:endParaRPr>
        </a:p>
      </dsp:txBody>
      <dsp:txXfrm>
        <a:off x="31613" y="1626163"/>
        <a:ext cx="7539847" cy="584369"/>
      </dsp:txXfrm>
    </dsp:sp>
    <dsp:sp modelId="{6DD253FF-9CD2-4D0D-A08F-5A4FB0E59C32}">
      <dsp:nvSpPr>
        <dsp:cNvPr id="0" name=""/>
        <dsp:cNvSpPr/>
      </dsp:nvSpPr>
      <dsp:spPr>
        <a:xfrm>
          <a:off x="0" y="2319905"/>
          <a:ext cx="7603073" cy="64759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latin typeface="+mn-lt"/>
              <a:cs typeface="Adobe Devanagari" panose="02040503050201020203" pitchFamily="18" charset="0"/>
            </a:rPr>
            <a:t>Confirms the safety of your computer and software</a:t>
          </a:r>
          <a:endParaRPr lang="en-US" sz="2500" kern="1200" dirty="0">
            <a:latin typeface="+mn-lt"/>
            <a:cs typeface="Adobe Devanagari" panose="02040503050201020203" pitchFamily="18" charset="0"/>
          </a:endParaRPr>
        </a:p>
      </dsp:txBody>
      <dsp:txXfrm>
        <a:off x="31613" y="2351518"/>
        <a:ext cx="7539847" cy="584369"/>
      </dsp:txXfrm>
    </dsp:sp>
    <dsp:sp modelId="{92FDFA40-DC64-4D1B-A610-4EDAD12D9532}">
      <dsp:nvSpPr>
        <dsp:cNvPr id="0" name=""/>
        <dsp:cNvSpPr/>
      </dsp:nvSpPr>
      <dsp:spPr>
        <a:xfrm>
          <a:off x="0" y="3045260"/>
          <a:ext cx="7603073" cy="64759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latin typeface="+mn-lt"/>
              <a:cs typeface="Adobe Devanagari" panose="02040503050201020203" pitchFamily="18" charset="0"/>
            </a:rPr>
            <a:t>Use Pop-up blocker</a:t>
          </a:r>
          <a:endParaRPr lang="en-US" sz="2500" kern="1200" dirty="0">
            <a:latin typeface="+mn-lt"/>
            <a:cs typeface="Adobe Devanagari" panose="02040503050201020203" pitchFamily="18" charset="0"/>
          </a:endParaRPr>
        </a:p>
      </dsp:txBody>
      <dsp:txXfrm>
        <a:off x="31613" y="3076873"/>
        <a:ext cx="7539847" cy="584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5D10C-E803-40E4-940A-70315B17BEE4}">
      <dsp:nvSpPr>
        <dsp:cNvPr id="0" name=""/>
        <dsp:cNvSpPr/>
      </dsp:nvSpPr>
      <dsp:spPr>
        <a:xfrm rot="5400000">
          <a:off x="288233" y="1337233"/>
          <a:ext cx="1071531" cy="1219900"/>
        </a:xfrm>
        <a:prstGeom prst="bentUpArrow">
          <a:avLst>
            <a:gd name="adj1" fmla="val 32840"/>
            <a:gd name="adj2" fmla="val 25000"/>
            <a:gd name="adj3" fmla="val 35780"/>
          </a:avLst>
        </a:prstGeom>
        <a:solidFill>
          <a:schemeClr val="accent6">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516AF073-8C8A-45FF-AAE1-71DDE82D8125}">
      <dsp:nvSpPr>
        <dsp:cNvPr id="0" name=""/>
        <dsp:cNvSpPr/>
      </dsp:nvSpPr>
      <dsp:spPr>
        <a:xfrm>
          <a:off x="4343" y="149419"/>
          <a:ext cx="1803827" cy="1262620"/>
        </a:xfrm>
        <a:prstGeom prst="roundRect">
          <a:avLst>
            <a:gd name="adj" fmla="val 16670"/>
          </a:avLst>
        </a:prstGeom>
        <a:solidFill>
          <a:schemeClr val="accent6">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mn-lt"/>
              <a:cs typeface="Adobe Devanagari" panose="02040503050201020203" pitchFamily="18" charset="0"/>
            </a:rPr>
            <a:t>Privacy Policy</a:t>
          </a:r>
          <a:endParaRPr lang="en-US" sz="2100" kern="1200" dirty="0">
            <a:latin typeface="+mn-lt"/>
            <a:cs typeface="Adobe Devanagari" panose="02040503050201020203" pitchFamily="18" charset="0"/>
          </a:endParaRPr>
        </a:p>
      </dsp:txBody>
      <dsp:txXfrm>
        <a:off x="65990" y="211066"/>
        <a:ext cx="1680533" cy="1139326"/>
      </dsp:txXfrm>
    </dsp:sp>
    <dsp:sp modelId="{C5575223-513C-48CB-A793-BD04E94E9988}">
      <dsp:nvSpPr>
        <dsp:cNvPr id="0" name=""/>
        <dsp:cNvSpPr/>
      </dsp:nvSpPr>
      <dsp:spPr>
        <a:xfrm>
          <a:off x="1870448" y="276931"/>
          <a:ext cx="3558301" cy="102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mn-lt"/>
              <a:cs typeface="Adobe Devanagari" panose="02040503050201020203" pitchFamily="18" charset="0"/>
            </a:rPr>
            <a:t>CLEAR privacy policy</a:t>
          </a:r>
          <a:endParaRPr lang="en-US" sz="1600" kern="1200" dirty="0">
            <a:latin typeface="+mn-lt"/>
            <a:cs typeface="Adobe Devanagari" panose="02040503050201020203" pitchFamily="18" charset="0"/>
          </a:endParaRPr>
        </a:p>
        <a:p>
          <a:pPr marL="171450" lvl="1" indent="-171450" algn="l" defTabSz="711200">
            <a:lnSpc>
              <a:spcPct val="90000"/>
            </a:lnSpc>
            <a:spcBef>
              <a:spcPct val="0"/>
            </a:spcBef>
            <a:spcAft>
              <a:spcPct val="15000"/>
            </a:spcAft>
            <a:buChar char="••"/>
          </a:pPr>
          <a:r>
            <a:rPr lang="en-US" sz="1600" kern="1200" dirty="0" smtClean="0">
              <a:latin typeface="+mn-lt"/>
              <a:cs typeface="Adobe Devanagari" panose="02040503050201020203" pitchFamily="18" charset="0"/>
            </a:rPr>
            <a:t>Required</a:t>
          </a:r>
          <a:endParaRPr lang="en-US" sz="1600" kern="1200" dirty="0">
            <a:latin typeface="+mn-lt"/>
            <a:cs typeface="Adobe Devanagari" panose="02040503050201020203" pitchFamily="18" charset="0"/>
          </a:endParaRPr>
        </a:p>
        <a:p>
          <a:pPr marL="171450" lvl="1" indent="-171450" algn="l" defTabSz="711200">
            <a:lnSpc>
              <a:spcPct val="90000"/>
            </a:lnSpc>
            <a:spcBef>
              <a:spcPct val="0"/>
            </a:spcBef>
            <a:spcAft>
              <a:spcPct val="15000"/>
            </a:spcAft>
            <a:buChar char="••"/>
          </a:pPr>
          <a:r>
            <a:rPr lang="en-US" sz="1600" kern="1200" dirty="0" smtClean="0">
              <a:latin typeface="+mn-lt"/>
              <a:cs typeface="Adobe Devanagari" panose="02040503050201020203" pitchFamily="18" charset="0"/>
            </a:rPr>
            <a:t>Vague policy </a:t>
          </a:r>
          <a:endParaRPr lang="en-US" sz="1600" kern="1200" dirty="0">
            <a:latin typeface="+mn-lt"/>
            <a:cs typeface="Adobe Devanagari" panose="02040503050201020203" pitchFamily="18" charset="0"/>
          </a:endParaRPr>
        </a:p>
      </dsp:txBody>
      <dsp:txXfrm>
        <a:off x="1870448" y="276931"/>
        <a:ext cx="3558301" cy="1020505"/>
      </dsp:txXfrm>
    </dsp:sp>
    <dsp:sp modelId="{A8960530-160C-4A74-B991-125BB8D793F9}">
      <dsp:nvSpPr>
        <dsp:cNvPr id="0" name=""/>
        <dsp:cNvSpPr/>
      </dsp:nvSpPr>
      <dsp:spPr>
        <a:xfrm rot="5400000">
          <a:off x="2322927" y="2755573"/>
          <a:ext cx="1071531" cy="1219900"/>
        </a:xfrm>
        <a:prstGeom prst="bentUpArrow">
          <a:avLst>
            <a:gd name="adj1" fmla="val 32840"/>
            <a:gd name="adj2" fmla="val 25000"/>
            <a:gd name="adj3" fmla="val 35780"/>
          </a:avLst>
        </a:prstGeom>
        <a:solidFill>
          <a:schemeClr val="accent6">
            <a:tint val="50000"/>
            <a:hueOff val="-11397"/>
            <a:satOff val="529"/>
            <a:lumOff val="-232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0CDE3BBF-4293-4F4C-A27F-A6148EB337CB}">
      <dsp:nvSpPr>
        <dsp:cNvPr id="0" name=""/>
        <dsp:cNvSpPr/>
      </dsp:nvSpPr>
      <dsp:spPr>
        <a:xfrm>
          <a:off x="2039036" y="1567759"/>
          <a:ext cx="1803827" cy="1262620"/>
        </a:xfrm>
        <a:prstGeom prst="roundRect">
          <a:avLst>
            <a:gd name="adj" fmla="val 16670"/>
          </a:avLst>
        </a:prstGeom>
        <a:solidFill>
          <a:schemeClr val="accent6">
            <a:shade val="50000"/>
            <a:hueOff val="245616"/>
            <a:satOff val="-10737"/>
            <a:lumOff val="2930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mn-lt"/>
              <a:cs typeface="Adobe Devanagari" panose="02040503050201020203" pitchFamily="18" charset="0"/>
            </a:rPr>
            <a:t>Contact Info</a:t>
          </a:r>
          <a:endParaRPr lang="en-US" sz="2100" kern="1200" dirty="0">
            <a:latin typeface="+mn-lt"/>
            <a:cs typeface="Adobe Devanagari" panose="02040503050201020203" pitchFamily="18" charset="0"/>
          </a:endParaRPr>
        </a:p>
      </dsp:txBody>
      <dsp:txXfrm>
        <a:off x="2100683" y="1629406"/>
        <a:ext cx="1680533" cy="1139326"/>
      </dsp:txXfrm>
    </dsp:sp>
    <dsp:sp modelId="{C1BC655F-E34F-42A8-A5E8-E707FA7651B7}">
      <dsp:nvSpPr>
        <dsp:cNvPr id="0" name=""/>
        <dsp:cNvSpPr/>
      </dsp:nvSpPr>
      <dsp:spPr>
        <a:xfrm>
          <a:off x="3891392" y="1712069"/>
          <a:ext cx="3271723" cy="102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mn-lt"/>
              <a:cs typeface="Adobe Devanagari" panose="02040503050201020203" pitchFamily="18" charset="0"/>
            </a:rPr>
            <a:t>Easy to navigate</a:t>
          </a:r>
          <a:endParaRPr lang="en-US" sz="1600" kern="1200" dirty="0">
            <a:latin typeface="+mn-lt"/>
            <a:cs typeface="Adobe Devanagari" panose="02040503050201020203" pitchFamily="18" charset="0"/>
          </a:endParaRPr>
        </a:p>
        <a:p>
          <a:pPr marL="171450" lvl="1" indent="-171450" algn="l" defTabSz="711200">
            <a:lnSpc>
              <a:spcPct val="90000"/>
            </a:lnSpc>
            <a:spcBef>
              <a:spcPct val="0"/>
            </a:spcBef>
            <a:spcAft>
              <a:spcPct val="15000"/>
            </a:spcAft>
            <a:buChar char="••"/>
          </a:pPr>
          <a:r>
            <a:rPr lang="en-US" sz="1600" kern="1200" dirty="0" smtClean="0">
              <a:latin typeface="+mn-lt"/>
              <a:cs typeface="Adobe Devanagari" panose="02040503050201020203" pitchFamily="18" charset="0"/>
            </a:rPr>
            <a:t>Social media listed</a:t>
          </a:r>
          <a:endParaRPr lang="en-US" sz="1600" kern="1200" dirty="0">
            <a:latin typeface="+mn-lt"/>
            <a:cs typeface="Adobe Devanagari" panose="02040503050201020203" pitchFamily="18" charset="0"/>
          </a:endParaRPr>
        </a:p>
        <a:p>
          <a:pPr marL="171450" lvl="1" indent="-171450" algn="l" defTabSz="711200">
            <a:lnSpc>
              <a:spcPct val="90000"/>
            </a:lnSpc>
            <a:spcBef>
              <a:spcPct val="0"/>
            </a:spcBef>
            <a:spcAft>
              <a:spcPct val="15000"/>
            </a:spcAft>
            <a:buChar char="••"/>
          </a:pPr>
          <a:r>
            <a:rPr lang="en-US" sz="1600" kern="1200" dirty="0" smtClean="0">
              <a:latin typeface="+mn-lt"/>
              <a:cs typeface="Adobe Devanagari" panose="02040503050201020203" pitchFamily="18" charset="0"/>
            </a:rPr>
            <a:t>Trustworthy </a:t>
          </a:r>
          <a:endParaRPr lang="en-US" sz="1600" kern="1200" dirty="0">
            <a:latin typeface="+mn-lt"/>
            <a:cs typeface="Adobe Devanagari" panose="02040503050201020203" pitchFamily="18" charset="0"/>
          </a:endParaRPr>
        </a:p>
      </dsp:txBody>
      <dsp:txXfrm>
        <a:off x="3891392" y="1712069"/>
        <a:ext cx="3271723" cy="1020505"/>
      </dsp:txXfrm>
    </dsp:sp>
    <dsp:sp modelId="{9AED7B6D-D05B-45EF-A537-85874C736203}">
      <dsp:nvSpPr>
        <dsp:cNvPr id="0" name=""/>
        <dsp:cNvSpPr/>
      </dsp:nvSpPr>
      <dsp:spPr>
        <a:xfrm>
          <a:off x="3656721" y="2976958"/>
          <a:ext cx="1803827" cy="1262620"/>
        </a:xfrm>
        <a:prstGeom prst="roundRect">
          <a:avLst>
            <a:gd name="adj" fmla="val 16670"/>
          </a:avLst>
        </a:prstGeom>
        <a:solidFill>
          <a:schemeClr val="accent6">
            <a:shade val="50000"/>
            <a:hueOff val="245616"/>
            <a:satOff val="-10737"/>
            <a:lumOff val="2930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Adobe Devanagari" panose="02040503050201020203" pitchFamily="18" charset="0"/>
              <a:cs typeface="Adobe Devanagari" panose="02040503050201020203" pitchFamily="18" charset="0"/>
            </a:rPr>
            <a:t>Password </a:t>
          </a:r>
          <a:r>
            <a:rPr lang="en-US" sz="2100" kern="1200" dirty="0" smtClean="0">
              <a:latin typeface="+mn-lt"/>
              <a:cs typeface="Adobe Devanagari" panose="02040503050201020203" pitchFamily="18" charset="0"/>
            </a:rPr>
            <a:t>Management</a:t>
          </a:r>
          <a:endParaRPr lang="en-US" sz="2100" kern="1200" dirty="0">
            <a:latin typeface="+mn-lt"/>
            <a:cs typeface="Adobe Devanagari" panose="02040503050201020203" pitchFamily="18" charset="0"/>
          </a:endParaRPr>
        </a:p>
      </dsp:txBody>
      <dsp:txXfrm>
        <a:off x="3718368" y="3038605"/>
        <a:ext cx="1680533" cy="1139326"/>
      </dsp:txXfrm>
    </dsp:sp>
    <dsp:sp modelId="{71245EF5-7E3B-47F4-BEA8-9F8B2DAA1284}">
      <dsp:nvSpPr>
        <dsp:cNvPr id="0" name=""/>
        <dsp:cNvSpPr/>
      </dsp:nvSpPr>
      <dsp:spPr>
        <a:xfrm>
          <a:off x="5466851" y="3146002"/>
          <a:ext cx="2142031" cy="102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mn-lt"/>
              <a:cs typeface="Adobe Devanagari" panose="02040503050201020203" pitchFamily="18" charset="0"/>
            </a:rPr>
            <a:t>DO NOT use the same password</a:t>
          </a:r>
          <a:endParaRPr lang="en-US" sz="1600" kern="1200" dirty="0">
            <a:latin typeface="+mn-lt"/>
            <a:cs typeface="Adobe Devanagari" panose="02040503050201020203" pitchFamily="18" charset="0"/>
          </a:endParaRPr>
        </a:p>
        <a:p>
          <a:pPr marL="171450" lvl="1" indent="-171450" algn="l" defTabSz="711200">
            <a:lnSpc>
              <a:spcPct val="90000"/>
            </a:lnSpc>
            <a:spcBef>
              <a:spcPct val="0"/>
            </a:spcBef>
            <a:spcAft>
              <a:spcPct val="15000"/>
            </a:spcAft>
            <a:buChar char="••"/>
          </a:pPr>
          <a:r>
            <a:rPr lang="en-US" sz="1600" kern="1200" dirty="0" smtClean="0">
              <a:latin typeface="+mn-lt"/>
              <a:cs typeface="Adobe Devanagari" panose="02040503050201020203" pitchFamily="18" charset="0"/>
            </a:rPr>
            <a:t>1password software easily manages all passwords</a:t>
          </a:r>
          <a:endParaRPr lang="en-US" sz="1600" kern="1200" dirty="0">
            <a:latin typeface="+mn-lt"/>
            <a:cs typeface="Adobe Devanagari" panose="02040503050201020203" pitchFamily="18" charset="0"/>
          </a:endParaRPr>
        </a:p>
      </dsp:txBody>
      <dsp:txXfrm>
        <a:off x="5466851" y="3146002"/>
        <a:ext cx="2142031" cy="102050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29EDA-9D10-426E-B177-5BEC3AA949FA}" type="datetimeFigureOut">
              <a:rPr lang="en-US" smtClean="0"/>
              <a:t>2/19/2021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39AA33-6C8C-40E9-A13D-2CAB9E9D115C}" type="slidenum">
              <a:rPr lang="en-US" smtClean="0"/>
              <a:t>‹#›</a:t>
            </a:fld>
            <a:endParaRPr lang="en-US"/>
          </a:p>
        </p:txBody>
      </p:sp>
    </p:spTree>
    <p:extLst>
      <p:ext uri="{BB962C8B-B14F-4D97-AF65-F5344CB8AC3E}">
        <p14:creationId xmlns:p14="http://schemas.microsoft.com/office/powerpoint/2010/main" val="1290580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Personal Finance Workshop created by the Farm Credit Associations of NC. We hope this presentation</a:t>
            </a:r>
            <a:r>
              <a:rPr lang="en-US" baseline="0" dirty="0" smtClean="0"/>
              <a:t> will help you with planning your finances for today and preparing for tomorrow. </a:t>
            </a:r>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1</a:t>
            </a:fld>
            <a:endParaRPr lang="en-US"/>
          </a:p>
        </p:txBody>
      </p:sp>
    </p:spTree>
    <p:extLst>
      <p:ext uri="{BB962C8B-B14F-4D97-AF65-F5344CB8AC3E}">
        <p14:creationId xmlns:p14="http://schemas.microsoft.com/office/powerpoint/2010/main" val="263376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conclusion, we’d like to offer our top financial tips. (Go over bullets</a:t>
            </a:r>
            <a:r>
              <a:rPr lang="en-US" baseline="0" dirty="0" smtClean="0"/>
              <a:t> listed above)</a:t>
            </a:r>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10</a:t>
            </a:fld>
            <a:endParaRPr lang="en-US"/>
          </a:p>
        </p:txBody>
      </p:sp>
    </p:spTree>
    <p:extLst>
      <p:ext uri="{BB962C8B-B14F-4D97-AF65-F5344CB8AC3E}">
        <p14:creationId xmlns:p14="http://schemas.microsoft.com/office/powerpoint/2010/main" val="874995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One of the most important topics in finance is personal safety. Be protective over your finances! Lets take a look at how to better protect your information on the internet and at how lenders protect your information.</a:t>
            </a:r>
          </a:p>
        </p:txBody>
      </p:sp>
      <p:sp>
        <p:nvSpPr>
          <p:cNvPr id="4" name="Slide Number Placeholder 3"/>
          <p:cNvSpPr>
            <a:spLocks noGrp="1"/>
          </p:cNvSpPr>
          <p:nvPr>
            <p:ph type="sldNum" sz="quarter" idx="10"/>
          </p:nvPr>
        </p:nvSpPr>
        <p:spPr/>
        <p:txBody>
          <a:bodyPr/>
          <a:lstStyle/>
          <a:p>
            <a:fld id="{2839AA33-6C8C-40E9-A13D-2CAB9E9D115C}" type="slidenum">
              <a:rPr lang="en-US" smtClean="0"/>
              <a:t>2</a:t>
            </a:fld>
            <a:endParaRPr lang="en-US"/>
          </a:p>
        </p:txBody>
      </p:sp>
    </p:spTree>
    <p:extLst>
      <p:ext uri="{BB962C8B-B14F-4D97-AF65-F5344CB8AC3E}">
        <p14:creationId xmlns:p14="http://schemas.microsoft.com/office/powerpoint/2010/main" val="3202206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Technology is an amazing innovation that has eased many complicated processes. From being able to shop online from the comfort of your couch to banking right at your fingertips. Technology has many positives and has helped many people stay connected across the globe but with these positives comes some negatives. There are bad people out there looking to steal your personal information which is why it is important to  be able to identify secure websites and how to better protect yourself from your information falling into the wrong hands.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Regularly updating your computer is crucial in helping to fight off viruses and other malware that may damage your computer. Windows regularly updates when you restart your computer so be sure to restart your computer at least once a week so your computer can be prepared to fight off hackers. The updates can be found in the control panel under system. To prevent from you having to manually update it you can set it to auto updates so your computer stays up to date.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3F06B97-D346-47A7-8B63-7BA22CE6D079}" type="slidenum">
              <a:rPr lang="en-US" smtClean="0"/>
              <a:t>3</a:t>
            </a:fld>
            <a:endParaRPr lang="en-US"/>
          </a:p>
        </p:txBody>
      </p:sp>
    </p:spTree>
    <p:extLst>
      <p:ext uri="{BB962C8B-B14F-4D97-AF65-F5344CB8AC3E}">
        <p14:creationId xmlns:p14="http://schemas.microsoft.com/office/powerpoint/2010/main" val="3622018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2019 Malware attacks were ranked as the 4th ranking mobile security concern. One popular form of malware are the pop-ups that uses scare tactics saying your computer is infected when in reality it is not. Viruses are a type of software scammers use that can slow your computer and also result in data loss. More malicious viruses are capable of stealing your private information. Just as windows needs to be updated regularly so does your virus protection software. Virus protection software acts as a wall of defense for your computer. It is able to track malicious software and flag suspicious behavior. There are numerous antivirus software but it is up to you to decide which one best fits your needs. In order for the antivirus software to work properly it is important to keep it up to date and renewed. Another way to better protect your computer from viruses is to disable pop-ups. You can disable pop-ups easily through settings in your web browser. Blocking pop-ups lowers the risk of you accidentally clicking an ad that may make your computer more susceptible to a virus.</a:t>
            </a:r>
          </a:p>
          <a:p>
            <a:endParaRPr lang="en-US" dirty="0"/>
          </a:p>
        </p:txBody>
      </p:sp>
      <p:sp>
        <p:nvSpPr>
          <p:cNvPr id="4" name="Slide Number Placeholder 3"/>
          <p:cNvSpPr>
            <a:spLocks noGrp="1"/>
          </p:cNvSpPr>
          <p:nvPr>
            <p:ph type="sldNum" sz="quarter" idx="10"/>
          </p:nvPr>
        </p:nvSpPr>
        <p:spPr/>
        <p:txBody>
          <a:bodyPr/>
          <a:lstStyle/>
          <a:p>
            <a:fld id="{93F06B97-D346-47A7-8B63-7BA22CE6D079}" type="slidenum">
              <a:rPr lang="en-US" smtClean="0"/>
              <a:t>4</a:t>
            </a:fld>
            <a:endParaRPr lang="en-US"/>
          </a:p>
        </p:txBody>
      </p:sp>
    </p:spTree>
    <p:extLst>
      <p:ext uri="{BB962C8B-B14F-4D97-AF65-F5344CB8AC3E}">
        <p14:creationId xmlns:p14="http://schemas.microsoft.com/office/powerpoint/2010/main" val="3528356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Many tasks can now be completed online through various websites. These websites sometimes require confidential information that in the hands of the wrong person, could do some damage. This is why it is important to understand what a safe website looks like. The 1</a:t>
            </a:r>
            <a:r>
              <a:rPr lang="en-US" sz="1200" b="0" i="0" u="none" strike="noStrike" kern="1200" baseline="30000" dirty="0" smtClean="0">
                <a:solidFill>
                  <a:schemeClr val="tx1"/>
                </a:solidFill>
                <a:latin typeface="+mn-lt"/>
                <a:ea typeface="+mn-ea"/>
                <a:cs typeface="+mn-cs"/>
              </a:rPr>
              <a:t>st</a:t>
            </a:r>
            <a:r>
              <a:rPr lang="en-US" sz="1200" b="0" i="0" u="none" strike="noStrike" kern="1200" baseline="0" dirty="0" smtClean="0">
                <a:solidFill>
                  <a:schemeClr val="tx1"/>
                </a:solidFill>
                <a:latin typeface="+mn-lt"/>
                <a:ea typeface="+mn-ea"/>
                <a:cs typeface="+mn-cs"/>
              </a:rPr>
              <a:t> sign of a safe website is the presence of HTTPS. HTTPS in a URL eliminates the possibility of someone else capturing the data packets in transit. A green padlock can be seen before the URL making it visible that the site is safe.</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When on a website they should provide a </a:t>
            </a:r>
            <a:r>
              <a:rPr lang="en-US" sz="1200" b="1" i="0" u="none" strike="noStrike" kern="1200" baseline="0" dirty="0" smtClean="0">
                <a:solidFill>
                  <a:schemeClr val="tx1"/>
                </a:solidFill>
                <a:latin typeface="+mn-lt"/>
                <a:ea typeface="+mn-ea"/>
                <a:cs typeface="+mn-cs"/>
              </a:rPr>
              <a:t>privacy policy </a:t>
            </a:r>
            <a:r>
              <a:rPr lang="en-US" sz="1200" b="0" i="0" u="none" strike="noStrike" kern="1200" baseline="0" dirty="0" smtClean="0">
                <a:solidFill>
                  <a:schemeClr val="tx1"/>
                </a:solidFill>
                <a:latin typeface="+mn-lt"/>
                <a:ea typeface="+mn-ea"/>
                <a:cs typeface="+mn-cs"/>
              </a:rPr>
              <a:t>that CLEARLY states how your data is collected and stored. A vague policy is as good as no policy so be sure that they clearly state their intent with the data as it is required by data privacy laws. A clearly stated privacy policy lets you know that the owner understands the laws and is taking to necessary steps to ensure your data does not end up in the wrong hands.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Contact information </a:t>
            </a:r>
            <a:r>
              <a:rPr lang="en-US" sz="1200" b="0" i="0" u="none" strike="noStrike" kern="1200" baseline="0" dirty="0" smtClean="0">
                <a:solidFill>
                  <a:schemeClr val="tx1"/>
                </a:solidFill>
                <a:latin typeface="+mn-lt"/>
                <a:ea typeface="+mn-ea"/>
                <a:cs typeface="+mn-cs"/>
              </a:rPr>
              <a:t>does not mean a site is necessarily safe but it seems more trustworthy. Typically safe websites have an easy to find contact page or contact information, Generally they also list social media accounts and return policies. Though this does not mean the site is necessarily secure it means you at least have someone to contact if something goes wrong.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Almost any account created online requires a </a:t>
            </a:r>
            <a:r>
              <a:rPr lang="en-US" sz="1200" b="1" i="0" u="none" strike="noStrike" kern="1200" baseline="0" dirty="0" smtClean="0">
                <a:solidFill>
                  <a:schemeClr val="tx1"/>
                </a:solidFill>
                <a:latin typeface="+mn-lt"/>
                <a:ea typeface="+mn-ea"/>
                <a:cs typeface="+mn-cs"/>
              </a:rPr>
              <a:t>password</a:t>
            </a:r>
            <a:r>
              <a:rPr lang="en-US" sz="1200" b="0" i="0" u="none" strike="noStrike" kern="1200" baseline="0" dirty="0" smtClean="0">
                <a:solidFill>
                  <a:schemeClr val="tx1"/>
                </a:solidFill>
                <a:latin typeface="+mn-lt"/>
                <a:ea typeface="+mn-ea"/>
                <a:cs typeface="+mn-cs"/>
              </a:rPr>
              <a:t> of some sort which can become very elaborate. Having numerous accounts it can become difficult to manage all the passwords. It may seem very tempting but using the same password across all platforms is strongly discouraged as hackers can have access to everything if they get their hands on that password. There is a software program that can be used to store your passwords in your own personal vault. You’ll only need to remember the password for the vault then there you can access your passwords for other sites.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3F06B97-D346-47A7-8B63-7BA22CE6D079}" type="slidenum">
              <a:rPr lang="en-US" smtClean="0"/>
              <a:t>5</a:t>
            </a:fld>
            <a:endParaRPr lang="en-US"/>
          </a:p>
        </p:txBody>
      </p:sp>
    </p:spTree>
    <p:extLst>
      <p:ext uri="{BB962C8B-B14F-4D97-AF65-F5344CB8AC3E}">
        <p14:creationId xmlns:p14="http://schemas.microsoft.com/office/powerpoint/2010/main" val="3243453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Scammers sometime use emails to try and get your personal information, this is called phishing. These emails may look like they’re from a bank or company that you know. These emails will  usually say that they’ve noticed some suspicious activity, offer free stuff and request your password. DO NOT GIVE OUT</a:t>
            </a:r>
            <a:r>
              <a:rPr lang="en-US" baseline="0" dirty="0" smtClean="0"/>
              <a:t> YOUR PASSWORD! </a:t>
            </a:r>
            <a:r>
              <a:rPr lang="en-US" dirty="0" smtClean="0"/>
              <a:t>Avoid clicking on links through emails that request personal information. If in doubt of an email, contact the company directly. In order to protect yourself from these emails it is important to use security software on both your computer and mobile device. Also multi-factor authentication can prevent scammers from being able to access your account if they do get your login credentials. </a:t>
            </a:r>
            <a:r>
              <a:rPr lang="en-US" dirty="0" smtClean="0">
                <a:latin typeface="Adobe Devanagari" panose="02040503050201020203" pitchFamily="18" charset="0"/>
                <a:cs typeface="Adobe Devanagari" panose="02040503050201020203" pitchFamily="18" charset="0"/>
              </a:rPr>
              <a:t> Individuals lost $57 million to phishing schemes in 1 year in the U.S</a:t>
            </a:r>
          </a:p>
          <a:p>
            <a:endParaRPr lang="en-US" dirty="0"/>
          </a:p>
        </p:txBody>
      </p:sp>
      <p:sp>
        <p:nvSpPr>
          <p:cNvPr id="4" name="Slide Number Placeholder 3"/>
          <p:cNvSpPr>
            <a:spLocks noGrp="1"/>
          </p:cNvSpPr>
          <p:nvPr>
            <p:ph type="sldNum" sz="quarter" idx="10"/>
          </p:nvPr>
        </p:nvSpPr>
        <p:spPr/>
        <p:txBody>
          <a:bodyPr/>
          <a:lstStyle/>
          <a:p>
            <a:fld id="{93F06B97-D346-47A7-8B63-7BA22CE6D079}" type="slidenum">
              <a:rPr lang="en-US" smtClean="0"/>
              <a:t>6</a:t>
            </a:fld>
            <a:endParaRPr lang="en-US"/>
          </a:p>
        </p:txBody>
      </p:sp>
    </p:spTree>
    <p:extLst>
      <p:ext uri="{BB962C8B-B14F-4D97-AF65-F5344CB8AC3E}">
        <p14:creationId xmlns:p14="http://schemas.microsoft.com/office/powerpoint/2010/main" val="3783020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There may be times when you need to send personal information over email but when you do it is important that you stay safe while doing so. One way to protect your personal information such as wire information, social security number. account numbers and </a:t>
            </a:r>
            <a:r>
              <a:rPr lang="en-US" dirty="0" err="1" smtClean="0"/>
              <a:t>etc</a:t>
            </a:r>
            <a:r>
              <a:rPr lang="en-US" dirty="0" smtClean="0"/>
              <a:t> is through encrypted messages. Encrypted emails essentially have a key that only the designated recipient can open and read. This prevents scammers from accessing private information in emails. Through your email provider you can turn on encrypted mail which will help protect your information from scammers.</a:t>
            </a:r>
          </a:p>
          <a:p>
            <a:endParaRPr lang="en-US" dirty="0"/>
          </a:p>
        </p:txBody>
      </p:sp>
      <p:sp>
        <p:nvSpPr>
          <p:cNvPr id="4" name="Slide Number Placeholder 3"/>
          <p:cNvSpPr>
            <a:spLocks noGrp="1"/>
          </p:cNvSpPr>
          <p:nvPr>
            <p:ph type="sldNum" sz="quarter" idx="10"/>
          </p:nvPr>
        </p:nvSpPr>
        <p:spPr/>
        <p:txBody>
          <a:bodyPr/>
          <a:lstStyle/>
          <a:p>
            <a:fld id="{93F06B97-D346-47A7-8B63-7BA22CE6D079}" type="slidenum">
              <a:rPr lang="en-US" smtClean="0"/>
              <a:t>7</a:t>
            </a:fld>
            <a:endParaRPr lang="en-US"/>
          </a:p>
        </p:txBody>
      </p:sp>
    </p:spTree>
    <p:extLst>
      <p:ext uri="{BB962C8B-B14F-4D97-AF65-F5344CB8AC3E}">
        <p14:creationId xmlns:p14="http://schemas.microsoft.com/office/powerpoint/2010/main" val="136506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There are numerous ways in which to be bale to protect your privacy while using  the internet. One effective measure is multi-factor authentication. Multi-factor authentication can be used when a computer user is requesting access to help ensure another level of protection. Before a user is granted access to an account they must sign in on another device such as your mobile device. This helps users ensure that they’re the only ones accessing their account. Another way to protect your mobile devices is through user awareness. Be aware of the permissions given to applications. Sometimes apps can access personal information if given the permission. Another way to stay safe is by being skeptical. When using WIFI make sure you are connecting to a secure network. Networks that do not require passwords should not be trusted and avoid using any banking apps while connected to these networks.</a:t>
            </a:r>
          </a:p>
          <a:p>
            <a:endParaRPr lang="en-US" dirty="0"/>
          </a:p>
        </p:txBody>
      </p:sp>
      <p:sp>
        <p:nvSpPr>
          <p:cNvPr id="4" name="Slide Number Placeholder 3"/>
          <p:cNvSpPr>
            <a:spLocks noGrp="1"/>
          </p:cNvSpPr>
          <p:nvPr>
            <p:ph type="sldNum" sz="quarter" idx="10"/>
          </p:nvPr>
        </p:nvSpPr>
        <p:spPr/>
        <p:txBody>
          <a:bodyPr/>
          <a:lstStyle/>
          <a:p>
            <a:fld id="{93F06B97-D346-47A7-8B63-7BA22CE6D079}" type="slidenum">
              <a:rPr lang="en-US" smtClean="0"/>
              <a:t>8</a:t>
            </a:fld>
            <a:endParaRPr lang="en-US"/>
          </a:p>
        </p:txBody>
      </p:sp>
    </p:spTree>
    <p:extLst>
      <p:ext uri="{BB962C8B-B14F-4D97-AF65-F5344CB8AC3E}">
        <p14:creationId xmlns:p14="http://schemas.microsoft.com/office/powerpoint/2010/main" val="2029239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When it comes time for a new upgrade remember to completely erase all information on your device. You may be selling your phone to your relative that you trust but they may sell it to someone else so it is best to make sure all your information is completely wiped off the device. Wiping your device ensures that your personal information does not fall into the wrong hands. Even if you feel like there is nothing important on the phone it is still important that you completely wipe all data from it. This can easily be done on your device as many devices have a factory reset option which completely erases all information from the phone. This option can be found in settings. </a:t>
            </a:r>
          </a:p>
          <a:p>
            <a:endParaRPr lang="en-US" dirty="0"/>
          </a:p>
        </p:txBody>
      </p:sp>
      <p:sp>
        <p:nvSpPr>
          <p:cNvPr id="4" name="Slide Number Placeholder 3"/>
          <p:cNvSpPr>
            <a:spLocks noGrp="1"/>
          </p:cNvSpPr>
          <p:nvPr>
            <p:ph type="sldNum" sz="quarter" idx="10"/>
          </p:nvPr>
        </p:nvSpPr>
        <p:spPr/>
        <p:txBody>
          <a:bodyPr/>
          <a:lstStyle/>
          <a:p>
            <a:fld id="{93F06B97-D346-47A7-8B63-7BA22CE6D079}" type="slidenum">
              <a:rPr lang="en-US" smtClean="0"/>
              <a:t>9</a:t>
            </a:fld>
            <a:endParaRPr lang="en-US"/>
          </a:p>
        </p:txBody>
      </p:sp>
    </p:spTree>
    <p:extLst>
      <p:ext uri="{BB962C8B-B14F-4D97-AF65-F5344CB8AC3E}">
        <p14:creationId xmlns:p14="http://schemas.microsoft.com/office/powerpoint/2010/main" val="1253807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27F91A-1193-5D44-8A46-F16F927039D7}"/>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Tree>
    <p:extLst>
      <p:ext uri="{BB962C8B-B14F-4D97-AF65-F5344CB8AC3E}">
        <p14:creationId xmlns:p14="http://schemas.microsoft.com/office/powerpoint/2010/main" val="3535395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7A3A5-E906-1042-A841-B68C36E9A2E3}"/>
              </a:ext>
            </a:extLst>
          </p:cNvPr>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7F4D71DB-3BBD-F847-B7DA-6C13DD9F6D43}"/>
              </a:ext>
            </a:extLst>
          </p:cNvPr>
          <p:cNvSpPr>
            <a:spLocks noGrp="1"/>
          </p:cNvSpPr>
          <p:nvPr>
            <p:ph type="body" orient="vert" idx="1"/>
          </p:nvPr>
        </p:nvSpPr>
        <p:spPr>
          <a:xfrm>
            <a:off x="628650" y="1825625"/>
            <a:ext cx="78867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5ED2D7F7-C8BF-4B41-BCCF-2FD66DF0592C}"/>
              </a:ext>
            </a:extLst>
          </p:cNvPr>
          <p:cNvSpPr>
            <a:spLocks noGrp="1"/>
          </p:cNvSpPr>
          <p:nvPr>
            <p:ph type="dt" sz="half" idx="10"/>
          </p:nvPr>
        </p:nvSpPr>
        <p:spPr>
          <a:xfrm>
            <a:off x="628650" y="6356351"/>
            <a:ext cx="2057400" cy="365125"/>
          </a:xfrm>
          <a:prstGeom prst="rect">
            <a:avLst/>
          </a:prstGeom>
        </p:spPr>
        <p:txBody>
          <a:bodyPr/>
          <a:lstStyle/>
          <a:p>
            <a:fld id="{E9816EDE-13F5-574A-B68B-72842E99CDEC}" type="datetimeFigureOut">
              <a:rPr lang="en-US" smtClean="0"/>
              <a:t>2/19/2021</a:t>
            </a:fld>
            <a:endParaRPr lang="en-US"/>
          </a:p>
        </p:txBody>
      </p:sp>
      <p:sp>
        <p:nvSpPr>
          <p:cNvPr id="5" name="Footer Placeholder 4">
            <a:extLst>
              <a:ext uri="{FF2B5EF4-FFF2-40B4-BE49-F238E27FC236}">
                <a16:creationId xmlns:a16="http://schemas.microsoft.com/office/drawing/2014/main" id="{BCE19B7C-A3CB-3D43-81C5-D41FBC572D3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510BCEF-62EB-ED49-9205-9A10B738DDBE}"/>
              </a:ext>
            </a:extLst>
          </p:cNvPr>
          <p:cNvSpPr>
            <a:spLocks noGrp="1"/>
          </p:cNvSpPr>
          <p:nvPr>
            <p:ph type="sldNum" sz="quarter" idx="12"/>
          </p:nvPr>
        </p:nvSpPr>
        <p:spPr>
          <a:xfrm>
            <a:off x="6457950" y="6356351"/>
            <a:ext cx="2057400" cy="365125"/>
          </a:xfrm>
          <a:prstGeom prst="rect">
            <a:avLst/>
          </a:prstGeom>
        </p:spPr>
        <p:txBody>
          <a:bodyPr/>
          <a:lstStyle/>
          <a:p>
            <a:fld id="{0D1ECDD2-D74A-8340-ADB6-F31FFFBA01A1}" type="slidenum">
              <a:rPr lang="en-US" smtClean="0"/>
              <a:t>‹#›</a:t>
            </a:fld>
            <a:endParaRPr lang="en-US"/>
          </a:p>
        </p:txBody>
      </p:sp>
    </p:spTree>
    <p:extLst>
      <p:ext uri="{BB962C8B-B14F-4D97-AF65-F5344CB8AC3E}">
        <p14:creationId xmlns:p14="http://schemas.microsoft.com/office/powerpoint/2010/main" val="2450110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886231-CF85-DF4D-A8FC-867E3EA8D1CC}"/>
              </a:ext>
            </a:extLst>
          </p:cNvPr>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81391E44-A104-9440-8D04-DD0DE7818D42}"/>
              </a:ext>
            </a:extLst>
          </p:cNvPr>
          <p:cNvSpPr>
            <a:spLocks noGrp="1"/>
          </p:cNvSpPr>
          <p:nvPr>
            <p:ph type="body" orient="vert" idx="1"/>
          </p:nvPr>
        </p:nvSpPr>
        <p:spPr>
          <a:xfrm>
            <a:off x="628650" y="365125"/>
            <a:ext cx="5800725"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A79BB342-38A0-3343-821E-8FF2643D0FA8}"/>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2/19/2021</a:t>
            </a:fld>
            <a:endParaRPr lang="en-US"/>
          </a:p>
        </p:txBody>
      </p:sp>
      <p:sp>
        <p:nvSpPr>
          <p:cNvPr id="5" name="Footer Placeholder 4">
            <a:extLst>
              <a:ext uri="{FF2B5EF4-FFF2-40B4-BE49-F238E27FC236}">
                <a16:creationId xmlns:a16="http://schemas.microsoft.com/office/drawing/2014/main" id="{5FD93AD5-C359-1D45-A152-30FC6192B45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AADEA20-9AE4-3646-A07F-1F63629DE9B8}"/>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3414021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8014" y="4852276"/>
            <a:ext cx="6169572" cy="1103585"/>
          </a:xfrm>
          <a:noFill/>
        </p:spPr>
        <p:txBody>
          <a:bodyPr anchor="b">
            <a:noAutofit/>
          </a:bodyPr>
          <a:lstStyle>
            <a:lvl1pPr algn="l">
              <a:defRPr sz="3600">
                <a:solidFill>
                  <a:schemeClr val="bg1"/>
                </a:solidFill>
                <a:latin typeface="Arial Black"/>
                <a:cs typeface="Arial Black"/>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68014" y="5955861"/>
            <a:ext cx="6400800" cy="663903"/>
          </a:xfrm>
        </p:spPr>
        <p:txBody>
          <a:bodyPr anchor="t">
            <a:noAutofit/>
          </a:bodyPr>
          <a:lstStyle>
            <a:lvl1pPr marL="0" indent="0" algn="l">
              <a:buNone/>
              <a:defRPr sz="280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675800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9130" y="1535113"/>
            <a:ext cx="392355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9130" y="2174875"/>
            <a:ext cx="392355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9816EDE-13F5-574A-B68B-72842E99CDEC}" type="datetimeFigureOut">
              <a:rPr lang="en-US" smtClean="0"/>
              <a:t>2/19/2021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D1ECDD2-D74A-8340-ADB6-F31FFFBA01A1}" type="slidenum">
              <a:rPr lang="en-US" smtClean="0"/>
              <a:t>‹#›</a:t>
            </a:fld>
            <a:endParaRPr lang="en-US"/>
          </a:p>
        </p:txBody>
      </p:sp>
      <p:sp>
        <p:nvSpPr>
          <p:cNvPr id="10" name="Text Placeholder 2"/>
          <p:cNvSpPr>
            <a:spLocks noGrp="1"/>
          </p:cNvSpPr>
          <p:nvPr>
            <p:ph type="body" idx="13"/>
          </p:nvPr>
        </p:nvSpPr>
        <p:spPr>
          <a:xfrm>
            <a:off x="4976023" y="1535113"/>
            <a:ext cx="392355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3"/>
          <p:cNvSpPr>
            <a:spLocks noGrp="1"/>
          </p:cNvSpPr>
          <p:nvPr>
            <p:ph sz="half" idx="14"/>
          </p:nvPr>
        </p:nvSpPr>
        <p:spPr>
          <a:xfrm>
            <a:off x="4976023" y="2174875"/>
            <a:ext cx="392355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2239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95A81-CBD4-5C4D-BAAA-E966C98F2B6E}"/>
              </a:ext>
            </a:extLst>
          </p:cNvPr>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9F2973CA-101C-D046-BCC1-41B989190517}"/>
              </a:ext>
            </a:extLst>
          </p:cNvPr>
          <p:cNvSpPr>
            <a:spLocks noGrp="1"/>
          </p:cNvSpPr>
          <p:nvPr>
            <p:ph idx="1"/>
          </p:nvPr>
        </p:nvSpPr>
        <p:spPr>
          <a:xfrm>
            <a:off x="628650" y="1825625"/>
            <a:ext cx="78867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6860ADBC-62B3-5C47-9E9D-841E5D456408}"/>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2/19/2021</a:t>
            </a:fld>
            <a:endParaRPr lang="en-US"/>
          </a:p>
        </p:txBody>
      </p:sp>
      <p:sp>
        <p:nvSpPr>
          <p:cNvPr id="5" name="Footer Placeholder 4">
            <a:extLst>
              <a:ext uri="{FF2B5EF4-FFF2-40B4-BE49-F238E27FC236}">
                <a16:creationId xmlns:a16="http://schemas.microsoft.com/office/drawing/2014/main" id="{7215DDF4-E3F9-C34B-B0FA-30DD889BF99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99E9BDB-3C65-6C4E-89CF-067DFFD52870}"/>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238135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FCADB-2CCC-BD49-A874-AE5B9763F02A}"/>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D3ACAB85-1A7C-E546-BB74-B0031BEF7FEC}"/>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99CCE2BC-61EA-2742-A5A7-F69E06C476E6}"/>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2/19/2021</a:t>
            </a:fld>
            <a:endParaRPr lang="en-US"/>
          </a:p>
        </p:txBody>
      </p:sp>
      <p:sp>
        <p:nvSpPr>
          <p:cNvPr id="5" name="Footer Placeholder 4">
            <a:extLst>
              <a:ext uri="{FF2B5EF4-FFF2-40B4-BE49-F238E27FC236}">
                <a16:creationId xmlns:a16="http://schemas.microsoft.com/office/drawing/2014/main" id="{175D1B89-BA04-BD43-A691-DE9AE70E1F1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BDEEDA-A3DF-C14C-BB35-5877DEBBF9AD}"/>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4041170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D6E2F-5601-464A-844F-AD760DD3A0BE}"/>
              </a:ext>
            </a:extLst>
          </p:cNvPr>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966656D2-C7D8-964B-ACB9-3DC819D5CD92}"/>
              </a:ext>
            </a:extLst>
          </p:cNvPr>
          <p:cNvSpPr>
            <a:spLocks noGrp="1"/>
          </p:cNvSpPr>
          <p:nvPr>
            <p:ph sz="half" idx="1"/>
          </p:nvPr>
        </p:nvSpPr>
        <p:spPr>
          <a:xfrm>
            <a:off x="628650" y="1825625"/>
            <a:ext cx="38862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861FDB24-D3E9-324A-BA2D-A98EAEE2FCEF}"/>
              </a:ext>
            </a:extLst>
          </p:cNvPr>
          <p:cNvSpPr>
            <a:spLocks noGrp="1"/>
          </p:cNvSpPr>
          <p:nvPr>
            <p:ph sz="half" idx="2"/>
          </p:nvPr>
        </p:nvSpPr>
        <p:spPr>
          <a:xfrm>
            <a:off x="4629150" y="1825625"/>
            <a:ext cx="38862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6A2A7BC6-2F06-B749-A887-9A6EBDF8322F}"/>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2/19/2021</a:t>
            </a:fld>
            <a:endParaRPr lang="en-US"/>
          </a:p>
        </p:txBody>
      </p:sp>
      <p:sp>
        <p:nvSpPr>
          <p:cNvPr id="6" name="Footer Placeholder 5">
            <a:extLst>
              <a:ext uri="{FF2B5EF4-FFF2-40B4-BE49-F238E27FC236}">
                <a16:creationId xmlns:a16="http://schemas.microsoft.com/office/drawing/2014/main" id="{E1120291-E360-A647-85F4-3B09C5FD0C1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3E4C6B4-53CD-2B45-90F3-EEE5D5589BDF}"/>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407474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AB9C7-ED41-8944-A783-7EBB0155D7D2}"/>
              </a:ext>
            </a:extLst>
          </p:cNvPr>
          <p:cNvSpPr>
            <a:spLocks noGrp="1"/>
          </p:cNvSpPr>
          <p:nvPr>
            <p:ph type="title"/>
          </p:nvPr>
        </p:nvSpPr>
        <p:spPr>
          <a:xfrm>
            <a:off x="629841" y="365126"/>
            <a:ext cx="7886700" cy="1325563"/>
          </a:xfrm>
          <a:prstGeom prst="rect">
            <a:avLst/>
          </a:prstGeo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EBEAE6BA-4BF5-C340-8623-69527AA63C8D}"/>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a:extLst>
              <a:ext uri="{FF2B5EF4-FFF2-40B4-BE49-F238E27FC236}">
                <a16:creationId xmlns:a16="http://schemas.microsoft.com/office/drawing/2014/main" id="{32B60FAA-80F4-D54B-B3DD-2E760A09FC19}"/>
              </a:ext>
            </a:extLst>
          </p:cNvPr>
          <p:cNvSpPr>
            <a:spLocks noGrp="1"/>
          </p:cNvSpPr>
          <p:nvPr>
            <p:ph sz="half" idx="2"/>
          </p:nvPr>
        </p:nvSpPr>
        <p:spPr>
          <a:xfrm>
            <a:off x="629842" y="2505075"/>
            <a:ext cx="3868340"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E4F6CF88-ABE8-7A40-9766-5FB3B052454B}"/>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a:extLst>
              <a:ext uri="{FF2B5EF4-FFF2-40B4-BE49-F238E27FC236}">
                <a16:creationId xmlns:a16="http://schemas.microsoft.com/office/drawing/2014/main" id="{6DB5979B-24E1-464B-AC00-06018D273B48}"/>
              </a:ext>
            </a:extLst>
          </p:cNvPr>
          <p:cNvSpPr>
            <a:spLocks noGrp="1"/>
          </p:cNvSpPr>
          <p:nvPr>
            <p:ph sz="quarter" idx="4"/>
          </p:nvPr>
        </p:nvSpPr>
        <p:spPr>
          <a:xfrm>
            <a:off x="4629150" y="2505075"/>
            <a:ext cx="3887391"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DF0A28EF-FE7A-AD48-B47E-F82A9C099846}"/>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2/19/2021</a:t>
            </a:fld>
            <a:endParaRPr lang="en-US"/>
          </a:p>
        </p:txBody>
      </p:sp>
      <p:sp>
        <p:nvSpPr>
          <p:cNvPr id="8" name="Footer Placeholder 7">
            <a:extLst>
              <a:ext uri="{FF2B5EF4-FFF2-40B4-BE49-F238E27FC236}">
                <a16:creationId xmlns:a16="http://schemas.microsoft.com/office/drawing/2014/main" id="{4C882FA5-006B-704D-810B-AC49389EE2E0}"/>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0886E82-4D32-CC4C-85FE-B461FA65D3E9}"/>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2701265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B3BC8-8093-F742-9A81-F7ACBD078537}"/>
              </a:ext>
            </a:extLst>
          </p:cNvPr>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5C5C00AE-6B7F-8E4A-9F40-2E40799D3BE0}"/>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2/19/2021</a:t>
            </a:fld>
            <a:endParaRPr lang="en-US"/>
          </a:p>
        </p:txBody>
      </p:sp>
      <p:sp>
        <p:nvSpPr>
          <p:cNvPr id="4" name="Footer Placeholder 3">
            <a:extLst>
              <a:ext uri="{FF2B5EF4-FFF2-40B4-BE49-F238E27FC236}">
                <a16:creationId xmlns:a16="http://schemas.microsoft.com/office/drawing/2014/main" id="{E2146C5E-28F5-E243-8CFA-F4116C492F65}"/>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2C9897B-5E68-034A-9988-9BE6AD9C0C06}"/>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2525938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92D635-B937-404E-8790-0CEF8095677D}"/>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2/19/2021</a:t>
            </a:fld>
            <a:endParaRPr lang="en-US"/>
          </a:p>
        </p:txBody>
      </p:sp>
      <p:sp>
        <p:nvSpPr>
          <p:cNvPr id="3" name="Footer Placeholder 2">
            <a:extLst>
              <a:ext uri="{FF2B5EF4-FFF2-40B4-BE49-F238E27FC236}">
                <a16:creationId xmlns:a16="http://schemas.microsoft.com/office/drawing/2014/main" id="{27337F8E-3703-114C-92A7-5CD9D13D462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411A513-EC56-F048-9449-07869BF8C2F3}"/>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2802092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94BEC-60F1-4848-9F12-6230DE3BD444}"/>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45E1CA6C-9F4A-214A-B1F3-935CD3337BCF}"/>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1D2CEAFA-D6C9-2744-8699-27E563ACA381}"/>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a:extLst>
              <a:ext uri="{FF2B5EF4-FFF2-40B4-BE49-F238E27FC236}">
                <a16:creationId xmlns:a16="http://schemas.microsoft.com/office/drawing/2014/main" id="{BD02AC7D-9E9A-EE4E-8AE8-5900016327A7}"/>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2/19/2021</a:t>
            </a:fld>
            <a:endParaRPr lang="en-US"/>
          </a:p>
        </p:txBody>
      </p:sp>
      <p:sp>
        <p:nvSpPr>
          <p:cNvPr id="6" name="Footer Placeholder 5">
            <a:extLst>
              <a:ext uri="{FF2B5EF4-FFF2-40B4-BE49-F238E27FC236}">
                <a16:creationId xmlns:a16="http://schemas.microsoft.com/office/drawing/2014/main" id="{E33D347A-6429-6A4E-B104-5BDF808D992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E4B637D-5AA1-DA4D-9D9B-9BC55AB2679A}"/>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1721068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23D4C-C433-2C46-BC4C-099E705B4B51}"/>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F1A0A918-01D3-D647-AFAA-4587A5795188}"/>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a:extLst>
              <a:ext uri="{FF2B5EF4-FFF2-40B4-BE49-F238E27FC236}">
                <a16:creationId xmlns:a16="http://schemas.microsoft.com/office/drawing/2014/main" id="{EEBF0933-9488-7647-B462-E4166B7B87F9}"/>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a:extLst>
              <a:ext uri="{FF2B5EF4-FFF2-40B4-BE49-F238E27FC236}">
                <a16:creationId xmlns:a16="http://schemas.microsoft.com/office/drawing/2014/main" id="{2F1C65E8-C326-3246-8779-F5B598503CFC}"/>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2/19/2021</a:t>
            </a:fld>
            <a:endParaRPr lang="en-US"/>
          </a:p>
        </p:txBody>
      </p:sp>
      <p:sp>
        <p:nvSpPr>
          <p:cNvPr id="6" name="Footer Placeholder 5">
            <a:extLst>
              <a:ext uri="{FF2B5EF4-FFF2-40B4-BE49-F238E27FC236}">
                <a16:creationId xmlns:a16="http://schemas.microsoft.com/office/drawing/2014/main" id="{3548BD9C-37AE-8745-81B8-9E85AD0C04D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F40DDA1-E183-C548-A5F5-17F200169E67}"/>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4024282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62742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hyperlink" Target="https://www.farmcreditofnc.com/" TargetMode="Externa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5.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4.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4.jp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3576" y="5748971"/>
            <a:ext cx="2062133" cy="1000270"/>
          </a:xfrm>
          <a:prstGeom prst="rect">
            <a:avLst/>
          </a:prstGeom>
        </p:spPr>
      </p:pic>
    </p:spTree>
    <p:custDataLst>
      <p:tags r:id="rId1"/>
    </p:custDataLst>
    <p:extLst>
      <p:ext uri="{BB962C8B-B14F-4D97-AF65-F5344CB8AC3E}">
        <p14:creationId xmlns:p14="http://schemas.microsoft.com/office/powerpoint/2010/main" val="630928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152" y="758952"/>
            <a:ext cx="7809152" cy="566928"/>
          </a:xfrm>
        </p:spPr>
        <p:txBody>
          <a:bodyPr/>
          <a:lstStyle/>
          <a:p>
            <a:r>
              <a:rPr lang="en-US" b="1" dirty="0" smtClean="0"/>
              <a:t>TOP FINANCIAL TIPS</a:t>
            </a:r>
            <a:endParaRPr lang="en-US" b="1" dirty="0"/>
          </a:p>
        </p:txBody>
      </p:sp>
      <p:sp>
        <p:nvSpPr>
          <p:cNvPr id="3" name="Content Placeholder 2"/>
          <p:cNvSpPr>
            <a:spLocks noGrp="1"/>
          </p:cNvSpPr>
          <p:nvPr>
            <p:ph idx="1"/>
          </p:nvPr>
        </p:nvSpPr>
        <p:spPr>
          <a:xfrm>
            <a:off x="1138604" y="1325880"/>
            <a:ext cx="7886700" cy="5065776"/>
          </a:xfrm>
        </p:spPr>
        <p:txBody>
          <a:bodyPr/>
          <a:lstStyle/>
          <a:p>
            <a:pPr>
              <a:buFont typeface="Wingdings" panose="05000000000000000000" pitchFamily="2" charset="2"/>
              <a:buChar char="§"/>
            </a:pPr>
            <a:r>
              <a:rPr lang="en-US" sz="2800" dirty="0" smtClean="0"/>
              <a:t> Start investing &amp; saving early for retirement</a:t>
            </a:r>
          </a:p>
          <a:p>
            <a:pPr>
              <a:buFont typeface="Wingdings" panose="05000000000000000000" pitchFamily="2" charset="2"/>
              <a:buChar char="§"/>
            </a:pPr>
            <a:r>
              <a:rPr lang="en-US" sz="2800" dirty="0" smtClean="0"/>
              <a:t> Consider advantages &amp; disadvantages of different bank accounts</a:t>
            </a:r>
            <a:endParaRPr lang="en-US" sz="2800" dirty="0"/>
          </a:p>
          <a:p>
            <a:pPr>
              <a:buFont typeface="Wingdings" panose="05000000000000000000" pitchFamily="2" charset="2"/>
              <a:buChar char="§"/>
            </a:pPr>
            <a:r>
              <a:rPr lang="en-US" sz="2800" dirty="0" smtClean="0"/>
              <a:t> Create a budget to achieve your financial goals</a:t>
            </a:r>
          </a:p>
          <a:p>
            <a:pPr>
              <a:buFont typeface="Wingdings" panose="05000000000000000000" pitchFamily="2" charset="2"/>
              <a:buChar char="§"/>
            </a:pPr>
            <a:r>
              <a:rPr lang="en-US" sz="2800" dirty="0" smtClean="0"/>
              <a:t> Establish credit early, build your credit, &amp; avoid hard credit hits</a:t>
            </a:r>
          </a:p>
          <a:p>
            <a:pPr>
              <a:buFont typeface="Wingdings" panose="05000000000000000000" pitchFamily="2" charset="2"/>
              <a:buChar char="§"/>
            </a:pPr>
            <a:r>
              <a:rPr lang="en-US" sz="2800" dirty="0" smtClean="0"/>
              <a:t> Get advice from a financial advisor or other financial professional/teacher</a:t>
            </a:r>
          </a:p>
          <a:p>
            <a:pPr>
              <a:buFont typeface="Wingdings" panose="05000000000000000000" pitchFamily="2" charset="2"/>
              <a:buChar char="§"/>
            </a:pPr>
            <a:r>
              <a:rPr lang="en-US" sz="2800" dirty="0"/>
              <a:t> </a:t>
            </a:r>
            <a:r>
              <a:rPr lang="en-US" sz="2800" dirty="0" smtClean="0"/>
              <a:t>Cover risks with proper insurance</a:t>
            </a:r>
          </a:p>
          <a:p>
            <a:pPr>
              <a:buFont typeface="Wingdings" panose="05000000000000000000" pitchFamily="2" charset="2"/>
              <a:buChar char="§"/>
            </a:pPr>
            <a:r>
              <a:rPr lang="en-US" sz="2800" dirty="0"/>
              <a:t> </a:t>
            </a:r>
            <a:r>
              <a:rPr lang="en-US" sz="2800" dirty="0" smtClean="0"/>
              <a:t>Always write down your goals &amp; actively chase them down!!</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9383" y="5976108"/>
            <a:ext cx="1155922" cy="560698"/>
          </a:xfrm>
          <a:prstGeom prst="rect">
            <a:avLst/>
          </a:prstGeom>
        </p:spPr>
      </p:pic>
    </p:spTree>
    <p:custDataLst>
      <p:tags r:id="rId1"/>
    </p:custDataLst>
    <p:extLst>
      <p:ext uri="{BB962C8B-B14F-4D97-AF65-F5344CB8AC3E}">
        <p14:creationId xmlns:p14="http://schemas.microsoft.com/office/powerpoint/2010/main" val="1015889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448" y="1040534"/>
            <a:ext cx="7185730" cy="5239949"/>
          </a:xfrm>
        </p:spPr>
        <p:txBody>
          <a:bodyPr>
            <a:normAutofit/>
          </a:bodyPr>
          <a:lstStyle/>
          <a:p>
            <a:pPr algn="ctr"/>
            <a:r>
              <a:rPr lang="en-US" cap="small" dirty="0" smtClean="0">
                <a:solidFill>
                  <a:srgbClr val="509135"/>
                </a:solidFill>
              </a:rPr>
              <a:t>Thank you for joining us through this EXCITING PRESENTATION!</a:t>
            </a:r>
            <a:br>
              <a:rPr lang="en-US" cap="small" dirty="0" smtClean="0">
                <a:solidFill>
                  <a:srgbClr val="509135"/>
                </a:solidFill>
              </a:rPr>
            </a:br>
            <a:r>
              <a:rPr lang="en-US" cap="small" dirty="0">
                <a:solidFill>
                  <a:srgbClr val="509135"/>
                </a:solidFill>
              </a:rPr>
              <a:t/>
            </a:r>
            <a:br>
              <a:rPr lang="en-US" cap="small" dirty="0">
                <a:solidFill>
                  <a:srgbClr val="509135"/>
                </a:solidFill>
              </a:rPr>
            </a:br>
            <a:r>
              <a:rPr lang="en-US" cap="small" dirty="0" smtClean="0">
                <a:solidFill>
                  <a:srgbClr val="509135"/>
                </a:solidFill>
              </a:rPr>
              <a:t>Visit our website </a:t>
            </a:r>
            <a:br>
              <a:rPr lang="en-US" cap="small" dirty="0" smtClean="0">
                <a:solidFill>
                  <a:srgbClr val="509135"/>
                </a:solidFill>
              </a:rPr>
            </a:br>
            <a:r>
              <a:rPr lang="en-US" sz="3200" b="1" dirty="0" smtClean="0">
                <a:solidFill>
                  <a:srgbClr val="509135"/>
                </a:solidFill>
                <a:hlinkClick r:id="rId3"/>
              </a:rPr>
              <a:t>farmcreditofnc.com</a:t>
            </a:r>
            <a:r>
              <a:rPr lang="en-US" sz="3200" dirty="0" smtClean="0">
                <a:solidFill>
                  <a:srgbClr val="509135"/>
                </a:solidFill>
              </a:rPr>
              <a:t/>
            </a:r>
            <a:br>
              <a:rPr lang="en-US" sz="3200" dirty="0" smtClean="0">
                <a:solidFill>
                  <a:srgbClr val="509135"/>
                </a:solidFill>
              </a:rPr>
            </a:br>
            <a:r>
              <a:rPr lang="en-US" sz="3200" dirty="0" smtClean="0">
                <a:solidFill>
                  <a:srgbClr val="509135"/>
                </a:solidFill>
              </a:rPr>
              <a:t/>
            </a:r>
            <a:br>
              <a:rPr lang="en-US" sz="3200" dirty="0" smtClean="0">
                <a:solidFill>
                  <a:srgbClr val="509135"/>
                </a:solidFill>
              </a:rPr>
            </a:br>
            <a:r>
              <a:rPr lang="en-US" sz="3200" cap="small" dirty="0" smtClean="0">
                <a:solidFill>
                  <a:srgbClr val="509135"/>
                </a:solidFill>
              </a:rPr>
              <a:t>Contact us at:</a:t>
            </a:r>
            <a:r>
              <a:rPr lang="en-US" sz="3200" dirty="0" smtClean="0">
                <a:solidFill>
                  <a:srgbClr val="509135"/>
                </a:solidFill>
              </a:rPr>
              <a:t/>
            </a:r>
            <a:br>
              <a:rPr lang="en-US" sz="3200" dirty="0" smtClean="0">
                <a:solidFill>
                  <a:srgbClr val="509135"/>
                </a:solidFill>
              </a:rPr>
            </a:br>
            <a:r>
              <a:rPr lang="en-US" sz="3200" dirty="0" smtClean="0">
                <a:solidFill>
                  <a:srgbClr val="509135"/>
                </a:solidFill>
              </a:rPr>
              <a:t>800-521-9952</a:t>
            </a:r>
            <a:br>
              <a:rPr lang="en-US" sz="3200" dirty="0" smtClean="0">
                <a:solidFill>
                  <a:srgbClr val="509135"/>
                </a:solidFill>
              </a:rPr>
            </a:br>
            <a:r>
              <a:rPr lang="en-US" sz="3200" dirty="0" smtClean="0">
                <a:solidFill>
                  <a:srgbClr val="009900"/>
                </a:solidFill>
              </a:rPr>
              <a:t/>
            </a:r>
            <a:br>
              <a:rPr lang="en-US" sz="3200" dirty="0" smtClean="0">
                <a:solidFill>
                  <a:srgbClr val="009900"/>
                </a:solidFill>
              </a:rPr>
            </a:br>
            <a:endParaRPr lang="en-US" sz="3200" cap="small" dirty="0">
              <a:solidFill>
                <a:srgbClr val="009900"/>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0255" y="5410537"/>
            <a:ext cx="2283805" cy="1107796"/>
          </a:xfrm>
          <a:prstGeom prst="rect">
            <a:avLst/>
          </a:prstGeom>
        </p:spPr>
      </p:pic>
    </p:spTree>
    <p:custDataLst>
      <p:tags r:id="rId1"/>
    </p:custDataLst>
    <p:extLst>
      <p:ext uri="{BB962C8B-B14F-4D97-AF65-F5344CB8AC3E}">
        <p14:creationId xmlns:p14="http://schemas.microsoft.com/office/powerpoint/2010/main" val="1952343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PERSONAL SAFETY</a:t>
            </a:r>
            <a:endParaRPr lang="en-US" dirty="0"/>
          </a:p>
        </p:txBody>
      </p:sp>
      <p:sp>
        <p:nvSpPr>
          <p:cNvPr id="3" name="Subtitle 2"/>
          <p:cNvSpPr>
            <a:spLocks noGrp="1"/>
          </p:cNvSpPr>
          <p:nvPr>
            <p:ph type="subTitle" idx="1"/>
          </p:nvPr>
        </p:nvSpPr>
        <p:spPr/>
        <p:txBody>
          <a:bodyPr/>
          <a:lstStyle/>
          <a:p>
            <a:r>
              <a:rPr lang="en-US" dirty="0" smtClean="0"/>
              <a:t>BE PROTECTIVE OVER YOUR FINANCES</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0381" y="5292113"/>
            <a:ext cx="2736734" cy="1327496"/>
          </a:xfrm>
          <a:prstGeom prst="rect">
            <a:avLst/>
          </a:prstGeom>
        </p:spPr>
      </p:pic>
    </p:spTree>
    <p:custDataLst>
      <p:tags r:id="rId1"/>
    </p:custDataLst>
    <p:extLst>
      <p:ext uri="{BB962C8B-B14F-4D97-AF65-F5344CB8AC3E}">
        <p14:creationId xmlns:p14="http://schemas.microsoft.com/office/powerpoint/2010/main" val="2723896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863" y="813817"/>
            <a:ext cx="7236463" cy="877823"/>
          </a:xfrm>
        </p:spPr>
        <p:txBody>
          <a:bodyPr/>
          <a:lstStyle/>
          <a:p>
            <a:r>
              <a:rPr lang="en-US" b="1" dirty="0" smtClean="0"/>
              <a:t>THE FIRST STEPS TO KEEPING YOUR INFORMATION SAFE</a:t>
            </a:r>
            <a:endParaRPr lang="en-US" b="1" dirty="0"/>
          </a:p>
        </p:txBody>
      </p:sp>
      <p:sp>
        <p:nvSpPr>
          <p:cNvPr id="3" name="Content Placeholder 2"/>
          <p:cNvSpPr>
            <a:spLocks noGrp="1"/>
          </p:cNvSpPr>
          <p:nvPr>
            <p:ph idx="1"/>
          </p:nvPr>
        </p:nvSpPr>
        <p:spPr>
          <a:xfrm>
            <a:off x="1197862" y="1911096"/>
            <a:ext cx="7340933" cy="3411924"/>
          </a:xfrm>
        </p:spPr>
        <p:txBody>
          <a:bodyPr/>
          <a:lstStyle/>
          <a:p>
            <a:pPr>
              <a:buFont typeface="Wingdings" panose="05000000000000000000" pitchFamily="2" charset="2"/>
              <a:buChar char="§"/>
            </a:pPr>
            <a:r>
              <a:rPr lang="en-US" sz="3200" dirty="0" smtClean="0">
                <a:cs typeface="Adobe Devanagari" panose="02040503050201020203" pitchFamily="18" charset="0"/>
              </a:rPr>
              <a:t> Understand </a:t>
            </a:r>
            <a:r>
              <a:rPr lang="en-US" sz="3200" dirty="0" smtClean="0"/>
              <a:t>what kind of websites to stay away from</a:t>
            </a:r>
            <a:endParaRPr lang="en-US" sz="3200" dirty="0" smtClean="0">
              <a:cs typeface="Adobe Devanagari" panose="02040503050201020203" pitchFamily="18" charset="0"/>
            </a:endParaRPr>
          </a:p>
          <a:p>
            <a:pPr>
              <a:buFont typeface="Wingdings" panose="05000000000000000000" pitchFamily="2" charset="2"/>
              <a:buChar char="§"/>
            </a:pPr>
            <a:r>
              <a:rPr lang="en-US" sz="3200" dirty="0" smtClean="0">
                <a:cs typeface="Adobe Devanagari" panose="02040503050201020203" pitchFamily="18" charset="0"/>
              </a:rPr>
              <a:t> Complete </a:t>
            </a:r>
            <a:r>
              <a:rPr lang="en-US" sz="3200" dirty="0">
                <a:cs typeface="Adobe Devanagari" panose="02040503050201020203" pitchFamily="18" charset="0"/>
              </a:rPr>
              <a:t>updates regularly</a:t>
            </a:r>
          </a:p>
          <a:p>
            <a:pPr>
              <a:buFont typeface="Wingdings" panose="05000000000000000000" pitchFamily="2" charset="2"/>
              <a:buChar char="§"/>
            </a:pPr>
            <a:r>
              <a:rPr lang="en-US" sz="3200" dirty="0" smtClean="0">
                <a:cs typeface="Adobe Devanagari" panose="02040503050201020203" pitchFamily="18" charset="0"/>
              </a:rPr>
              <a:t> Turn </a:t>
            </a:r>
            <a:r>
              <a:rPr lang="en-US" sz="3200" dirty="0">
                <a:cs typeface="Adobe Devanagari" panose="02040503050201020203" pitchFamily="18" charset="0"/>
              </a:rPr>
              <a:t>automatic updates on</a:t>
            </a:r>
          </a:p>
          <a:p>
            <a:pPr marL="0" indent="0">
              <a:buNone/>
            </a:pPr>
            <a:endParaRPr lang="en-US" dirty="0"/>
          </a:p>
          <a:p>
            <a:pPr marL="0" indent="0">
              <a:buNone/>
            </a:pP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050" y="5689599"/>
            <a:ext cx="1727537" cy="837969"/>
          </a:xfrm>
          <a:prstGeom prst="rect">
            <a:avLst/>
          </a:prstGeom>
        </p:spPr>
      </p:pic>
    </p:spTree>
    <p:custDataLst>
      <p:tags r:id="rId1"/>
    </p:custDataLst>
    <p:extLst>
      <p:ext uri="{BB962C8B-B14F-4D97-AF65-F5344CB8AC3E}">
        <p14:creationId xmlns:p14="http://schemas.microsoft.com/office/powerpoint/2010/main" val="2379535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584" y="749809"/>
            <a:ext cx="7271765" cy="466344"/>
          </a:xfrm>
        </p:spPr>
        <p:txBody>
          <a:bodyPr/>
          <a:lstStyle/>
          <a:p>
            <a:r>
              <a:rPr lang="en-US" b="1" dirty="0" smtClean="0"/>
              <a:t>VIRUS SOFTWARE</a:t>
            </a:r>
            <a:endParaRPr lang="en-US" b="1" dirty="0"/>
          </a:p>
        </p:txBody>
      </p:sp>
      <p:graphicFrame>
        <p:nvGraphicFramePr>
          <p:cNvPr id="4" name="Diagram 3"/>
          <p:cNvGraphicFramePr/>
          <p:nvPr>
            <p:extLst>
              <p:ext uri="{D42A27DB-BD31-4B8C-83A1-F6EECF244321}">
                <p14:modId xmlns:p14="http://schemas.microsoft.com/office/powerpoint/2010/main" val="1057712707"/>
              </p:ext>
            </p:extLst>
          </p:nvPr>
        </p:nvGraphicFramePr>
        <p:xfrm>
          <a:off x="1312326" y="982981"/>
          <a:ext cx="7603073" cy="45912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02764" y="5574219"/>
            <a:ext cx="1960534" cy="950988"/>
          </a:xfrm>
          <a:prstGeom prst="rect">
            <a:avLst/>
          </a:prstGeom>
        </p:spPr>
      </p:pic>
    </p:spTree>
    <p:custDataLst>
      <p:tags r:id="rId1"/>
    </p:custDataLst>
    <p:extLst>
      <p:ext uri="{BB962C8B-B14F-4D97-AF65-F5344CB8AC3E}">
        <p14:creationId xmlns:p14="http://schemas.microsoft.com/office/powerpoint/2010/main" val="1314795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152" y="749809"/>
            <a:ext cx="7299198" cy="548640"/>
          </a:xfrm>
        </p:spPr>
        <p:txBody>
          <a:bodyPr/>
          <a:lstStyle/>
          <a:p>
            <a:r>
              <a:rPr lang="en-US" b="1" dirty="0" smtClean="0"/>
              <a:t>SIGNS OF A SECURE WEBSITE</a:t>
            </a:r>
            <a:endParaRPr lang="en-US" b="1" dirty="0"/>
          </a:p>
        </p:txBody>
      </p:sp>
      <p:graphicFrame>
        <p:nvGraphicFramePr>
          <p:cNvPr id="7" name="Diagram 6"/>
          <p:cNvGraphicFramePr/>
          <p:nvPr>
            <p:extLst>
              <p:ext uri="{D42A27DB-BD31-4B8C-83A1-F6EECF244321}">
                <p14:modId xmlns:p14="http://schemas.microsoft.com/office/powerpoint/2010/main" val="2824736083"/>
              </p:ext>
            </p:extLst>
          </p:nvPr>
        </p:nvGraphicFramePr>
        <p:xfrm>
          <a:off x="1416245" y="1279210"/>
          <a:ext cx="7608883" cy="43981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89467" y="5764200"/>
            <a:ext cx="1535661" cy="744896"/>
          </a:xfrm>
          <a:prstGeom prst="rect">
            <a:avLst/>
          </a:prstGeom>
        </p:spPr>
      </p:pic>
    </p:spTree>
    <p:custDataLst>
      <p:tags r:id="rId1"/>
    </p:custDataLst>
    <p:extLst>
      <p:ext uri="{BB962C8B-B14F-4D97-AF65-F5344CB8AC3E}">
        <p14:creationId xmlns:p14="http://schemas.microsoft.com/office/powerpoint/2010/main" val="624415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88720" y="777241"/>
            <a:ext cx="7479030" cy="5212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dobe Devanagari" panose="02040503050201020203" pitchFamily="18" charset="0"/>
                <a:ea typeface="+mj-ea"/>
                <a:cs typeface="Adobe Devanagari" panose="02040503050201020203" pitchFamily="18" charset="0"/>
              </a:defRPr>
            </a:lvl1pPr>
          </a:lstStyle>
          <a:p>
            <a:r>
              <a:rPr lang="en-US" sz="3300" b="1" dirty="0" smtClean="0">
                <a:latin typeface="+mj-lt"/>
                <a:cs typeface="+mj-cs"/>
              </a:rPr>
              <a:t>BE WEARY OF SUSPICIOUS EMAILS</a:t>
            </a:r>
            <a:endParaRPr lang="en-US" sz="3300" b="1" dirty="0">
              <a:latin typeface="+mj-lt"/>
              <a:cs typeface="+mj-cs"/>
            </a:endParaRPr>
          </a:p>
        </p:txBody>
      </p:sp>
      <p:sp>
        <p:nvSpPr>
          <p:cNvPr id="5" name="Content Placeholder 2"/>
          <p:cNvSpPr txBox="1">
            <a:spLocks/>
          </p:cNvSpPr>
          <p:nvPr/>
        </p:nvSpPr>
        <p:spPr>
          <a:xfrm>
            <a:off x="1188720" y="1463040"/>
            <a:ext cx="7479030" cy="48663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dobe Devanagari" panose="02040503050201020203" pitchFamily="18" charset="0"/>
                <a:ea typeface="+mn-ea"/>
                <a:cs typeface="Adobe Devanagari" panose="02040503050201020203"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3200" dirty="0" smtClean="0">
                <a:latin typeface="+mn-lt"/>
              </a:rPr>
              <a:t>Phishing</a:t>
            </a:r>
          </a:p>
          <a:p>
            <a:pPr>
              <a:buFont typeface="Wingdings" panose="05000000000000000000" pitchFamily="2" charset="2"/>
              <a:buChar char="§"/>
            </a:pPr>
            <a:r>
              <a:rPr lang="en-US" sz="3200" dirty="0" smtClean="0">
                <a:latin typeface="+mn-lt"/>
              </a:rPr>
              <a:t>DO NOT GIVE OUT YOUR PASSWORD</a:t>
            </a:r>
          </a:p>
          <a:p>
            <a:pPr>
              <a:buFont typeface="Wingdings" panose="05000000000000000000" pitchFamily="2" charset="2"/>
              <a:buChar char="§"/>
            </a:pPr>
            <a:r>
              <a:rPr lang="en-US" sz="3200" dirty="0" smtClean="0">
                <a:latin typeface="+mn-lt"/>
              </a:rPr>
              <a:t>DO NOT click on links through emails that request payment information or password disclosure</a:t>
            </a:r>
            <a:endParaRPr lang="en-US" sz="3200" dirty="0">
              <a:latin typeface="+mn-lt"/>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9088" y="5643419"/>
            <a:ext cx="1753445" cy="850536"/>
          </a:xfrm>
          <a:prstGeom prst="rect">
            <a:avLst/>
          </a:prstGeom>
        </p:spPr>
      </p:pic>
    </p:spTree>
    <p:custDataLst>
      <p:tags r:id="rId1"/>
    </p:custDataLst>
    <p:extLst>
      <p:ext uri="{BB962C8B-B14F-4D97-AF65-F5344CB8AC3E}">
        <p14:creationId xmlns:p14="http://schemas.microsoft.com/office/powerpoint/2010/main" val="1179341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97864" y="785457"/>
            <a:ext cx="7317486" cy="942760"/>
          </a:xfrm>
        </p:spPr>
        <p:txBody>
          <a:bodyPr/>
          <a:lstStyle/>
          <a:p>
            <a:r>
              <a:rPr lang="en-US" b="1" dirty="0" smtClean="0"/>
              <a:t>SENDING PERSONAL INFORMATION THROUGH EMAIL</a:t>
            </a:r>
            <a:endParaRPr lang="en-US" b="1" dirty="0"/>
          </a:p>
        </p:txBody>
      </p:sp>
      <p:sp>
        <p:nvSpPr>
          <p:cNvPr id="5" name="Content Placeholder 2"/>
          <p:cNvSpPr>
            <a:spLocks noGrp="1"/>
          </p:cNvSpPr>
          <p:nvPr>
            <p:ph idx="1"/>
          </p:nvPr>
        </p:nvSpPr>
        <p:spPr>
          <a:xfrm>
            <a:off x="1197864" y="1892809"/>
            <a:ext cx="7317486" cy="2155624"/>
          </a:xfrm>
        </p:spPr>
        <p:txBody>
          <a:bodyPr/>
          <a:lstStyle/>
          <a:p>
            <a:pPr>
              <a:buFont typeface="Wingdings" panose="05000000000000000000" pitchFamily="2" charset="2"/>
              <a:buChar char="§"/>
            </a:pPr>
            <a:r>
              <a:rPr lang="en-US" dirty="0" smtClean="0"/>
              <a:t> Only </a:t>
            </a:r>
            <a:r>
              <a:rPr lang="en-US" dirty="0"/>
              <a:t>send personal information over email when absolutely necessary</a:t>
            </a:r>
          </a:p>
          <a:p>
            <a:pPr>
              <a:buFont typeface="Wingdings" panose="05000000000000000000" pitchFamily="2" charset="2"/>
              <a:buChar char="§"/>
            </a:pPr>
            <a:r>
              <a:rPr lang="en-US" dirty="0" smtClean="0"/>
              <a:t> Encrypted </a:t>
            </a:r>
            <a:r>
              <a:rPr lang="en-US" dirty="0"/>
              <a:t>messages</a:t>
            </a:r>
          </a:p>
          <a:p>
            <a:endParaRPr lang="en-US" dirty="0"/>
          </a:p>
        </p:txBody>
      </p:sp>
      <p:pic>
        <p:nvPicPr>
          <p:cNvPr id="6" name="Picture 5"/>
          <p:cNvPicPr>
            <a:picLocks noChangeAspect="1"/>
          </p:cNvPicPr>
          <p:nvPr/>
        </p:nvPicPr>
        <p:blipFill>
          <a:blip r:embed="rId4">
            <a:duotone>
              <a:prstClr val="black"/>
              <a:schemeClr val="accent6">
                <a:tint val="45000"/>
                <a:satMod val="400000"/>
              </a:schemeClr>
            </a:duotone>
          </a:blip>
          <a:stretch>
            <a:fillRect/>
          </a:stretch>
        </p:blipFill>
        <p:spPr>
          <a:xfrm rot="60000">
            <a:off x="2694833" y="3486888"/>
            <a:ext cx="4323547" cy="1898393"/>
          </a:xfrm>
          <a:prstGeom prst="rect">
            <a:avLst/>
          </a:prstGeom>
          <a:ln>
            <a:noFill/>
          </a:ln>
          <a:effectLst>
            <a:softEdge rad="112500"/>
          </a:effec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9927" y="5782947"/>
            <a:ext cx="1554134" cy="753857"/>
          </a:xfrm>
          <a:prstGeom prst="rect">
            <a:avLst/>
          </a:prstGeom>
        </p:spPr>
      </p:pic>
    </p:spTree>
    <p:custDataLst>
      <p:tags r:id="rId1"/>
    </p:custDataLst>
    <p:extLst>
      <p:ext uri="{BB962C8B-B14F-4D97-AF65-F5344CB8AC3E}">
        <p14:creationId xmlns:p14="http://schemas.microsoft.com/office/powerpoint/2010/main" val="2543566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97864" y="777241"/>
            <a:ext cx="7863840" cy="640080"/>
          </a:xfrm>
        </p:spPr>
        <p:txBody>
          <a:bodyPr>
            <a:noAutofit/>
          </a:bodyPr>
          <a:lstStyle/>
          <a:p>
            <a:r>
              <a:rPr lang="en-US" sz="3200" b="1" dirty="0" smtClean="0"/>
              <a:t>HOW TO BETTER PROTECT YOUR INFORMATION</a:t>
            </a:r>
            <a:endParaRPr lang="en-US" sz="3200" b="1" dirty="0"/>
          </a:p>
        </p:txBody>
      </p:sp>
      <p:pic>
        <p:nvPicPr>
          <p:cNvPr id="5" name="Picture Placeholder 6"/>
          <p:cNvPicPr>
            <a:picLocks noChangeAspect="1"/>
          </p:cNvPicPr>
          <p:nvPr/>
        </p:nvPicPr>
        <p:blipFill>
          <a:blip r:embed="rId4"/>
          <a:srcRect l="18594" r="18594"/>
          <a:stretch>
            <a:fillRect/>
          </a:stretch>
        </p:blipFill>
        <p:spPr>
          <a:xfrm>
            <a:off x="4399677" y="1417321"/>
            <a:ext cx="3792398" cy="3992682"/>
          </a:xfrm>
          <a:prstGeom prst="rect">
            <a:avLst/>
          </a:prstGeom>
          <a:ln>
            <a:noFill/>
          </a:ln>
          <a:effectLst>
            <a:softEdge rad="112500"/>
          </a:effectLst>
        </p:spPr>
      </p:pic>
      <p:sp>
        <p:nvSpPr>
          <p:cNvPr id="6" name="Text Placeholder 5"/>
          <p:cNvSpPr txBox="1">
            <a:spLocks/>
          </p:cNvSpPr>
          <p:nvPr/>
        </p:nvSpPr>
        <p:spPr>
          <a:xfrm>
            <a:off x="1528581" y="1576976"/>
            <a:ext cx="2871096" cy="22703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2400" dirty="0" smtClean="0">
                <a:cs typeface="Adobe Devanagari" panose="02040503050201020203" pitchFamily="18" charset="0"/>
              </a:rPr>
              <a:t>Multi-factor Authentication</a:t>
            </a:r>
          </a:p>
          <a:p>
            <a:pPr>
              <a:buFont typeface="Wingdings" panose="05000000000000000000" pitchFamily="2" charset="2"/>
              <a:buChar char="§"/>
            </a:pPr>
            <a:r>
              <a:rPr lang="en-US" sz="2400" dirty="0" smtClean="0">
                <a:cs typeface="Adobe Devanagari" panose="02040503050201020203" pitchFamily="18" charset="0"/>
              </a:rPr>
              <a:t>User awareness</a:t>
            </a:r>
          </a:p>
          <a:p>
            <a:pPr>
              <a:buFont typeface="Wingdings" panose="05000000000000000000" pitchFamily="2" charset="2"/>
              <a:buChar char="§"/>
            </a:pPr>
            <a:r>
              <a:rPr lang="en-US" sz="2400" dirty="0" smtClean="0">
                <a:cs typeface="Adobe Devanagari" panose="02040503050201020203" pitchFamily="18" charset="0"/>
              </a:rPr>
              <a:t>Connect to secure WIFI networks</a:t>
            </a:r>
          </a:p>
          <a:p>
            <a:endParaRPr lang="en-US" sz="2400" dirty="0"/>
          </a:p>
        </p:txBody>
      </p:sp>
      <p:pic>
        <p:nvPicPr>
          <p:cNvPr id="7" name="Picture 6"/>
          <p:cNvPicPr>
            <a:picLocks noChangeAspect="1"/>
          </p:cNvPicPr>
          <p:nvPr/>
        </p:nvPicPr>
        <p:blipFill>
          <a:blip r:embed="rId5"/>
          <a:stretch>
            <a:fillRect/>
          </a:stretch>
        </p:blipFill>
        <p:spPr>
          <a:xfrm>
            <a:off x="7336044" y="5073485"/>
            <a:ext cx="1230816" cy="890093"/>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98405" y="5963578"/>
            <a:ext cx="1175336" cy="570115"/>
          </a:xfrm>
          <a:prstGeom prst="rect">
            <a:avLst/>
          </a:prstGeom>
        </p:spPr>
      </p:pic>
    </p:spTree>
    <p:custDataLst>
      <p:tags r:id="rId1"/>
    </p:custDataLst>
    <p:extLst>
      <p:ext uri="{BB962C8B-B14F-4D97-AF65-F5344CB8AC3E}">
        <p14:creationId xmlns:p14="http://schemas.microsoft.com/office/powerpoint/2010/main" val="264516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88720" y="777241"/>
            <a:ext cx="7326630" cy="522190"/>
          </a:xfrm>
        </p:spPr>
        <p:txBody>
          <a:bodyPr/>
          <a:lstStyle/>
          <a:p>
            <a:r>
              <a:rPr lang="en-US" sz="3200" b="1" dirty="0" smtClean="0"/>
              <a:t>DISCARDING DEVICES</a:t>
            </a:r>
            <a:endParaRPr lang="en-US" sz="3200" b="1" dirty="0"/>
          </a:p>
        </p:txBody>
      </p:sp>
      <p:grpSp>
        <p:nvGrpSpPr>
          <p:cNvPr id="5" name="Group 4"/>
          <p:cNvGrpSpPr/>
          <p:nvPr/>
        </p:nvGrpSpPr>
        <p:grpSpPr>
          <a:xfrm>
            <a:off x="5206858" y="1253613"/>
            <a:ext cx="3369329" cy="2410556"/>
            <a:chOff x="1563330" y="2983953"/>
            <a:chExt cx="3624420" cy="2619629"/>
          </a:xfrm>
        </p:grpSpPr>
        <p:pic>
          <p:nvPicPr>
            <p:cNvPr id="6" name="Picture 5"/>
            <p:cNvPicPr>
              <a:picLocks noChangeAspect="1"/>
            </p:cNvPicPr>
            <p:nvPr/>
          </p:nvPicPr>
          <p:blipFill>
            <a:blip r:embed="rId4"/>
            <a:stretch>
              <a:fillRect/>
            </a:stretch>
          </p:blipFill>
          <p:spPr>
            <a:xfrm>
              <a:off x="1563330" y="2983953"/>
              <a:ext cx="3624420" cy="2619629"/>
            </a:xfrm>
            <a:prstGeom prst="rect">
              <a:avLst/>
            </a:prstGeom>
          </p:spPr>
        </p:pic>
        <p:sp>
          <p:nvSpPr>
            <p:cNvPr id="7" name="TextBox 6"/>
            <p:cNvSpPr txBox="1"/>
            <p:nvPr/>
          </p:nvSpPr>
          <p:spPr>
            <a:xfrm>
              <a:off x="2507225" y="3566104"/>
              <a:ext cx="2138516" cy="1505119"/>
            </a:xfrm>
            <a:prstGeom prst="rect">
              <a:avLst/>
            </a:prstGeom>
            <a:noFill/>
          </p:spPr>
          <p:txBody>
            <a:bodyPr wrap="square" rtlCol="0">
              <a:spAutoFit/>
            </a:bodyPr>
            <a:lstStyle/>
            <a:p>
              <a:r>
                <a:rPr lang="en-US" sz="2800" dirty="0">
                  <a:solidFill>
                    <a:schemeClr val="bg1"/>
                  </a:solidFill>
                  <a:cs typeface="Adobe Devanagari" panose="02040503050201020203" pitchFamily="18" charset="0"/>
                </a:rPr>
                <a:t>Dispose of them properly</a:t>
              </a:r>
            </a:p>
          </p:txBody>
        </p:sp>
      </p:grpSp>
      <p:grpSp>
        <p:nvGrpSpPr>
          <p:cNvPr id="8" name="Group 7"/>
          <p:cNvGrpSpPr/>
          <p:nvPr/>
        </p:nvGrpSpPr>
        <p:grpSpPr>
          <a:xfrm>
            <a:off x="5292344" y="3812456"/>
            <a:ext cx="3512443" cy="2418324"/>
            <a:chOff x="4884287" y="4108436"/>
            <a:chExt cx="3523507" cy="2546692"/>
          </a:xfrm>
        </p:grpSpPr>
        <p:pic>
          <p:nvPicPr>
            <p:cNvPr id="9" name="Picture 8"/>
            <p:cNvPicPr>
              <a:picLocks noChangeAspect="1"/>
            </p:cNvPicPr>
            <p:nvPr/>
          </p:nvPicPr>
          <p:blipFill>
            <a:blip r:embed="rId4"/>
            <a:stretch>
              <a:fillRect/>
            </a:stretch>
          </p:blipFill>
          <p:spPr>
            <a:xfrm>
              <a:off x="4884287" y="4108436"/>
              <a:ext cx="3523507" cy="2546692"/>
            </a:xfrm>
            <a:prstGeom prst="rect">
              <a:avLst/>
            </a:prstGeom>
          </p:spPr>
        </p:pic>
        <p:sp>
          <p:nvSpPr>
            <p:cNvPr id="10" name="TextBox 9"/>
            <p:cNvSpPr txBox="1"/>
            <p:nvPr/>
          </p:nvSpPr>
          <p:spPr>
            <a:xfrm>
              <a:off x="5532578" y="4749759"/>
              <a:ext cx="2226924" cy="1264044"/>
            </a:xfrm>
            <a:prstGeom prst="rect">
              <a:avLst/>
            </a:prstGeom>
            <a:noFill/>
          </p:spPr>
          <p:txBody>
            <a:bodyPr wrap="square" rtlCol="0">
              <a:spAutoFit/>
            </a:bodyPr>
            <a:lstStyle/>
            <a:p>
              <a:r>
                <a:rPr lang="en-US" sz="2400" dirty="0">
                  <a:solidFill>
                    <a:schemeClr val="bg1"/>
                  </a:solidFill>
                  <a:cs typeface="Adobe Devanagari" panose="02040503050201020203" pitchFamily="18" charset="0"/>
                </a:rPr>
                <a:t>W</a:t>
              </a:r>
              <a:r>
                <a:rPr lang="en-US" sz="2400" dirty="0" smtClean="0">
                  <a:solidFill>
                    <a:schemeClr val="bg1"/>
                  </a:solidFill>
                  <a:cs typeface="Adobe Devanagari" panose="02040503050201020203" pitchFamily="18" charset="0"/>
                </a:rPr>
                <a:t>ipe </a:t>
              </a:r>
              <a:r>
                <a:rPr lang="en-US" sz="2400" dirty="0">
                  <a:solidFill>
                    <a:schemeClr val="bg1"/>
                  </a:solidFill>
                  <a:cs typeface="Adobe Devanagari" panose="02040503050201020203" pitchFamily="18" charset="0"/>
                </a:rPr>
                <a:t>devices before selling or discarding them</a:t>
              </a:r>
            </a:p>
          </p:txBody>
        </p:sp>
      </p:grpSp>
      <p:pic>
        <p:nvPicPr>
          <p:cNvPr id="11" name="Picture 10"/>
          <p:cNvPicPr>
            <a:picLocks noChangeAspect="1"/>
          </p:cNvPicPr>
          <p:nvPr/>
        </p:nvPicPr>
        <p:blipFill>
          <a:blip r:embed="rId5">
            <a:lum bright="70000" contrast="-70000"/>
          </a:blip>
          <a:stretch>
            <a:fillRect/>
          </a:stretch>
        </p:blipFill>
        <p:spPr>
          <a:xfrm>
            <a:off x="1359070" y="1919395"/>
            <a:ext cx="3933274" cy="2946159"/>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1873" y="5966691"/>
            <a:ext cx="1172187" cy="568588"/>
          </a:xfrm>
          <a:prstGeom prst="rect">
            <a:avLst/>
          </a:prstGeom>
        </p:spPr>
      </p:pic>
    </p:spTree>
    <p:custDataLst>
      <p:tags r:id="rId1"/>
    </p:custDataLst>
    <p:extLst>
      <p:ext uri="{BB962C8B-B14F-4D97-AF65-F5344CB8AC3E}">
        <p14:creationId xmlns:p14="http://schemas.microsoft.com/office/powerpoint/2010/main" val="3270319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0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PT template fin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Title</Template>
  <TotalTime>1629</TotalTime>
  <Words>1610</Words>
  <Application>Microsoft Office PowerPoint</Application>
  <PresentationFormat>On-screen Show (4:3)</PresentationFormat>
  <Paragraphs>75</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Adobe Devanagari</vt:lpstr>
      <vt:lpstr>Arial</vt:lpstr>
      <vt:lpstr>Arial Black</vt:lpstr>
      <vt:lpstr>Calibri</vt:lpstr>
      <vt:lpstr>Calibri Light</vt:lpstr>
      <vt:lpstr>Wingdings</vt:lpstr>
      <vt:lpstr>PPT template final</vt:lpstr>
      <vt:lpstr>PowerPoint Presentation</vt:lpstr>
      <vt:lpstr>PERSONAL SAFETY</vt:lpstr>
      <vt:lpstr>THE FIRST STEPS TO KEEPING YOUR INFORMATION SAFE</vt:lpstr>
      <vt:lpstr>VIRUS SOFTWARE</vt:lpstr>
      <vt:lpstr>SIGNS OF A SECURE WEBSITE</vt:lpstr>
      <vt:lpstr>PowerPoint Presentation</vt:lpstr>
      <vt:lpstr>SENDING PERSONAL INFORMATION THROUGH EMAIL</vt:lpstr>
      <vt:lpstr>HOW TO BETTER PROTECT YOUR INFORMATION</vt:lpstr>
      <vt:lpstr>DISCARDING DEVICES</vt:lpstr>
      <vt:lpstr>TOP FINANCIAL TIPS</vt:lpstr>
      <vt:lpstr>Thank you for joining us through this EXCITING PRESENTATION!  Visit our website  farmcreditofnc.com  Contact us at: 800-521-9952  </vt:lpstr>
    </vt:vector>
  </TitlesOfParts>
  <Company>AgFirst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Jasmine Shull</dc:creator>
  <cp:lastModifiedBy>Roten, Jocelyn K</cp:lastModifiedBy>
  <cp:revision>154</cp:revision>
  <dcterms:created xsi:type="dcterms:W3CDTF">2017-05-15T13:24:58Z</dcterms:created>
  <dcterms:modified xsi:type="dcterms:W3CDTF">2021-02-19T20:26:17Z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195B5B75-9AA0-416F-B69D-B3F6D5ACF61E</vt:lpwstr>
  </property>
  <property fmtid="{D5CDD505-2E9C-101B-9397-08002B2CF9AE}" pid="3" name="ArticulatePath">
    <vt:lpwstr>2021 Ag Youth Educational Program-updated01-29-2021</vt:lpwstr>
  </property>
</Properties>
</file>