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1"/>
  </p:notesMasterIdLst>
  <p:sldIdLst>
    <p:sldId id="256" r:id="rId2"/>
    <p:sldId id="411" r:id="rId3"/>
    <p:sldId id="391" r:id="rId4"/>
    <p:sldId id="412" r:id="rId5"/>
    <p:sldId id="335" r:id="rId6"/>
    <p:sldId id="336" r:id="rId7"/>
    <p:sldId id="337" r:id="rId8"/>
    <p:sldId id="338" r:id="rId9"/>
    <p:sldId id="354"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79884" autoAdjust="0"/>
  </p:normalViewPr>
  <p:slideViewPr>
    <p:cSldViewPr snapToGrid="0" snapToObjects="1">
      <p:cViewPr varScale="1">
        <p:scale>
          <a:sx n="92" d="100"/>
          <a:sy n="92" d="100"/>
        </p:scale>
        <p:origin x="20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191DC-957C-4C6D-94E5-91A617CF8F4F}"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963C5F0-4874-470E-B030-CA6728AE09C4}">
      <dgm:prSet phldrT="[Text]" custT="1"/>
      <dgm:spPr/>
      <dgm:t>
        <a:bodyPr/>
        <a:lstStyle/>
        <a:p>
          <a:pPr algn="l"/>
          <a:r>
            <a:rPr lang="en-US" sz="3200" dirty="0" smtClean="0">
              <a:latin typeface="+mn-lt"/>
              <a:cs typeface="Adobe Devanagari" panose="02040503050201020203" pitchFamily="18" charset="0"/>
            </a:rPr>
            <a:t>Maintaining financial stability</a:t>
          </a:r>
          <a:endParaRPr lang="en-US" sz="3200" dirty="0">
            <a:latin typeface="+mn-lt"/>
            <a:cs typeface="Adobe Devanagari" panose="02040503050201020203" pitchFamily="18" charset="0"/>
          </a:endParaRPr>
        </a:p>
      </dgm:t>
    </dgm:pt>
    <dgm:pt modelId="{CB476C22-EEAC-4D01-BB5E-25796302C7F1}" type="parTrans" cxnId="{56531041-D86D-4BD1-B288-854D4E2717A3}">
      <dgm:prSet/>
      <dgm:spPr/>
      <dgm:t>
        <a:bodyPr/>
        <a:lstStyle/>
        <a:p>
          <a:pPr algn="l"/>
          <a:endParaRPr lang="en-US"/>
        </a:p>
      </dgm:t>
    </dgm:pt>
    <dgm:pt modelId="{746202E1-965F-4DFD-87CE-AA2FAD03C24E}" type="sibTrans" cxnId="{56531041-D86D-4BD1-B288-854D4E2717A3}">
      <dgm:prSet/>
      <dgm:spPr/>
      <dgm:t>
        <a:bodyPr/>
        <a:lstStyle/>
        <a:p>
          <a:pPr algn="l"/>
          <a:endParaRPr lang="en-US"/>
        </a:p>
      </dgm:t>
    </dgm:pt>
    <dgm:pt modelId="{EB3F8772-8CB8-435C-B204-A893FE7C441C}">
      <dgm:prSet phldrT="[Text]" custT="1"/>
      <dgm:spPr/>
      <dgm:t>
        <a:bodyPr/>
        <a:lstStyle/>
        <a:p>
          <a:pPr algn="l"/>
          <a:r>
            <a:rPr lang="en-US" sz="3200" dirty="0" smtClean="0">
              <a:latin typeface="+mn-lt"/>
              <a:cs typeface="Adobe Devanagari" panose="02040503050201020203" pitchFamily="18" charset="0"/>
            </a:rPr>
            <a:t>Benefits</a:t>
          </a:r>
          <a:endParaRPr lang="en-US" sz="3200" dirty="0">
            <a:latin typeface="+mn-lt"/>
            <a:cs typeface="Adobe Devanagari" panose="02040503050201020203" pitchFamily="18" charset="0"/>
          </a:endParaRPr>
        </a:p>
      </dgm:t>
    </dgm:pt>
    <dgm:pt modelId="{5609F20F-5C6F-4B7A-A65A-41FF1A93C1CA}" type="parTrans" cxnId="{1CBEFF87-213C-4539-B68E-AB5426B02034}">
      <dgm:prSet/>
      <dgm:spPr/>
      <dgm:t>
        <a:bodyPr/>
        <a:lstStyle/>
        <a:p>
          <a:pPr algn="l"/>
          <a:endParaRPr lang="en-US"/>
        </a:p>
      </dgm:t>
    </dgm:pt>
    <dgm:pt modelId="{F3D8F39B-DE64-43F9-89BA-011AC8FB286E}" type="sibTrans" cxnId="{1CBEFF87-213C-4539-B68E-AB5426B02034}">
      <dgm:prSet/>
      <dgm:spPr/>
      <dgm:t>
        <a:bodyPr/>
        <a:lstStyle/>
        <a:p>
          <a:pPr algn="l"/>
          <a:endParaRPr lang="en-US"/>
        </a:p>
      </dgm:t>
    </dgm:pt>
    <dgm:pt modelId="{B70E479B-5EFA-4D0E-A3B2-81C1A34FF44C}">
      <dgm:prSet phldrT="[Text]" custT="1"/>
      <dgm:spPr/>
      <dgm:t>
        <a:bodyPr/>
        <a:lstStyle/>
        <a:p>
          <a:pPr algn="l"/>
          <a:r>
            <a:rPr lang="en-US" sz="2400" dirty="0" smtClean="0">
              <a:latin typeface="+mn-lt"/>
              <a:cs typeface="Adobe Devanagari" panose="02040503050201020203" pitchFamily="18" charset="0"/>
            </a:rPr>
            <a:t>Accelerated payoff</a:t>
          </a:r>
          <a:endParaRPr lang="en-US" sz="2400" dirty="0">
            <a:latin typeface="+mn-lt"/>
            <a:cs typeface="Adobe Devanagari" panose="02040503050201020203" pitchFamily="18" charset="0"/>
          </a:endParaRPr>
        </a:p>
      </dgm:t>
    </dgm:pt>
    <dgm:pt modelId="{E12F623E-F1BF-4810-BCCC-CC8412ABC60F}" type="parTrans" cxnId="{4E89F438-A155-49A6-951D-2D879CF88AE8}">
      <dgm:prSet/>
      <dgm:spPr/>
      <dgm:t>
        <a:bodyPr/>
        <a:lstStyle/>
        <a:p>
          <a:pPr algn="l"/>
          <a:endParaRPr lang="en-US"/>
        </a:p>
      </dgm:t>
    </dgm:pt>
    <dgm:pt modelId="{EA1F5BB3-35FB-4681-A221-CF77A2159E36}" type="sibTrans" cxnId="{4E89F438-A155-49A6-951D-2D879CF88AE8}">
      <dgm:prSet/>
      <dgm:spPr/>
      <dgm:t>
        <a:bodyPr/>
        <a:lstStyle/>
        <a:p>
          <a:pPr algn="l"/>
          <a:endParaRPr lang="en-US"/>
        </a:p>
      </dgm:t>
    </dgm:pt>
    <dgm:pt modelId="{80DE7CDA-F3D2-4786-AFF2-6C3F6470FA6B}">
      <dgm:prSet phldrT="[Text]" custT="1"/>
      <dgm:spPr/>
      <dgm:t>
        <a:bodyPr/>
        <a:lstStyle/>
        <a:p>
          <a:pPr algn="l"/>
          <a:r>
            <a:rPr lang="en-US" sz="2400" dirty="0" smtClean="0">
              <a:latin typeface="+mn-lt"/>
              <a:cs typeface="Adobe Devanagari" panose="02040503050201020203" pitchFamily="18" charset="0"/>
            </a:rPr>
            <a:t>Improve Credit Score</a:t>
          </a:r>
          <a:endParaRPr lang="en-US" sz="2400" dirty="0">
            <a:latin typeface="+mn-lt"/>
            <a:cs typeface="Adobe Devanagari" panose="02040503050201020203" pitchFamily="18" charset="0"/>
          </a:endParaRPr>
        </a:p>
      </dgm:t>
    </dgm:pt>
    <dgm:pt modelId="{934BD8B8-C732-4C20-8E86-684B204D172C}" type="parTrans" cxnId="{E6B6E863-D5C0-49CC-8068-5BA016E487CA}">
      <dgm:prSet/>
      <dgm:spPr/>
      <dgm:t>
        <a:bodyPr/>
        <a:lstStyle/>
        <a:p>
          <a:pPr algn="l"/>
          <a:endParaRPr lang="en-US"/>
        </a:p>
      </dgm:t>
    </dgm:pt>
    <dgm:pt modelId="{39733ABF-03B1-4909-A2EF-6DA3B4D9F93B}" type="sibTrans" cxnId="{E6B6E863-D5C0-49CC-8068-5BA016E487CA}">
      <dgm:prSet/>
      <dgm:spPr/>
      <dgm:t>
        <a:bodyPr/>
        <a:lstStyle/>
        <a:p>
          <a:pPr algn="l"/>
          <a:endParaRPr lang="en-US"/>
        </a:p>
      </dgm:t>
    </dgm:pt>
    <dgm:pt modelId="{FBEC03F6-AC41-41DF-8E51-7DC0FE923D89}">
      <dgm:prSet phldrT="[Text]" custT="1"/>
      <dgm:spPr/>
      <dgm:t>
        <a:bodyPr/>
        <a:lstStyle/>
        <a:p>
          <a:pPr algn="l"/>
          <a:r>
            <a:rPr lang="en-US" sz="2400" dirty="0" smtClean="0">
              <a:latin typeface="+mn-lt"/>
              <a:cs typeface="Adobe Devanagari" panose="02040503050201020203" pitchFamily="18" charset="0"/>
            </a:rPr>
            <a:t>Flexibility</a:t>
          </a:r>
          <a:endParaRPr lang="en-US" sz="2400" dirty="0">
            <a:latin typeface="+mn-lt"/>
            <a:cs typeface="Adobe Devanagari" panose="02040503050201020203" pitchFamily="18" charset="0"/>
          </a:endParaRPr>
        </a:p>
      </dgm:t>
    </dgm:pt>
    <dgm:pt modelId="{D7047CAC-B87F-4D75-850C-2A05A34C4726}" type="parTrans" cxnId="{67452A14-0701-4214-A8E6-BDFD1C81C7BD}">
      <dgm:prSet/>
      <dgm:spPr/>
      <dgm:t>
        <a:bodyPr/>
        <a:lstStyle/>
        <a:p>
          <a:pPr algn="l"/>
          <a:endParaRPr lang="en-US"/>
        </a:p>
      </dgm:t>
    </dgm:pt>
    <dgm:pt modelId="{C7D29C08-DDF3-40F4-AA91-189A81E18565}" type="sibTrans" cxnId="{67452A14-0701-4214-A8E6-BDFD1C81C7BD}">
      <dgm:prSet/>
      <dgm:spPr/>
      <dgm:t>
        <a:bodyPr/>
        <a:lstStyle/>
        <a:p>
          <a:pPr algn="l"/>
          <a:endParaRPr lang="en-US"/>
        </a:p>
      </dgm:t>
    </dgm:pt>
    <dgm:pt modelId="{61622943-D9E7-40FE-92F5-484BC0849B01}" type="pres">
      <dgm:prSet presAssocID="{9DA191DC-957C-4C6D-94E5-91A617CF8F4F}" presName="linear" presStyleCnt="0">
        <dgm:presLayoutVars>
          <dgm:animLvl val="lvl"/>
          <dgm:resizeHandles val="exact"/>
        </dgm:presLayoutVars>
      </dgm:prSet>
      <dgm:spPr/>
      <dgm:t>
        <a:bodyPr/>
        <a:lstStyle/>
        <a:p>
          <a:endParaRPr lang="en-US"/>
        </a:p>
      </dgm:t>
    </dgm:pt>
    <dgm:pt modelId="{E1001AC4-4579-443A-B02E-4A911CDD1B4D}" type="pres">
      <dgm:prSet presAssocID="{6963C5F0-4874-470E-B030-CA6728AE09C4}" presName="parentText" presStyleLbl="node1" presStyleIdx="0" presStyleCnt="2" custScaleY="57219">
        <dgm:presLayoutVars>
          <dgm:chMax val="0"/>
          <dgm:bulletEnabled val="1"/>
        </dgm:presLayoutVars>
      </dgm:prSet>
      <dgm:spPr/>
      <dgm:t>
        <a:bodyPr/>
        <a:lstStyle/>
        <a:p>
          <a:endParaRPr lang="en-US"/>
        </a:p>
      </dgm:t>
    </dgm:pt>
    <dgm:pt modelId="{4C67DE3C-411D-4A72-B171-A8AAB6F7B1A2}" type="pres">
      <dgm:prSet presAssocID="{746202E1-965F-4DFD-87CE-AA2FAD03C24E}" presName="spacer" presStyleCnt="0"/>
      <dgm:spPr/>
    </dgm:pt>
    <dgm:pt modelId="{57E7E139-8833-445C-86C7-1C1F1EF5CC39}" type="pres">
      <dgm:prSet presAssocID="{EB3F8772-8CB8-435C-B204-A893FE7C441C}" presName="parentText" presStyleLbl="node1" presStyleIdx="1" presStyleCnt="2" custScaleY="52395">
        <dgm:presLayoutVars>
          <dgm:chMax val="0"/>
          <dgm:bulletEnabled val="1"/>
        </dgm:presLayoutVars>
      </dgm:prSet>
      <dgm:spPr/>
      <dgm:t>
        <a:bodyPr/>
        <a:lstStyle/>
        <a:p>
          <a:endParaRPr lang="en-US"/>
        </a:p>
      </dgm:t>
    </dgm:pt>
    <dgm:pt modelId="{31685CCA-11C9-412D-A88D-326C1F7B5229}" type="pres">
      <dgm:prSet presAssocID="{EB3F8772-8CB8-435C-B204-A893FE7C441C}" presName="childText" presStyleLbl="revTx" presStyleIdx="0" presStyleCnt="1">
        <dgm:presLayoutVars>
          <dgm:bulletEnabled val="1"/>
        </dgm:presLayoutVars>
      </dgm:prSet>
      <dgm:spPr/>
      <dgm:t>
        <a:bodyPr/>
        <a:lstStyle/>
        <a:p>
          <a:endParaRPr lang="en-US"/>
        </a:p>
      </dgm:t>
    </dgm:pt>
  </dgm:ptLst>
  <dgm:cxnLst>
    <dgm:cxn modelId="{B17BAC11-87DB-4A32-8B16-93AAB0EADBC5}" type="presOf" srcId="{9DA191DC-957C-4C6D-94E5-91A617CF8F4F}" destId="{61622943-D9E7-40FE-92F5-484BC0849B01}" srcOrd="0" destOrd="0" presId="urn:microsoft.com/office/officeart/2005/8/layout/vList2"/>
    <dgm:cxn modelId="{3DFF56EC-1535-43B1-93DF-7517B25AEAE6}" type="presOf" srcId="{6963C5F0-4874-470E-B030-CA6728AE09C4}" destId="{E1001AC4-4579-443A-B02E-4A911CDD1B4D}" srcOrd="0" destOrd="0" presId="urn:microsoft.com/office/officeart/2005/8/layout/vList2"/>
    <dgm:cxn modelId="{33D3187F-4D0B-45B9-A959-2203F60E75CA}" type="presOf" srcId="{80DE7CDA-F3D2-4786-AFF2-6C3F6470FA6B}" destId="{31685CCA-11C9-412D-A88D-326C1F7B5229}" srcOrd="0" destOrd="1" presId="urn:microsoft.com/office/officeart/2005/8/layout/vList2"/>
    <dgm:cxn modelId="{56531041-D86D-4BD1-B288-854D4E2717A3}" srcId="{9DA191DC-957C-4C6D-94E5-91A617CF8F4F}" destId="{6963C5F0-4874-470E-B030-CA6728AE09C4}" srcOrd="0" destOrd="0" parTransId="{CB476C22-EEAC-4D01-BB5E-25796302C7F1}" sibTransId="{746202E1-965F-4DFD-87CE-AA2FAD03C24E}"/>
    <dgm:cxn modelId="{2B593E73-0118-4DFE-9427-5457E7A8351B}" type="presOf" srcId="{EB3F8772-8CB8-435C-B204-A893FE7C441C}" destId="{57E7E139-8833-445C-86C7-1C1F1EF5CC39}" srcOrd="0" destOrd="0" presId="urn:microsoft.com/office/officeart/2005/8/layout/vList2"/>
    <dgm:cxn modelId="{4E89F438-A155-49A6-951D-2D879CF88AE8}" srcId="{EB3F8772-8CB8-435C-B204-A893FE7C441C}" destId="{B70E479B-5EFA-4D0E-A3B2-81C1A34FF44C}" srcOrd="0" destOrd="0" parTransId="{E12F623E-F1BF-4810-BCCC-CC8412ABC60F}" sibTransId="{EA1F5BB3-35FB-4681-A221-CF77A2159E36}"/>
    <dgm:cxn modelId="{1CBEFF87-213C-4539-B68E-AB5426B02034}" srcId="{9DA191DC-957C-4C6D-94E5-91A617CF8F4F}" destId="{EB3F8772-8CB8-435C-B204-A893FE7C441C}" srcOrd="1" destOrd="0" parTransId="{5609F20F-5C6F-4B7A-A65A-41FF1A93C1CA}" sibTransId="{F3D8F39B-DE64-43F9-89BA-011AC8FB286E}"/>
    <dgm:cxn modelId="{33E617B7-90F0-48F5-977E-1271BCAAFB49}" type="presOf" srcId="{B70E479B-5EFA-4D0E-A3B2-81C1A34FF44C}" destId="{31685CCA-11C9-412D-A88D-326C1F7B5229}" srcOrd="0" destOrd="0" presId="urn:microsoft.com/office/officeart/2005/8/layout/vList2"/>
    <dgm:cxn modelId="{33C61F62-69B9-4005-95C1-345728932BE2}" type="presOf" srcId="{FBEC03F6-AC41-41DF-8E51-7DC0FE923D89}" destId="{31685CCA-11C9-412D-A88D-326C1F7B5229}" srcOrd="0" destOrd="2" presId="urn:microsoft.com/office/officeart/2005/8/layout/vList2"/>
    <dgm:cxn modelId="{E6B6E863-D5C0-49CC-8068-5BA016E487CA}" srcId="{EB3F8772-8CB8-435C-B204-A893FE7C441C}" destId="{80DE7CDA-F3D2-4786-AFF2-6C3F6470FA6B}" srcOrd="1" destOrd="0" parTransId="{934BD8B8-C732-4C20-8E86-684B204D172C}" sibTransId="{39733ABF-03B1-4909-A2EF-6DA3B4D9F93B}"/>
    <dgm:cxn modelId="{67452A14-0701-4214-A8E6-BDFD1C81C7BD}" srcId="{EB3F8772-8CB8-435C-B204-A893FE7C441C}" destId="{FBEC03F6-AC41-41DF-8E51-7DC0FE923D89}" srcOrd="2" destOrd="0" parTransId="{D7047CAC-B87F-4D75-850C-2A05A34C4726}" sibTransId="{C7D29C08-DDF3-40F4-AA91-189A81E18565}"/>
    <dgm:cxn modelId="{A23DA55D-C25B-4FC6-B1D9-4FEF19C595E1}" type="presParOf" srcId="{61622943-D9E7-40FE-92F5-484BC0849B01}" destId="{E1001AC4-4579-443A-B02E-4A911CDD1B4D}" srcOrd="0" destOrd="0" presId="urn:microsoft.com/office/officeart/2005/8/layout/vList2"/>
    <dgm:cxn modelId="{6F854D63-3125-464D-B591-A953305BAC88}" type="presParOf" srcId="{61622943-D9E7-40FE-92F5-484BC0849B01}" destId="{4C67DE3C-411D-4A72-B171-A8AAB6F7B1A2}" srcOrd="1" destOrd="0" presId="urn:microsoft.com/office/officeart/2005/8/layout/vList2"/>
    <dgm:cxn modelId="{DBE8D755-3A27-460B-8F2E-D3EE96C8EADA}" type="presParOf" srcId="{61622943-D9E7-40FE-92F5-484BC0849B01}" destId="{57E7E139-8833-445C-86C7-1C1F1EF5CC39}" srcOrd="2" destOrd="0" presId="urn:microsoft.com/office/officeart/2005/8/layout/vList2"/>
    <dgm:cxn modelId="{4140E366-3D58-49E7-8AB5-1418027F61CB}" type="presParOf" srcId="{61622943-D9E7-40FE-92F5-484BC0849B01}" destId="{31685CCA-11C9-412D-A88D-326C1F7B522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01AC4-4579-443A-B02E-4A911CDD1B4D}">
      <dsp:nvSpPr>
        <dsp:cNvPr id="0" name=""/>
        <dsp:cNvSpPr/>
      </dsp:nvSpPr>
      <dsp:spPr>
        <a:xfrm>
          <a:off x="0" y="961917"/>
          <a:ext cx="7922532" cy="68552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n-lt"/>
              <a:cs typeface="Adobe Devanagari" panose="02040503050201020203" pitchFamily="18" charset="0"/>
            </a:rPr>
            <a:t>Maintaining financial stability</a:t>
          </a:r>
          <a:endParaRPr lang="en-US" sz="3200" kern="1200" dirty="0">
            <a:latin typeface="+mn-lt"/>
            <a:cs typeface="Adobe Devanagari" panose="02040503050201020203" pitchFamily="18" charset="0"/>
          </a:endParaRPr>
        </a:p>
      </dsp:txBody>
      <dsp:txXfrm>
        <a:off x="33465" y="995382"/>
        <a:ext cx="7855602" cy="618599"/>
      </dsp:txXfrm>
    </dsp:sp>
    <dsp:sp modelId="{57E7E139-8833-445C-86C7-1C1F1EF5CC39}">
      <dsp:nvSpPr>
        <dsp:cNvPr id="0" name=""/>
        <dsp:cNvSpPr/>
      </dsp:nvSpPr>
      <dsp:spPr>
        <a:xfrm>
          <a:off x="0" y="1831766"/>
          <a:ext cx="7922532" cy="6277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n-lt"/>
              <a:cs typeface="Adobe Devanagari" panose="02040503050201020203" pitchFamily="18" charset="0"/>
            </a:rPr>
            <a:t>Benefits</a:t>
          </a:r>
          <a:endParaRPr lang="en-US" sz="3200" kern="1200" dirty="0">
            <a:latin typeface="+mn-lt"/>
            <a:cs typeface="Adobe Devanagari" panose="02040503050201020203" pitchFamily="18" charset="0"/>
          </a:endParaRPr>
        </a:p>
      </dsp:txBody>
      <dsp:txXfrm>
        <a:off x="30643" y="1862409"/>
        <a:ext cx="7861246" cy="566448"/>
      </dsp:txXfrm>
    </dsp:sp>
    <dsp:sp modelId="{31685CCA-11C9-412D-A88D-326C1F7B5229}">
      <dsp:nvSpPr>
        <dsp:cNvPr id="0" name=""/>
        <dsp:cNvSpPr/>
      </dsp:nvSpPr>
      <dsp:spPr>
        <a:xfrm>
          <a:off x="0" y="2459500"/>
          <a:ext cx="7922532"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latin typeface="+mn-lt"/>
              <a:cs typeface="Adobe Devanagari" panose="02040503050201020203" pitchFamily="18" charset="0"/>
            </a:rPr>
            <a:t>Accelerated payoff</a:t>
          </a:r>
          <a:endParaRPr lang="en-US" sz="2400" kern="1200" dirty="0">
            <a:latin typeface="+mn-lt"/>
            <a:cs typeface="Adobe Devanagari" panose="02040503050201020203" pitchFamily="18" charset="0"/>
          </a:endParaRPr>
        </a:p>
        <a:p>
          <a:pPr marL="228600" lvl="1" indent="-228600" algn="l" defTabSz="1066800">
            <a:lnSpc>
              <a:spcPct val="90000"/>
            </a:lnSpc>
            <a:spcBef>
              <a:spcPct val="0"/>
            </a:spcBef>
            <a:spcAft>
              <a:spcPct val="20000"/>
            </a:spcAft>
            <a:buChar char="••"/>
          </a:pPr>
          <a:r>
            <a:rPr lang="en-US" sz="2400" kern="1200" dirty="0" smtClean="0">
              <a:latin typeface="+mn-lt"/>
              <a:cs typeface="Adobe Devanagari" panose="02040503050201020203" pitchFamily="18" charset="0"/>
            </a:rPr>
            <a:t>Improve Credit Score</a:t>
          </a:r>
          <a:endParaRPr lang="en-US" sz="2400" kern="1200" dirty="0">
            <a:latin typeface="+mn-lt"/>
            <a:cs typeface="Adobe Devanagari" panose="02040503050201020203" pitchFamily="18" charset="0"/>
          </a:endParaRPr>
        </a:p>
        <a:p>
          <a:pPr marL="228600" lvl="1" indent="-228600" algn="l" defTabSz="1066800">
            <a:lnSpc>
              <a:spcPct val="90000"/>
            </a:lnSpc>
            <a:spcBef>
              <a:spcPct val="0"/>
            </a:spcBef>
            <a:spcAft>
              <a:spcPct val="20000"/>
            </a:spcAft>
            <a:buChar char="••"/>
          </a:pPr>
          <a:r>
            <a:rPr lang="en-US" sz="2400" kern="1200" dirty="0" smtClean="0">
              <a:latin typeface="+mn-lt"/>
              <a:cs typeface="Adobe Devanagari" panose="02040503050201020203" pitchFamily="18" charset="0"/>
            </a:rPr>
            <a:t>Flexibility</a:t>
          </a:r>
          <a:endParaRPr lang="en-US" sz="2400" kern="1200" dirty="0">
            <a:latin typeface="+mn-lt"/>
            <a:cs typeface="Adobe Devanagari" panose="02040503050201020203" pitchFamily="18" charset="0"/>
          </a:endParaRPr>
        </a:p>
      </dsp:txBody>
      <dsp:txXfrm>
        <a:off x="0" y="2459500"/>
        <a:ext cx="7922532" cy="1225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2/19/2021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Personal Finance Workshop created by the Farm Credit Associations of NC. We hope this presentation</a:t>
            </a:r>
            <a:r>
              <a:rPr lang="en-US" baseline="0" dirty="0" smtClean="0"/>
              <a:t> will help you with planning your finances for today and preparing for tomorrow.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Although everyone will most likely have to deal with debts in there life, there are ways to easily manage debt. This will allow you to stay ahead of the game and in control of your finances.</a:t>
            </a:r>
            <a:endParaRPr lang="en-US" dirty="0" smtClean="0"/>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426334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first step in debt management is understanding what debt is. </a:t>
            </a:r>
            <a:r>
              <a:rPr lang="en-US" sz="1200" b="1" kern="1200" baseline="0" dirty="0" smtClean="0">
                <a:solidFill>
                  <a:schemeClr val="tx1"/>
                </a:solidFill>
                <a:effectLst/>
                <a:latin typeface="+mn-lt"/>
                <a:ea typeface="+mn-ea"/>
                <a:cs typeface="+mn-cs"/>
              </a:rPr>
              <a:t>A debt is an amount of borrowed money by one party from another. Debts may be used by individuals and businesses alike as a method of making larger purchases that would be unaffordable under normal circumstances.</a:t>
            </a:r>
            <a:endParaRPr lang="en-US" sz="1200" b="1"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kern="1200" dirty="0" smtClean="0">
                <a:solidFill>
                  <a:schemeClr val="tx1"/>
                </a:solidFill>
                <a:effectLst/>
                <a:latin typeface="+mn-lt"/>
                <a:ea typeface="+mn-ea"/>
                <a:cs typeface="+mn-cs"/>
              </a:rPr>
              <a:t>Debt management is any strategy that helps a borrower repay their debt, or otherwise handle debts better.</a:t>
            </a:r>
          </a:p>
        </p:txBody>
      </p:sp>
      <p:sp>
        <p:nvSpPr>
          <p:cNvPr id="4" name="Slide Number Placeholder 3"/>
          <p:cNvSpPr>
            <a:spLocks noGrp="1"/>
          </p:cNvSpPr>
          <p:nvPr>
            <p:ph type="sldNum" sz="quarter" idx="10"/>
          </p:nvPr>
        </p:nvSpPr>
        <p:spPr/>
        <p:txBody>
          <a:bodyPr/>
          <a:lstStyle/>
          <a:p>
            <a:fld id="{2839AA33-6C8C-40E9-A13D-2CAB9E9D115C}" type="slidenum">
              <a:rPr lang="en-US" smtClean="0"/>
              <a:t>3</a:t>
            </a:fld>
            <a:endParaRPr lang="en-US"/>
          </a:p>
        </p:txBody>
      </p:sp>
    </p:spTree>
    <p:extLst>
      <p:ext uri="{BB962C8B-B14F-4D97-AF65-F5344CB8AC3E}">
        <p14:creationId xmlns:p14="http://schemas.microsoft.com/office/powerpoint/2010/main" val="411901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Credit cards are a quick way to get access to money.  They can be very helpful but can also be dangerous.  They allow you to purchase anything up to your limit on the card.  A good rule of thumb for a credit card is only use it if you can write a check for that amount.  Credit cards generally carry high interest rates, and if you only pay the minimum payment amount each month, it can take you years to pay them off. You do not want to run up a bunch of debt on your cards and not be able to pay it off, this will end up hurting your credit score badly. </a:t>
            </a:r>
          </a:p>
          <a:p>
            <a:pPr rtl="0"/>
            <a:r>
              <a:rPr lang="en-US" sz="1200" b="0" i="0" u="none" strike="noStrike" kern="1200" baseline="0" dirty="0" smtClean="0">
                <a:solidFill>
                  <a:schemeClr val="tx1"/>
                </a:solidFill>
                <a:latin typeface="+mn-lt"/>
                <a:ea typeface="+mn-ea"/>
                <a:cs typeface="+mn-cs"/>
              </a:rPr>
              <a:t>Although credit cards can be dangerous they can also be beneficial to your credit score.  If you have a good amount of open credit cards and are paying them all off each month and keeping the balance to a minimum, this can help your score.  It will show that you can handle many different accounts and are able to pay them off each month</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4</a:t>
            </a:fld>
            <a:endParaRPr lang="en-US"/>
          </a:p>
        </p:txBody>
      </p:sp>
    </p:spTree>
    <p:extLst>
      <p:ext uri="{BB962C8B-B14F-4D97-AF65-F5344CB8AC3E}">
        <p14:creationId xmlns:p14="http://schemas.microsoft.com/office/powerpoint/2010/main" val="368543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kern="1200" dirty="0" smtClean="0">
                <a:solidFill>
                  <a:schemeClr val="tx1"/>
                </a:solidFill>
                <a:effectLst/>
                <a:latin typeface="+mn-lt"/>
                <a:ea typeface="+mn-ea"/>
                <a:cs typeface="+mn-cs"/>
              </a:rPr>
              <a:t>Managing</a:t>
            </a:r>
            <a:r>
              <a:rPr lang="en-US" sz="1200" b="0" kern="1200" baseline="0" dirty="0" smtClean="0">
                <a:solidFill>
                  <a:schemeClr val="tx1"/>
                </a:solidFill>
                <a:effectLst/>
                <a:latin typeface="+mn-lt"/>
                <a:ea typeface="+mn-ea"/>
                <a:cs typeface="+mn-cs"/>
              </a:rPr>
              <a:t> your debt is important for your financial stability. It allows you to keep track of your finances and make your finances work for you.</a:t>
            </a:r>
            <a:endParaRPr lang="en-US" sz="1200" b="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Benefits of managing your debt include accelerated loan payoff, improving your credit score, and increasing your financial flexibility. Managing your debt will help you not only save time and money, but will generally improve your credit score as you maintain on-time payments. If you manage your debt, you will have more financial flexibility when unexpected debts arise.</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5</a:t>
            </a:fld>
            <a:endParaRPr lang="en-US"/>
          </a:p>
        </p:txBody>
      </p:sp>
    </p:spTree>
    <p:extLst>
      <p:ext uri="{BB962C8B-B14F-4D97-AF65-F5344CB8AC3E}">
        <p14:creationId xmlns:p14="http://schemas.microsoft.com/office/powerpoint/2010/main" val="350615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One way to effectively</a:t>
            </a:r>
            <a:r>
              <a:rPr lang="en-US" baseline="0" dirty="0" smtClean="0"/>
              <a:t> manage personal debt is to create a debt management plan. These plans require you to look at your current spending habits, budget, and liabilities/debt. Two common plans include the Snowball and Avalanche Methods.</a:t>
            </a:r>
            <a:endParaRPr lang="en-US" dirty="0"/>
          </a:p>
        </p:txBody>
      </p:sp>
      <p:sp>
        <p:nvSpPr>
          <p:cNvPr id="4" name="Slide Number Placeholder 3"/>
          <p:cNvSpPr>
            <a:spLocks noGrp="1"/>
          </p:cNvSpPr>
          <p:nvPr>
            <p:ph type="sldNum" sz="quarter" idx="10"/>
          </p:nvPr>
        </p:nvSpPr>
        <p:spPr/>
        <p:txBody>
          <a:bodyPr/>
          <a:lstStyle/>
          <a:p>
            <a:fld id="{10E3B9B6-9B20-45FA-BFF8-9F526BF6A82B}" type="slidenum">
              <a:rPr lang="en-US" smtClean="0"/>
              <a:t>6</a:t>
            </a:fld>
            <a:endParaRPr lang="en-US"/>
          </a:p>
        </p:txBody>
      </p:sp>
    </p:spTree>
    <p:extLst>
      <p:ext uri="{BB962C8B-B14F-4D97-AF65-F5344CB8AC3E}">
        <p14:creationId xmlns:p14="http://schemas.microsoft.com/office/powerpoint/2010/main" val="335999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List debts from smallest</a:t>
            </a:r>
            <a:r>
              <a:rPr lang="en-US" baseline="0" dirty="0" smtClean="0"/>
              <a:t> to largest, REGARDLESS of interest rate. Pay each minimum payment on all debts EXCEPT the smallest one. </a:t>
            </a:r>
          </a:p>
          <a:p>
            <a:pPr marL="228600" indent="-228600">
              <a:buFont typeface="+mj-lt"/>
              <a:buAutoNum type="arabicPeriod"/>
            </a:pPr>
            <a:r>
              <a:rPr lang="en-US" baseline="0" dirty="0" smtClean="0"/>
              <a:t>Pay as much as possible towards the smallest debt until it’s paid off completely. Once that debt is gone, apply that payment to the next smallest debt on your list while still paying minimums on your other debts.</a:t>
            </a:r>
          </a:p>
          <a:p>
            <a:pPr marL="228600" indent="-228600">
              <a:buFont typeface="+mj-lt"/>
              <a:buAutoNum type="arabicPeriod"/>
            </a:pPr>
            <a:r>
              <a:rPr lang="en-US" baseline="0" dirty="0" smtClean="0"/>
              <a:t>Keep applying payment to the next smallest debt, and repeat this method until all debts on your list are cleared.</a:t>
            </a:r>
          </a:p>
        </p:txBody>
      </p:sp>
      <p:sp>
        <p:nvSpPr>
          <p:cNvPr id="4" name="Slide Number Placeholder 3"/>
          <p:cNvSpPr>
            <a:spLocks noGrp="1"/>
          </p:cNvSpPr>
          <p:nvPr>
            <p:ph type="sldNum" sz="quarter" idx="10"/>
          </p:nvPr>
        </p:nvSpPr>
        <p:spPr/>
        <p:txBody>
          <a:bodyPr/>
          <a:lstStyle/>
          <a:p>
            <a:fld id="{10E3B9B6-9B20-45FA-BFF8-9F526BF6A82B}" type="slidenum">
              <a:rPr lang="en-US" smtClean="0"/>
              <a:t>7</a:t>
            </a:fld>
            <a:endParaRPr lang="en-US"/>
          </a:p>
        </p:txBody>
      </p:sp>
    </p:spTree>
    <p:extLst>
      <p:ext uri="{BB962C8B-B14F-4D97-AF65-F5344CB8AC3E}">
        <p14:creationId xmlns:p14="http://schemas.microsoft.com/office/powerpoint/2010/main" val="12073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Avalanche method is used to eliminate debt by organizing payments by interest rates. The goal is to minimize how much interest you pay, which may help pay off debts faster. </a:t>
            </a:r>
          </a:p>
          <a:p>
            <a:pPr marL="171450" indent="-171450">
              <a:buFont typeface="Arial" panose="020B0604020202020204" pitchFamily="34" charset="0"/>
              <a:buChar char="•"/>
            </a:pPr>
            <a:r>
              <a:rPr lang="en-US" baseline="0" dirty="0" smtClean="0"/>
              <a:t>List debts by order of interest rate, starting with the highest rate down to the lowest rate</a:t>
            </a:r>
          </a:p>
          <a:p>
            <a:pPr marL="171450" indent="-171450">
              <a:buFont typeface="Arial" panose="020B0604020202020204" pitchFamily="34" charset="0"/>
              <a:buChar char="•"/>
            </a:pPr>
            <a:r>
              <a:rPr lang="en-US" dirty="0" smtClean="0"/>
              <a:t>Make minimum</a:t>
            </a:r>
            <a:r>
              <a:rPr lang="en-US" baseline="0" dirty="0" smtClean="0"/>
              <a:t> payments </a:t>
            </a:r>
            <a:r>
              <a:rPr lang="en-US" dirty="0" smtClean="0"/>
              <a:t>on all debts, paying</a:t>
            </a:r>
            <a:r>
              <a:rPr lang="en-US" baseline="0" dirty="0" smtClean="0"/>
              <a:t> extra on the highest rate. You're reducing the amount owed at that high rate.</a:t>
            </a:r>
          </a:p>
          <a:p>
            <a:pPr marL="171450" indent="-171450">
              <a:buFont typeface="Arial" panose="020B0604020202020204" pitchFamily="34" charset="0"/>
              <a:buChar char="•"/>
            </a:pPr>
            <a:r>
              <a:rPr lang="en-US" baseline="0" dirty="0" smtClean="0"/>
              <a:t>Once you pay off a loan, move to the next highest interest rate and continue this cycle until all debts are paid off</a:t>
            </a:r>
            <a:endParaRPr lang="en-US" dirty="0"/>
          </a:p>
        </p:txBody>
      </p:sp>
      <p:sp>
        <p:nvSpPr>
          <p:cNvPr id="4" name="Slide Number Placeholder 3"/>
          <p:cNvSpPr>
            <a:spLocks noGrp="1"/>
          </p:cNvSpPr>
          <p:nvPr>
            <p:ph type="sldNum" sz="quarter" idx="10"/>
          </p:nvPr>
        </p:nvSpPr>
        <p:spPr/>
        <p:txBody>
          <a:bodyPr/>
          <a:lstStyle/>
          <a:p>
            <a:fld id="{10E3B9B6-9B20-45FA-BFF8-9F526BF6A82B}" type="slidenum">
              <a:rPr lang="en-US" smtClean="0"/>
              <a:t>8</a:t>
            </a:fld>
            <a:endParaRPr lang="en-US"/>
          </a:p>
        </p:txBody>
      </p:sp>
    </p:spTree>
    <p:extLst>
      <p:ext uri="{BB962C8B-B14F-4D97-AF65-F5344CB8AC3E}">
        <p14:creationId xmlns:p14="http://schemas.microsoft.com/office/powerpoint/2010/main" val="2055287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2/19/2021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2/19/2021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4.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farmcreditofnc.com/"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DEBT MANAGEMENT</a:t>
            </a:r>
            <a:endParaRPr lang="en-US" dirty="0"/>
          </a:p>
        </p:txBody>
      </p:sp>
      <p:sp>
        <p:nvSpPr>
          <p:cNvPr id="3" name="Subtitle 2"/>
          <p:cNvSpPr>
            <a:spLocks noGrp="1"/>
          </p:cNvSpPr>
          <p:nvPr>
            <p:ph type="subTitle" idx="1"/>
          </p:nvPr>
        </p:nvSpPr>
        <p:spPr/>
        <p:txBody>
          <a:bodyPr/>
          <a:lstStyle/>
          <a:p>
            <a:r>
              <a:rPr lang="en-US" dirty="0" smtClean="0"/>
              <a:t>STAY AHEAD OF THE GAME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370" y="5283200"/>
            <a:ext cx="2866394" cy="1390389"/>
          </a:xfrm>
          <a:prstGeom prst="rect">
            <a:avLst/>
          </a:prstGeom>
        </p:spPr>
      </p:pic>
    </p:spTree>
    <p:custDataLst>
      <p:tags r:id="rId1"/>
    </p:custDataLst>
    <p:extLst>
      <p:ext uri="{BB962C8B-B14F-4D97-AF65-F5344CB8AC3E}">
        <p14:creationId xmlns:p14="http://schemas.microsoft.com/office/powerpoint/2010/main" val="98432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87791"/>
            <a:ext cx="7277393" cy="464234"/>
          </a:xfrm>
        </p:spPr>
        <p:txBody>
          <a:bodyPr/>
          <a:lstStyle/>
          <a:p>
            <a:r>
              <a:rPr lang="en-US" b="1" dirty="0"/>
              <a:t>DEBT</a:t>
            </a:r>
          </a:p>
        </p:txBody>
      </p:sp>
      <p:sp>
        <p:nvSpPr>
          <p:cNvPr id="3" name="Content Placeholder 2"/>
          <p:cNvSpPr>
            <a:spLocks noGrp="1"/>
          </p:cNvSpPr>
          <p:nvPr>
            <p:ph idx="1"/>
          </p:nvPr>
        </p:nvSpPr>
        <p:spPr>
          <a:xfrm>
            <a:off x="1237956" y="1434905"/>
            <a:ext cx="7277394" cy="4742058"/>
          </a:xfrm>
        </p:spPr>
        <p:txBody>
          <a:bodyPr/>
          <a:lstStyle/>
          <a:p>
            <a:pPr>
              <a:buFont typeface="Wingdings" panose="05000000000000000000" pitchFamily="2" charset="2"/>
              <a:buChar char="§"/>
            </a:pPr>
            <a:r>
              <a:rPr lang="en-US" sz="2800" dirty="0" smtClean="0"/>
              <a:t> A </a:t>
            </a:r>
            <a:r>
              <a:rPr lang="en-US" sz="2800" dirty="0"/>
              <a:t>debt is an amount of borrowed money by one party from another</a:t>
            </a:r>
            <a:r>
              <a:rPr lang="en-US" sz="2800" dirty="0" smtClean="0"/>
              <a:t>.</a:t>
            </a:r>
          </a:p>
          <a:p>
            <a:pPr lvl="1"/>
            <a:r>
              <a:rPr lang="en-US" sz="2600" dirty="0" smtClean="0"/>
              <a:t>SECURED: covered by a lien on collateral</a:t>
            </a:r>
          </a:p>
          <a:p>
            <a:pPr lvl="2">
              <a:buFont typeface="Wingdings" panose="05000000000000000000" pitchFamily="2" charset="2"/>
              <a:buChar char="ü"/>
            </a:pPr>
            <a:r>
              <a:rPr lang="en-US" sz="2400" dirty="0" smtClean="0"/>
              <a:t> Mortgage</a:t>
            </a:r>
          </a:p>
          <a:p>
            <a:pPr lvl="2">
              <a:buFont typeface="Wingdings" panose="05000000000000000000" pitchFamily="2" charset="2"/>
              <a:buChar char="ü"/>
            </a:pPr>
            <a:r>
              <a:rPr lang="en-US" sz="2400" dirty="0" smtClean="0"/>
              <a:t> Car loan</a:t>
            </a:r>
          </a:p>
          <a:p>
            <a:pPr lvl="1"/>
            <a:r>
              <a:rPr lang="en-US" sz="2600" dirty="0" smtClean="0"/>
              <a:t>UNSECURED: not covered by a lien on collateral</a:t>
            </a:r>
          </a:p>
          <a:p>
            <a:pPr lvl="2">
              <a:buFont typeface="Wingdings" panose="05000000000000000000" pitchFamily="2" charset="2"/>
              <a:buChar char="ü"/>
            </a:pPr>
            <a:r>
              <a:rPr lang="en-US" sz="2400" dirty="0" smtClean="0"/>
              <a:t> Personal loans</a:t>
            </a:r>
          </a:p>
          <a:p>
            <a:pPr lvl="2">
              <a:buFont typeface="Wingdings" panose="05000000000000000000" pitchFamily="2" charset="2"/>
              <a:buChar char="ü"/>
            </a:pPr>
            <a:r>
              <a:rPr lang="en-US" sz="2400" dirty="0" smtClean="0"/>
              <a:t> Student loans</a:t>
            </a:r>
          </a:p>
          <a:p>
            <a:pPr lvl="2">
              <a:buFont typeface="Wingdings" panose="05000000000000000000" pitchFamily="2" charset="2"/>
              <a:buChar char="ü"/>
            </a:pPr>
            <a:r>
              <a:rPr lang="en-US" sz="2400" dirty="0" smtClean="0"/>
              <a:t> Credit cards</a:t>
            </a:r>
          </a:p>
          <a:p>
            <a:pPr>
              <a:buFont typeface="Wingdings" panose="05000000000000000000" pitchFamily="2" charset="2"/>
              <a:buChar char="§"/>
            </a:pPr>
            <a:r>
              <a:rPr lang="en-US" sz="2800" dirty="0" smtClean="0"/>
              <a:t> Repaying debt</a:t>
            </a:r>
            <a:endParaRPr lang="en-US" sz="2800" dirty="0"/>
          </a:p>
        </p:txBody>
      </p:sp>
      <p:pic>
        <p:nvPicPr>
          <p:cNvPr id="4" name="Picture 3"/>
          <p:cNvPicPr>
            <a:picLocks noChangeAspect="1"/>
          </p:cNvPicPr>
          <p:nvPr/>
        </p:nvPicPr>
        <p:blipFill rotWithShape="1">
          <a:blip r:embed="rId4"/>
          <a:srcRect l="15049" r="11476"/>
          <a:stretch/>
        </p:blipFill>
        <p:spPr>
          <a:xfrm>
            <a:off x="4473526" y="3944699"/>
            <a:ext cx="2602523" cy="268247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781" y="5661981"/>
            <a:ext cx="1803515" cy="874823"/>
          </a:xfrm>
          <a:prstGeom prst="rect">
            <a:avLst/>
          </a:prstGeom>
        </p:spPr>
      </p:pic>
    </p:spTree>
    <p:custDataLst>
      <p:tags r:id="rId1"/>
    </p:custDataLst>
    <p:extLst>
      <p:ext uri="{BB962C8B-B14F-4D97-AF65-F5344CB8AC3E}">
        <p14:creationId xmlns:p14="http://schemas.microsoft.com/office/powerpoint/2010/main" val="72254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857495"/>
            <a:ext cx="7291461" cy="523249"/>
          </a:xfrm>
        </p:spPr>
        <p:txBody>
          <a:bodyPr>
            <a:normAutofit fontScale="90000"/>
          </a:bodyPr>
          <a:lstStyle/>
          <a:p>
            <a:r>
              <a:rPr lang="en-US" b="1" dirty="0" smtClean="0"/>
              <a:t>CREDIT CARDS</a:t>
            </a:r>
            <a:endParaRPr lang="en-US" b="1" dirty="0"/>
          </a:p>
        </p:txBody>
      </p:sp>
      <p:sp>
        <p:nvSpPr>
          <p:cNvPr id="3" name="Content Placeholder 2"/>
          <p:cNvSpPr>
            <a:spLocks noGrp="1"/>
          </p:cNvSpPr>
          <p:nvPr>
            <p:ph idx="1"/>
          </p:nvPr>
        </p:nvSpPr>
        <p:spPr>
          <a:xfrm>
            <a:off x="1223888" y="1478153"/>
            <a:ext cx="5234062" cy="2146300"/>
          </a:xfrm>
        </p:spPr>
        <p:txBody>
          <a:bodyPr>
            <a:normAutofit lnSpcReduction="10000"/>
          </a:bodyPr>
          <a:lstStyle/>
          <a:p>
            <a:pPr>
              <a:buFont typeface="Wingdings" panose="05000000000000000000" pitchFamily="2" charset="2"/>
              <a:buChar char="§"/>
            </a:pPr>
            <a:r>
              <a:rPr lang="en-US" sz="3600" dirty="0" smtClean="0"/>
              <a:t> </a:t>
            </a:r>
            <a:r>
              <a:rPr lang="en-US" sz="3500" dirty="0"/>
              <a:t>Easy line of credit</a:t>
            </a:r>
          </a:p>
          <a:p>
            <a:pPr>
              <a:buFont typeface="Wingdings" panose="05000000000000000000" pitchFamily="2" charset="2"/>
              <a:buChar char="§"/>
            </a:pPr>
            <a:r>
              <a:rPr lang="en-US" sz="3500" dirty="0"/>
              <a:t> Can you pay for it in cash?</a:t>
            </a:r>
          </a:p>
          <a:p>
            <a:pPr>
              <a:buFont typeface="Wingdings" panose="05000000000000000000" pitchFamily="2" charset="2"/>
              <a:buChar char="§"/>
            </a:pPr>
            <a:r>
              <a:rPr lang="en-US" sz="3500" dirty="0"/>
              <a:t> Can help increase your credit score!</a:t>
            </a:r>
          </a:p>
          <a:p>
            <a:pPr marL="0" indent="0">
              <a:buNone/>
            </a:pPr>
            <a:endParaRPr lang="en-US" dirty="0"/>
          </a:p>
        </p:txBody>
      </p:sp>
      <p:pic>
        <p:nvPicPr>
          <p:cNvPr id="4" name="Picture 3"/>
          <p:cNvPicPr>
            <a:picLocks noChangeAspect="1"/>
          </p:cNvPicPr>
          <p:nvPr/>
        </p:nvPicPr>
        <p:blipFill rotWithShape="1">
          <a:blip r:embed="rId4">
            <a:duotone>
              <a:prstClr val="black"/>
              <a:schemeClr val="accent6">
                <a:tint val="45000"/>
                <a:satMod val="400000"/>
              </a:schemeClr>
            </a:duotone>
          </a:blip>
          <a:srcRect b="1926"/>
          <a:stretch/>
        </p:blipFill>
        <p:spPr>
          <a:xfrm>
            <a:off x="4620793" y="3076289"/>
            <a:ext cx="4382549" cy="2747736"/>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9309" y="5919280"/>
            <a:ext cx="1254033" cy="608288"/>
          </a:xfrm>
          <a:prstGeom prst="rect">
            <a:avLst/>
          </a:prstGeom>
        </p:spPr>
      </p:pic>
    </p:spTree>
    <p:custDataLst>
      <p:tags r:id="rId1"/>
    </p:custDataLst>
    <p:extLst>
      <p:ext uri="{BB962C8B-B14F-4D97-AF65-F5344CB8AC3E}">
        <p14:creationId xmlns:p14="http://schemas.microsoft.com/office/powerpoint/2010/main" val="380184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468" y="771526"/>
            <a:ext cx="7922532" cy="564905"/>
          </a:xfrm>
        </p:spPr>
        <p:txBody>
          <a:bodyPr>
            <a:noAutofit/>
          </a:bodyPr>
          <a:lstStyle/>
          <a:p>
            <a:r>
              <a:rPr lang="en-US" b="1" dirty="0"/>
              <a:t>WHY IS DEBT MANAGEMENT SO IMPORTANT?</a:t>
            </a:r>
          </a:p>
        </p:txBody>
      </p:sp>
      <p:graphicFrame>
        <p:nvGraphicFramePr>
          <p:cNvPr id="4" name="Diagram 3"/>
          <p:cNvGraphicFramePr/>
          <p:nvPr>
            <p:extLst>
              <p:ext uri="{D42A27DB-BD31-4B8C-83A1-F6EECF244321}">
                <p14:modId xmlns:p14="http://schemas.microsoft.com/office/powerpoint/2010/main" val="3561987381"/>
              </p:ext>
            </p:extLst>
          </p:nvPr>
        </p:nvGraphicFramePr>
        <p:xfrm>
          <a:off x="1108927" y="771526"/>
          <a:ext cx="7922532" cy="4646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7944" y="5643508"/>
            <a:ext cx="1803515" cy="874823"/>
          </a:xfrm>
          <a:prstGeom prst="rect">
            <a:avLst/>
          </a:prstGeom>
        </p:spPr>
      </p:pic>
    </p:spTree>
    <p:custDataLst>
      <p:tags r:id="rId1"/>
    </p:custDataLst>
    <p:extLst>
      <p:ext uri="{BB962C8B-B14F-4D97-AF65-F5344CB8AC3E}">
        <p14:creationId xmlns:p14="http://schemas.microsoft.com/office/powerpoint/2010/main" val="1619472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73723"/>
            <a:ext cx="7277393" cy="506437"/>
          </a:xfrm>
        </p:spPr>
        <p:txBody>
          <a:bodyPr/>
          <a:lstStyle/>
          <a:p>
            <a:r>
              <a:rPr lang="en-US" b="1" dirty="0" smtClean="0"/>
              <a:t>DIY DEBT MANAGEMENT PLANS</a:t>
            </a:r>
            <a:endParaRPr lang="en-US" b="1" dirty="0"/>
          </a:p>
        </p:txBody>
      </p:sp>
      <p:sp>
        <p:nvSpPr>
          <p:cNvPr id="3" name="Content Placeholder 2"/>
          <p:cNvSpPr>
            <a:spLocks noGrp="1"/>
          </p:cNvSpPr>
          <p:nvPr>
            <p:ph idx="1"/>
          </p:nvPr>
        </p:nvSpPr>
        <p:spPr>
          <a:xfrm>
            <a:off x="1237956" y="1378634"/>
            <a:ext cx="7277393" cy="4798329"/>
          </a:xfrm>
        </p:spPr>
        <p:txBody>
          <a:bodyPr>
            <a:normAutofit/>
          </a:bodyPr>
          <a:lstStyle/>
          <a:p>
            <a:pPr>
              <a:buFont typeface="Wingdings" panose="05000000000000000000" pitchFamily="2" charset="2"/>
              <a:buChar char="§"/>
            </a:pPr>
            <a:r>
              <a:rPr lang="en-US" sz="3000" dirty="0" smtClean="0">
                <a:latin typeface="Adobe Devanagari" panose="02040503050201020203" pitchFamily="18" charset="0"/>
                <a:cs typeface="Adobe Devanagari" panose="02040503050201020203" pitchFamily="18" charset="0"/>
              </a:rPr>
              <a:t> </a:t>
            </a:r>
            <a:r>
              <a:rPr lang="en-US" sz="3000" dirty="0" smtClean="0">
                <a:cs typeface="Adobe Devanagari" panose="02040503050201020203" pitchFamily="18" charset="0"/>
              </a:rPr>
              <a:t>Create a Reduction Spreadsheet</a:t>
            </a:r>
          </a:p>
          <a:p>
            <a:pPr>
              <a:buFont typeface="Wingdings" panose="05000000000000000000" pitchFamily="2" charset="2"/>
              <a:buChar char="§"/>
            </a:pPr>
            <a:r>
              <a:rPr lang="en-US" sz="3000" dirty="0" smtClean="0">
                <a:cs typeface="Adobe Devanagari" panose="02040503050201020203" pitchFamily="18" charset="0"/>
              </a:rPr>
              <a:t> Some debt reducing methods include:</a:t>
            </a:r>
          </a:p>
          <a:p>
            <a:pPr lvl="1"/>
            <a:r>
              <a:rPr lang="en-US" sz="2800" dirty="0" smtClean="0">
                <a:cs typeface="Adobe Devanagari" panose="02040503050201020203" pitchFamily="18" charset="0"/>
              </a:rPr>
              <a:t> Snowball Method</a:t>
            </a:r>
          </a:p>
          <a:p>
            <a:pPr lvl="1"/>
            <a:r>
              <a:rPr lang="en-US" sz="2800" dirty="0" smtClean="0">
                <a:cs typeface="Adobe Devanagari" panose="02040503050201020203" pitchFamily="18" charset="0"/>
              </a:rPr>
              <a:t> Avalanche Method</a:t>
            </a:r>
            <a:endParaRPr lang="en-US" sz="2800" dirty="0">
              <a:cs typeface="Adobe Devanagari" panose="020405030502010202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953" y="5615710"/>
            <a:ext cx="1916108" cy="929438"/>
          </a:xfrm>
          <a:prstGeom prst="rect">
            <a:avLst/>
          </a:prstGeom>
        </p:spPr>
      </p:pic>
    </p:spTree>
    <p:custDataLst>
      <p:tags r:id="rId1"/>
    </p:custDataLst>
    <p:extLst>
      <p:ext uri="{BB962C8B-B14F-4D97-AF65-F5344CB8AC3E}">
        <p14:creationId xmlns:p14="http://schemas.microsoft.com/office/powerpoint/2010/main" val="1391640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4" y="722377"/>
            <a:ext cx="7317486" cy="493776"/>
          </a:xfrm>
        </p:spPr>
        <p:txBody>
          <a:bodyPr/>
          <a:lstStyle/>
          <a:p>
            <a:r>
              <a:rPr lang="en-US" b="1" dirty="0" smtClean="0"/>
              <a:t>METHODS OF MANAGING DEBT</a:t>
            </a:r>
            <a:endParaRPr lang="en-US" b="1" dirty="0"/>
          </a:p>
        </p:txBody>
      </p:sp>
      <p:sp>
        <p:nvSpPr>
          <p:cNvPr id="4" name="Content Placeholder 3"/>
          <p:cNvSpPr>
            <a:spLocks noGrp="1"/>
          </p:cNvSpPr>
          <p:nvPr>
            <p:ph sz="half" idx="1"/>
          </p:nvPr>
        </p:nvSpPr>
        <p:spPr>
          <a:xfrm>
            <a:off x="1197864" y="1795753"/>
            <a:ext cx="3585541" cy="564542"/>
          </a:xfrm>
        </p:spPr>
        <p:txBody>
          <a:bodyPr anchor="t">
            <a:noAutofit/>
          </a:bodyPr>
          <a:lstStyle/>
          <a:p>
            <a:pPr marL="0" indent="0">
              <a:buNone/>
            </a:pPr>
            <a:r>
              <a:rPr lang="en-US" sz="3600" dirty="0" smtClean="0">
                <a:cs typeface="Adobe Devanagari" panose="02040503050201020203" pitchFamily="18" charset="0"/>
              </a:rPr>
              <a:t>Snowball Method</a:t>
            </a:r>
            <a:endParaRPr lang="en-US" sz="3600" dirty="0">
              <a:cs typeface="Adobe Devanagari" panose="02040503050201020203" pitchFamily="18" charset="0"/>
            </a:endParaRPr>
          </a:p>
        </p:txBody>
      </p:sp>
      <p:sp>
        <p:nvSpPr>
          <p:cNvPr id="6" name="TextBox 5"/>
          <p:cNvSpPr txBox="1"/>
          <p:nvPr/>
        </p:nvSpPr>
        <p:spPr>
          <a:xfrm>
            <a:off x="4955650" y="1216153"/>
            <a:ext cx="3879740" cy="5293757"/>
          </a:xfrm>
          <a:prstGeom prst="rect">
            <a:avLst/>
          </a:prstGeom>
          <a:noFill/>
        </p:spPr>
        <p:txBody>
          <a:bodyPr wrap="square" rtlCol="0">
            <a:spAutoFit/>
          </a:bodyPr>
          <a:lstStyle/>
          <a:p>
            <a:pPr marL="457200" indent="-457200">
              <a:buFont typeface="Wingdings" panose="05000000000000000000" pitchFamily="2" charset="2"/>
              <a:buChar char="§"/>
            </a:pPr>
            <a:r>
              <a:rPr lang="en-US" sz="3200" dirty="0">
                <a:cs typeface="Adobe Devanagari" panose="02040503050201020203" pitchFamily="18" charset="0"/>
              </a:rPr>
              <a:t>Step 1: List all debts smallest to largest</a:t>
            </a:r>
          </a:p>
          <a:p>
            <a:pPr marL="457200" indent="-457200">
              <a:buFont typeface="Wingdings" panose="05000000000000000000" pitchFamily="2" charset="2"/>
              <a:buChar char="§"/>
            </a:pPr>
            <a:r>
              <a:rPr lang="en-US" sz="3200" dirty="0">
                <a:cs typeface="Adobe Devanagari" panose="02040503050201020203" pitchFamily="18" charset="0"/>
              </a:rPr>
              <a:t>Step 2: Pay on smallest debts first until paid out</a:t>
            </a:r>
          </a:p>
          <a:p>
            <a:pPr marL="457200" indent="-457200">
              <a:buFont typeface="Wingdings" panose="05000000000000000000" pitchFamily="2" charset="2"/>
              <a:buChar char="§"/>
            </a:pPr>
            <a:r>
              <a:rPr lang="en-US" sz="3200" dirty="0">
                <a:cs typeface="Adobe Devanagari" panose="02040503050201020203" pitchFamily="18" charset="0"/>
              </a:rPr>
              <a:t>Step 3: Once smallest debt is paid, apply money to next</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134" y="2939895"/>
            <a:ext cx="2667000" cy="17145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0969" y="5890460"/>
            <a:ext cx="1277043" cy="619450"/>
          </a:xfrm>
          <a:prstGeom prst="rect">
            <a:avLst/>
          </a:prstGeom>
        </p:spPr>
      </p:pic>
    </p:spTree>
    <p:custDataLst>
      <p:tags r:id="rId1"/>
    </p:custDataLst>
    <p:extLst>
      <p:ext uri="{BB962C8B-B14F-4D97-AF65-F5344CB8AC3E}">
        <p14:creationId xmlns:p14="http://schemas.microsoft.com/office/powerpoint/2010/main" val="92847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3" y="768095"/>
            <a:ext cx="7301583" cy="548641"/>
          </a:xfrm>
        </p:spPr>
        <p:txBody>
          <a:bodyPr>
            <a:normAutofit/>
          </a:bodyPr>
          <a:lstStyle/>
          <a:p>
            <a:r>
              <a:rPr lang="en-US" b="1" dirty="0" smtClean="0"/>
              <a:t>METHODS OF MANAGING DEBT</a:t>
            </a:r>
            <a:endParaRPr lang="en-US" b="1" dirty="0"/>
          </a:p>
        </p:txBody>
      </p:sp>
      <p:sp>
        <p:nvSpPr>
          <p:cNvPr id="3" name="Content Placeholder 2"/>
          <p:cNvSpPr>
            <a:spLocks noGrp="1"/>
          </p:cNvSpPr>
          <p:nvPr>
            <p:ph sz="half" idx="1"/>
          </p:nvPr>
        </p:nvSpPr>
        <p:spPr>
          <a:xfrm>
            <a:off x="1197863" y="2097560"/>
            <a:ext cx="3445002" cy="522003"/>
          </a:xfrm>
        </p:spPr>
        <p:txBody>
          <a:bodyPr>
            <a:normAutofit fontScale="92500" lnSpcReduction="10000"/>
          </a:bodyPr>
          <a:lstStyle/>
          <a:p>
            <a:pPr marL="0" indent="0">
              <a:buNone/>
            </a:pPr>
            <a:r>
              <a:rPr lang="en-US" sz="3600" dirty="0" smtClean="0">
                <a:cs typeface="Adobe Devanagari" panose="02040503050201020203" pitchFamily="18" charset="0"/>
              </a:rPr>
              <a:t>Avalanche Method</a:t>
            </a:r>
            <a:endParaRPr lang="en-US" sz="3600" dirty="0">
              <a:cs typeface="Adobe Devanagari" panose="02040503050201020203" pitchFamily="18" charset="0"/>
            </a:endParaRPr>
          </a:p>
        </p:txBody>
      </p:sp>
      <p:sp>
        <p:nvSpPr>
          <p:cNvPr id="4" name="Content Placeholder 3"/>
          <p:cNvSpPr>
            <a:spLocks noGrp="1"/>
          </p:cNvSpPr>
          <p:nvPr>
            <p:ph sz="half" idx="2"/>
          </p:nvPr>
        </p:nvSpPr>
        <p:spPr>
          <a:xfrm>
            <a:off x="4740469" y="1453510"/>
            <a:ext cx="3886200" cy="4351338"/>
          </a:xfrm>
        </p:spPr>
        <p:txBody>
          <a:bodyPr/>
          <a:lstStyle/>
          <a:p>
            <a:pPr>
              <a:buFont typeface="Wingdings" panose="05000000000000000000" pitchFamily="2" charset="2"/>
              <a:buChar char="§"/>
            </a:pPr>
            <a:r>
              <a:rPr lang="en-US" sz="3200" dirty="0" smtClean="0">
                <a:cs typeface="Adobe Devanagari" panose="02040503050201020203" pitchFamily="18" charset="0"/>
              </a:rPr>
              <a:t> List all debts by order of interest</a:t>
            </a:r>
          </a:p>
          <a:p>
            <a:pPr>
              <a:buFont typeface="Wingdings" panose="05000000000000000000" pitchFamily="2" charset="2"/>
              <a:buChar char="§"/>
            </a:pPr>
            <a:r>
              <a:rPr lang="en-US" sz="3200" dirty="0" smtClean="0">
                <a:cs typeface="Adobe Devanagari" panose="02040503050201020203" pitchFamily="18" charset="0"/>
              </a:rPr>
              <a:t> Pay extra on debt with highest interest rate</a:t>
            </a:r>
          </a:p>
          <a:p>
            <a:pPr>
              <a:buFont typeface="Wingdings" panose="05000000000000000000" pitchFamily="2" charset="2"/>
              <a:buChar char="§"/>
            </a:pPr>
            <a:r>
              <a:rPr lang="en-US" sz="3200" dirty="0" smtClean="0">
                <a:cs typeface="Adobe Devanagari" panose="02040503050201020203" pitchFamily="18" charset="0"/>
              </a:rPr>
              <a:t> Pay highest debt off and apply payment to next highest debt</a:t>
            </a:r>
          </a:p>
          <a:p>
            <a:endParaRPr lang="en-US" dirty="0">
              <a:latin typeface="Adobe Devanagari" panose="02040503050201020203" pitchFamily="18" charset="0"/>
              <a:cs typeface="Adobe Devanagari" panose="020405030502010202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726" y="3400387"/>
            <a:ext cx="2581275" cy="17716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8999" y="5804848"/>
            <a:ext cx="1590595" cy="771543"/>
          </a:xfrm>
          <a:prstGeom prst="rect">
            <a:avLst/>
          </a:prstGeom>
        </p:spPr>
      </p:pic>
    </p:spTree>
    <p:custDataLst>
      <p:tags r:id="rId1"/>
    </p:custDataLst>
    <p:extLst>
      <p:ext uri="{BB962C8B-B14F-4D97-AF65-F5344CB8AC3E}">
        <p14:creationId xmlns:p14="http://schemas.microsoft.com/office/powerpoint/2010/main" val="252921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3"/>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Contact us at:</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800-521-9952</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1627</TotalTime>
  <Words>880</Words>
  <Application>Microsoft Office PowerPoint</Application>
  <PresentationFormat>On-screen Show (4:3)</PresentationFormat>
  <Paragraphs>64</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Devanagari</vt:lpstr>
      <vt:lpstr>Arial</vt:lpstr>
      <vt:lpstr>Arial Black</vt:lpstr>
      <vt:lpstr>Calibri</vt:lpstr>
      <vt:lpstr>Calibri Light</vt:lpstr>
      <vt:lpstr>Wingdings</vt:lpstr>
      <vt:lpstr>PPT template final</vt:lpstr>
      <vt:lpstr>PowerPoint Presentation</vt:lpstr>
      <vt:lpstr>DEBT MANAGEMENT</vt:lpstr>
      <vt:lpstr>DEBT</vt:lpstr>
      <vt:lpstr>CREDIT CARDS</vt:lpstr>
      <vt:lpstr>WHY IS DEBT MANAGEMENT SO IMPORTANT?</vt:lpstr>
      <vt:lpstr>DIY DEBT MANAGEMENT PLANS</vt:lpstr>
      <vt:lpstr>METHODS OF MANAGING DEBT</vt:lpstr>
      <vt:lpstr>METHODS OF MANAGING DEBT</vt:lpstr>
      <vt:lpstr>Thank you for joining us through this EXCITING PRESENTATION!  Visit our website  farmcreditofnc.com  Contact us at: 800-521-9952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Roten, Jocelyn K</cp:lastModifiedBy>
  <cp:revision>154</cp:revision>
  <dcterms:created xsi:type="dcterms:W3CDTF">2017-05-15T13:24:58Z</dcterms:created>
  <dcterms:modified xsi:type="dcterms:W3CDTF">2021-02-19T20:27:52Z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