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xml" ContentType="application/vnd.openxmlformats-officedocument.presentationml.tags+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12"/>
  </p:notesMasterIdLst>
  <p:sldIdLst>
    <p:sldId id="256" r:id="rId2"/>
    <p:sldId id="410" r:id="rId3"/>
    <p:sldId id="326" r:id="rId4"/>
    <p:sldId id="327" r:id="rId5"/>
    <p:sldId id="328" r:id="rId6"/>
    <p:sldId id="329" r:id="rId7"/>
    <p:sldId id="330" r:id="rId8"/>
    <p:sldId id="331" r:id="rId9"/>
    <p:sldId id="332" r:id="rId10"/>
    <p:sldId id="354" r:id="rId11"/>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8F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2" autoAdjust="0"/>
    <p:restoredTop sz="79884" autoAdjust="0"/>
  </p:normalViewPr>
  <p:slideViewPr>
    <p:cSldViewPr snapToGrid="0" snapToObjects="1">
      <p:cViewPr varScale="1">
        <p:scale>
          <a:sx n="92" d="100"/>
          <a:sy n="92" d="100"/>
        </p:scale>
        <p:origin x="205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hyperlink" Target="http://www.farmbiz.com/" TargetMode="External"/><Relationship Id="rId7" Type="http://schemas.openxmlformats.org/officeDocument/2006/relationships/hyperlink" Target="http://www.cffm.umn.edu/FINPACK" TargetMode="External"/><Relationship Id="rId2" Type="http://schemas.openxmlformats.org/officeDocument/2006/relationships/hyperlink" Target="http://www.pcmars.com/" TargetMode="External"/><Relationship Id="rId1" Type="http://schemas.openxmlformats.org/officeDocument/2006/relationships/hyperlink" Target="http://www.farmworks.com/" TargetMode="External"/><Relationship Id="rId6" Type="http://schemas.openxmlformats.org/officeDocument/2006/relationships/hyperlink" Target="http://www.fbssystems.com/" TargetMode="External"/><Relationship Id="rId5" Type="http://schemas.openxmlformats.org/officeDocument/2006/relationships/hyperlink" Target="http://www.redwingsoftware.com/" TargetMode="External"/><Relationship Id="rId4" Type="http://schemas.openxmlformats.org/officeDocument/2006/relationships/hyperlink" Target="http://www.easyfarm.com/"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www.farmbiz.com/" TargetMode="External"/><Relationship Id="rId7" Type="http://schemas.openxmlformats.org/officeDocument/2006/relationships/hyperlink" Target="http://www.cffm.umn.edu/FINPACK" TargetMode="External"/><Relationship Id="rId2" Type="http://schemas.openxmlformats.org/officeDocument/2006/relationships/hyperlink" Target="http://www.pcmars.com/" TargetMode="External"/><Relationship Id="rId1" Type="http://schemas.openxmlformats.org/officeDocument/2006/relationships/hyperlink" Target="http://www.farmworks.com/" TargetMode="External"/><Relationship Id="rId6" Type="http://schemas.openxmlformats.org/officeDocument/2006/relationships/hyperlink" Target="http://www.fbssystems.com/" TargetMode="External"/><Relationship Id="rId5" Type="http://schemas.openxmlformats.org/officeDocument/2006/relationships/hyperlink" Target="http://www.redwingsoftware.com/" TargetMode="External"/><Relationship Id="rId4" Type="http://schemas.openxmlformats.org/officeDocument/2006/relationships/hyperlink" Target="http://www.easyfarm.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7545A-E459-4C78-8225-0D6E7C1B13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D7BE735-3FBD-474A-95C0-FA778F4D769F}">
      <dgm:prSet custT="1"/>
      <dgm:spPr>
        <a:solidFill>
          <a:srgbClr val="70AD47">
            <a:alpha val="85098"/>
          </a:srgbClr>
        </a:solidFill>
      </dgm:spPr>
      <dgm:t>
        <a:bodyPr/>
        <a:lstStyle/>
        <a:p>
          <a:pPr algn="ctr" rtl="0"/>
          <a:r>
            <a:rPr lang="en-US" sz="2800" dirty="0" smtClean="0">
              <a:latin typeface="+mn-lt"/>
              <a:cs typeface="Adobe Devanagari" panose="02040503050201020203" pitchFamily="18" charset="0"/>
            </a:rPr>
            <a:t>Leads to better decision making</a:t>
          </a:r>
          <a:endParaRPr lang="en-US" sz="2800" dirty="0">
            <a:latin typeface="+mn-lt"/>
            <a:cs typeface="Adobe Devanagari" panose="02040503050201020203" pitchFamily="18" charset="0"/>
          </a:endParaRPr>
        </a:p>
      </dgm:t>
    </dgm:pt>
    <dgm:pt modelId="{03F104A4-D822-40B9-A5E8-34321E3A7BC0}" type="parTrans" cxnId="{EABC2C9F-2FEA-4678-9B8F-7D415A0BC862}">
      <dgm:prSet/>
      <dgm:spPr/>
      <dgm:t>
        <a:bodyPr/>
        <a:lstStyle/>
        <a:p>
          <a:endParaRPr lang="en-US"/>
        </a:p>
      </dgm:t>
    </dgm:pt>
    <dgm:pt modelId="{ECDD4E26-B081-4616-B6B0-4B8CEEAA1580}" type="sibTrans" cxnId="{EABC2C9F-2FEA-4678-9B8F-7D415A0BC862}">
      <dgm:prSet/>
      <dgm:spPr/>
      <dgm:t>
        <a:bodyPr/>
        <a:lstStyle/>
        <a:p>
          <a:endParaRPr lang="en-US"/>
        </a:p>
      </dgm:t>
    </dgm:pt>
    <dgm:pt modelId="{F8350FE6-B6AE-4B98-8263-57B8A396B054}">
      <dgm:prSet custT="1"/>
      <dgm:spPr>
        <a:solidFill>
          <a:srgbClr val="70AD47">
            <a:alpha val="85098"/>
          </a:srgbClr>
        </a:solidFill>
      </dgm:spPr>
      <dgm:t>
        <a:bodyPr/>
        <a:lstStyle/>
        <a:p>
          <a:pPr algn="ctr" rtl="0"/>
          <a:r>
            <a:rPr lang="en-US" sz="2800" dirty="0" smtClean="0">
              <a:latin typeface="+mn-lt"/>
              <a:cs typeface="Adobe Devanagari" panose="02040503050201020203" pitchFamily="18" charset="0"/>
            </a:rPr>
            <a:t>Determine profitable productions methods</a:t>
          </a:r>
          <a:endParaRPr lang="en-US" sz="2800" dirty="0">
            <a:latin typeface="+mn-lt"/>
            <a:cs typeface="Adobe Devanagari" panose="02040503050201020203" pitchFamily="18" charset="0"/>
          </a:endParaRPr>
        </a:p>
      </dgm:t>
    </dgm:pt>
    <dgm:pt modelId="{29993A04-45B7-458F-AC7F-38E2877B6E26}" type="parTrans" cxnId="{1E443CAB-5E2E-49C8-82C1-4338BB1912EB}">
      <dgm:prSet/>
      <dgm:spPr/>
      <dgm:t>
        <a:bodyPr/>
        <a:lstStyle/>
        <a:p>
          <a:endParaRPr lang="en-US"/>
        </a:p>
      </dgm:t>
    </dgm:pt>
    <dgm:pt modelId="{8E6A4E34-76DC-47F0-97DA-5409DF72AF49}" type="sibTrans" cxnId="{1E443CAB-5E2E-49C8-82C1-4338BB1912EB}">
      <dgm:prSet/>
      <dgm:spPr/>
      <dgm:t>
        <a:bodyPr/>
        <a:lstStyle/>
        <a:p>
          <a:endParaRPr lang="en-US"/>
        </a:p>
      </dgm:t>
    </dgm:pt>
    <dgm:pt modelId="{045C1653-0689-4F5A-ADC8-E15029A1358F}">
      <dgm:prSet custT="1"/>
      <dgm:spPr>
        <a:solidFill>
          <a:srgbClr val="70AD47">
            <a:alpha val="85098"/>
          </a:srgbClr>
        </a:solidFill>
      </dgm:spPr>
      <dgm:t>
        <a:bodyPr/>
        <a:lstStyle/>
        <a:p>
          <a:pPr algn="ctr" rtl="0"/>
          <a:r>
            <a:rPr lang="en-US" sz="2800" dirty="0" smtClean="0">
              <a:latin typeface="+mn-lt"/>
              <a:cs typeface="Adobe Devanagari" panose="02040503050201020203" pitchFamily="18" charset="0"/>
            </a:rPr>
            <a:t>Establish a system that meets your needs and wants </a:t>
          </a:r>
          <a:endParaRPr lang="en-US" sz="2800" dirty="0">
            <a:latin typeface="+mn-lt"/>
            <a:cs typeface="Adobe Devanagari" panose="02040503050201020203" pitchFamily="18" charset="0"/>
          </a:endParaRPr>
        </a:p>
      </dgm:t>
    </dgm:pt>
    <dgm:pt modelId="{065D1523-B67F-433C-BEBF-6D2053E18CB8}" type="parTrans" cxnId="{CC86D46E-CE1E-4B32-9E17-374808F45EA4}">
      <dgm:prSet/>
      <dgm:spPr/>
      <dgm:t>
        <a:bodyPr/>
        <a:lstStyle/>
        <a:p>
          <a:endParaRPr lang="en-US"/>
        </a:p>
      </dgm:t>
    </dgm:pt>
    <dgm:pt modelId="{C60FCAA2-6BE4-431D-A4D7-1A26B49A9FE1}" type="sibTrans" cxnId="{CC86D46E-CE1E-4B32-9E17-374808F45EA4}">
      <dgm:prSet/>
      <dgm:spPr/>
      <dgm:t>
        <a:bodyPr/>
        <a:lstStyle/>
        <a:p>
          <a:endParaRPr lang="en-US"/>
        </a:p>
      </dgm:t>
    </dgm:pt>
    <dgm:pt modelId="{E6460EAA-1F43-4B33-8901-CBA72E4EFCB0}" type="pres">
      <dgm:prSet presAssocID="{E3B7545A-E459-4C78-8225-0D6E7C1B1369}" presName="linear" presStyleCnt="0">
        <dgm:presLayoutVars>
          <dgm:animLvl val="lvl"/>
          <dgm:resizeHandles val="exact"/>
        </dgm:presLayoutVars>
      </dgm:prSet>
      <dgm:spPr/>
      <dgm:t>
        <a:bodyPr/>
        <a:lstStyle/>
        <a:p>
          <a:endParaRPr lang="en-US"/>
        </a:p>
      </dgm:t>
    </dgm:pt>
    <dgm:pt modelId="{AFD52F2E-AD88-4A4D-8FED-EE21E89FAD6B}" type="pres">
      <dgm:prSet presAssocID="{DD7BE735-3FBD-474A-95C0-FA778F4D769F}" presName="parentText" presStyleLbl="node1" presStyleIdx="0" presStyleCnt="3">
        <dgm:presLayoutVars>
          <dgm:chMax val="0"/>
          <dgm:bulletEnabled val="1"/>
        </dgm:presLayoutVars>
      </dgm:prSet>
      <dgm:spPr/>
      <dgm:t>
        <a:bodyPr/>
        <a:lstStyle/>
        <a:p>
          <a:endParaRPr lang="en-US"/>
        </a:p>
      </dgm:t>
    </dgm:pt>
    <dgm:pt modelId="{38E9F6AE-D6A5-48F7-B7AC-D8089F071763}" type="pres">
      <dgm:prSet presAssocID="{ECDD4E26-B081-4616-B6B0-4B8CEEAA1580}" presName="spacer" presStyleCnt="0"/>
      <dgm:spPr/>
    </dgm:pt>
    <dgm:pt modelId="{D0515561-B55F-485A-9828-DF3F47FA8CF1}" type="pres">
      <dgm:prSet presAssocID="{F8350FE6-B6AE-4B98-8263-57B8A396B054}" presName="parentText" presStyleLbl="node1" presStyleIdx="1" presStyleCnt="3">
        <dgm:presLayoutVars>
          <dgm:chMax val="0"/>
          <dgm:bulletEnabled val="1"/>
        </dgm:presLayoutVars>
      </dgm:prSet>
      <dgm:spPr/>
      <dgm:t>
        <a:bodyPr/>
        <a:lstStyle/>
        <a:p>
          <a:endParaRPr lang="en-US"/>
        </a:p>
      </dgm:t>
    </dgm:pt>
    <dgm:pt modelId="{68FA342E-8B98-4FFB-8C05-16FB115B94CC}" type="pres">
      <dgm:prSet presAssocID="{8E6A4E34-76DC-47F0-97DA-5409DF72AF49}" presName="spacer" presStyleCnt="0"/>
      <dgm:spPr/>
    </dgm:pt>
    <dgm:pt modelId="{1A05289A-971A-4E71-AA51-E76154293BFC}" type="pres">
      <dgm:prSet presAssocID="{045C1653-0689-4F5A-ADC8-E15029A1358F}" presName="parentText" presStyleLbl="node1" presStyleIdx="2" presStyleCnt="3">
        <dgm:presLayoutVars>
          <dgm:chMax val="0"/>
          <dgm:bulletEnabled val="1"/>
        </dgm:presLayoutVars>
      </dgm:prSet>
      <dgm:spPr/>
      <dgm:t>
        <a:bodyPr/>
        <a:lstStyle/>
        <a:p>
          <a:endParaRPr lang="en-US"/>
        </a:p>
      </dgm:t>
    </dgm:pt>
  </dgm:ptLst>
  <dgm:cxnLst>
    <dgm:cxn modelId="{EABC2C9F-2FEA-4678-9B8F-7D415A0BC862}" srcId="{E3B7545A-E459-4C78-8225-0D6E7C1B1369}" destId="{DD7BE735-3FBD-474A-95C0-FA778F4D769F}" srcOrd="0" destOrd="0" parTransId="{03F104A4-D822-40B9-A5E8-34321E3A7BC0}" sibTransId="{ECDD4E26-B081-4616-B6B0-4B8CEEAA1580}"/>
    <dgm:cxn modelId="{2A0E2ADC-5CA9-43E2-861D-3264BBD2374C}" type="presOf" srcId="{E3B7545A-E459-4C78-8225-0D6E7C1B1369}" destId="{E6460EAA-1F43-4B33-8901-CBA72E4EFCB0}" srcOrd="0" destOrd="0" presId="urn:microsoft.com/office/officeart/2005/8/layout/vList2"/>
    <dgm:cxn modelId="{CC86D46E-CE1E-4B32-9E17-374808F45EA4}" srcId="{E3B7545A-E459-4C78-8225-0D6E7C1B1369}" destId="{045C1653-0689-4F5A-ADC8-E15029A1358F}" srcOrd="2" destOrd="0" parTransId="{065D1523-B67F-433C-BEBF-6D2053E18CB8}" sibTransId="{C60FCAA2-6BE4-431D-A4D7-1A26B49A9FE1}"/>
    <dgm:cxn modelId="{01C394F0-4FD2-43F6-800D-7E3EF843952A}" type="presOf" srcId="{F8350FE6-B6AE-4B98-8263-57B8A396B054}" destId="{D0515561-B55F-485A-9828-DF3F47FA8CF1}" srcOrd="0" destOrd="0" presId="urn:microsoft.com/office/officeart/2005/8/layout/vList2"/>
    <dgm:cxn modelId="{890F7649-74F3-4A9C-9F32-7653950E1E93}" type="presOf" srcId="{045C1653-0689-4F5A-ADC8-E15029A1358F}" destId="{1A05289A-971A-4E71-AA51-E76154293BFC}" srcOrd="0" destOrd="0" presId="urn:microsoft.com/office/officeart/2005/8/layout/vList2"/>
    <dgm:cxn modelId="{1E443CAB-5E2E-49C8-82C1-4338BB1912EB}" srcId="{E3B7545A-E459-4C78-8225-0D6E7C1B1369}" destId="{F8350FE6-B6AE-4B98-8263-57B8A396B054}" srcOrd="1" destOrd="0" parTransId="{29993A04-45B7-458F-AC7F-38E2877B6E26}" sibTransId="{8E6A4E34-76DC-47F0-97DA-5409DF72AF49}"/>
    <dgm:cxn modelId="{AAEB06CE-6961-4929-8568-5F5236222E8B}" type="presOf" srcId="{DD7BE735-3FBD-474A-95C0-FA778F4D769F}" destId="{AFD52F2E-AD88-4A4D-8FED-EE21E89FAD6B}" srcOrd="0" destOrd="0" presId="urn:microsoft.com/office/officeart/2005/8/layout/vList2"/>
    <dgm:cxn modelId="{71A99FAD-3332-4AB8-8410-87863D6E5A68}" type="presParOf" srcId="{E6460EAA-1F43-4B33-8901-CBA72E4EFCB0}" destId="{AFD52F2E-AD88-4A4D-8FED-EE21E89FAD6B}" srcOrd="0" destOrd="0" presId="urn:microsoft.com/office/officeart/2005/8/layout/vList2"/>
    <dgm:cxn modelId="{92C8B19D-D3A4-4DF8-B11D-3E75B0A9C381}" type="presParOf" srcId="{E6460EAA-1F43-4B33-8901-CBA72E4EFCB0}" destId="{38E9F6AE-D6A5-48F7-B7AC-D8089F071763}" srcOrd="1" destOrd="0" presId="urn:microsoft.com/office/officeart/2005/8/layout/vList2"/>
    <dgm:cxn modelId="{4865E2C5-82E4-4C4F-ACBC-7B6001EFEBBE}" type="presParOf" srcId="{E6460EAA-1F43-4B33-8901-CBA72E4EFCB0}" destId="{D0515561-B55F-485A-9828-DF3F47FA8CF1}" srcOrd="2" destOrd="0" presId="urn:microsoft.com/office/officeart/2005/8/layout/vList2"/>
    <dgm:cxn modelId="{96841DC8-D9B0-41DF-82C4-61A91382A773}" type="presParOf" srcId="{E6460EAA-1F43-4B33-8901-CBA72E4EFCB0}" destId="{68FA342E-8B98-4FFB-8C05-16FB115B94CC}" srcOrd="3" destOrd="0" presId="urn:microsoft.com/office/officeart/2005/8/layout/vList2"/>
    <dgm:cxn modelId="{27A1F820-FE14-4BCA-AA36-763D8DDB2167}" type="presParOf" srcId="{E6460EAA-1F43-4B33-8901-CBA72E4EFCB0}" destId="{1A05289A-971A-4E71-AA51-E76154293BFC}"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14DD78-F892-490F-A5DC-122602FE09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B5BAEF-C764-4267-91FE-3B26E95D871B}">
      <dgm:prSet custT="1"/>
      <dgm:spPr>
        <a:solidFill>
          <a:srgbClr val="70AD47">
            <a:alpha val="85098"/>
          </a:srgbClr>
        </a:solidFill>
      </dgm:spPr>
      <dgm:t>
        <a:bodyPr/>
        <a:lstStyle/>
        <a:p>
          <a:pPr algn="ctr" rtl="0"/>
          <a:r>
            <a:rPr lang="en-US" sz="2400" dirty="0" smtClean="0">
              <a:latin typeface="+mn-lt"/>
              <a:cs typeface="Adobe Devanagari" panose="02040503050201020203" pitchFamily="18" charset="0"/>
            </a:rPr>
            <a:t>Minimize tax burdens</a:t>
          </a:r>
          <a:endParaRPr lang="en-US" sz="2400" dirty="0">
            <a:latin typeface="+mn-lt"/>
            <a:cs typeface="Adobe Devanagari" panose="02040503050201020203" pitchFamily="18" charset="0"/>
          </a:endParaRPr>
        </a:p>
      </dgm:t>
    </dgm:pt>
    <dgm:pt modelId="{F6FB6275-2123-405F-9C18-ACCA32C47B91}" type="parTrans" cxnId="{8E887C42-501D-469D-AA41-DF10B99F9CE1}">
      <dgm:prSet/>
      <dgm:spPr/>
      <dgm:t>
        <a:bodyPr/>
        <a:lstStyle/>
        <a:p>
          <a:endParaRPr lang="en-US"/>
        </a:p>
      </dgm:t>
    </dgm:pt>
    <dgm:pt modelId="{30FCCA2C-ED7C-4B89-975E-5CA9AE31648B}" type="sibTrans" cxnId="{8E887C42-501D-469D-AA41-DF10B99F9CE1}">
      <dgm:prSet/>
      <dgm:spPr/>
      <dgm:t>
        <a:bodyPr/>
        <a:lstStyle/>
        <a:p>
          <a:endParaRPr lang="en-US"/>
        </a:p>
      </dgm:t>
    </dgm:pt>
    <dgm:pt modelId="{41E99A64-7B47-44ED-863F-D9F708C72AA5}" type="pres">
      <dgm:prSet presAssocID="{DF14DD78-F892-490F-A5DC-122602FE09D9}" presName="linear" presStyleCnt="0">
        <dgm:presLayoutVars>
          <dgm:animLvl val="lvl"/>
          <dgm:resizeHandles val="exact"/>
        </dgm:presLayoutVars>
      </dgm:prSet>
      <dgm:spPr/>
      <dgm:t>
        <a:bodyPr/>
        <a:lstStyle/>
        <a:p>
          <a:endParaRPr lang="en-US"/>
        </a:p>
      </dgm:t>
    </dgm:pt>
    <dgm:pt modelId="{0C37060D-3187-46A3-A5C8-8319FA9BA656}" type="pres">
      <dgm:prSet presAssocID="{CAB5BAEF-C764-4267-91FE-3B26E95D871B}" presName="parentText" presStyleLbl="node1" presStyleIdx="0" presStyleCnt="1" custScaleX="98276" custLinFactNeighborX="-992" custLinFactNeighborY="66622">
        <dgm:presLayoutVars>
          <dgm:chMax val="0"/>
          <dgm:bulletEnabled val="1"/>
        </dgm:presLayoutVars>
      </dgm:prSet>
      <dgm:spPr/>
      <dgm:t>
        <a:bodyPr/>
        <a:lstStyle/>
        <a:p>
          <a:endParaRPr lang="en-US"/>
        </a:p>
      </dgm:t>
    </dgm:pt>
  </dgm:ptLst>
  <dgm:cxnLst>
    <dgm:cxn modelId="{D7218F18-D5E2-45A6-B4B2-52F7FBF95417}" type="presOf" srcId="{CAB5BAEF-C764-4267-91FE-3B26E95D871B}" destId="{0C37060D-3187-46A3-A5C8-8319FA9BA656}" srcOrd="0" destOrd="0" presId="urn:microsoft.com/office/officeart/2005/8/layout/vList2"/>
    <dgm:cxn modelId="{8E887C42-501D-469D-AA41-DF10B99F9CE1}" srcId="{DF14DD78-F892-490F-A5DC-122602FE09D9}" destId="{CAB5BAEF-C764-4267-91FE-3B26E95D871B}" srcOrd="0" destOrd="0" parTransId="{F6FB6275-2123-405F-9C18-ACCA32C47B91}" sibTransId="{30FCCA2C-ED7C-4B89-975E-5CA9AE31648B}"/>
    <dgm:cxn modelId="{3A93AFF1-77CB-42F8-AC94-69194A84A488}" type="presOf" srcId="{DF14DD78-F892-490F-A5DC-122602FE09D9}" destId="{41E99A64-7B47-44ED-863F-D9F708C72AA5}" srcOrd="0" destOrd="0" presId="urn:microsoft.com/office/officeart/2005/8/layout/vList2"/>
    <dgm:cxn modelId="{6987BDED-4C59-467C-93C9-08ABC5079EDF}" type="presParOf" srcId="{41E99A64-7B47-44ED-863F-D9F708C72AA5}" destId="{0C37060D-3187-46A3-A5C8-8319FA9BA656}"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8EA683-AE56-4767-9F70-98134202AA18}"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8B057006-CC4B-4EE4-81D5-4C042684913E}">
      <dgm:prSet phldrT="[Text]"/>
      <dgm:spPr/>
      <dgm:t>
        <a:bodyPr/>
        <a:lstStyle/>
        <a:p>
          <a:r>
            <a:rPr lang="en-US" dirty="0" smtClean="0">
              <a:latin typeface="+mn-lt"/>
              <a:cs typeface="Adobe Devanagari" panose="02040503050201020203" pitchFamily="18" charset="0"/>
            </a:rPr>
            <a:t>WEBSITES</a:t>
          </a:r>
          <a:endParaRPr lang="en-US" dirty="0">
            <a:latin typeface="+mn-lt"/>
            <a:cs typeface="Adobe Devanagari" panose="02040503050201020203" pitchFamily="18" charset="0"/>
          </a:endParaRPr>
        </a:p>
      </dgm:t>
    </dgm:pt>
    <dgm:pt modelId="{97FE4920-8529-4646-89C4-F08E4788D22C}" type="parTrans" cxnId="{E281952C-13CC-44E6-95D2-B1BFDFF28715}">
      <dgm:prSet/>
      <dgm:spPr/>
      <dgm:t>
        <a:bodyPr/>
        <a:lstStyle/>
        <a:p>
          <a:endParaRPr lang="en-US"/>
        </a:p>
      </dgm:t>
    </dgm:pt>
    <dgm:pt modelId="{7107A4C9-0DC8-450D-AD91-81F8005D85F9}" type="sibTrans" cxnId="{E281952C-13CC-44E6-95D2-B1BFDFF28715}">
      <dgm:prSet/>
      <dgm:spPr/>
      <dgm:t>
        <a:bodyPr/>
        <a:lstStyle/>
        <a:p>
          <a:endParaRPr lang="en-US"/>
        </a:p>
      </dgm:t>
    </dgm:pt>
    <dgm:pt modelId="{07AE3438-665A-4BE8-97B2-3F565FC20744}">
      <dgm:prSet phldrT="[Text]"/>
      <dgm:spPr/>
      <dgm:t>
        <a:bodyPr/>
        <a:lstStyle/>
        <a:p>
          <a:r>
            <a:rPr lang="en-US" dirty="0" smtClean="0">
              <a:latin typeface="+mn-lt"/>
              <a:cs typeface="Adobe Devanagari" panose="02040503050201020203" pitchFamily="18" charset="0"/>
            </a:rPr>
            <a:t>QuickBooks</a:t>
          </a:r>
          <a:endParaRPr lang="en-US" dirty="0">
            <a:latin typeface="+mn-lt"/>
            <a:cs typeface="Adobe Devanagari" panose="02040503050201020203" pitchFamily="18" charset="0"/>
          </a:endParaRPr>
        </a:p>
      </dgm:t>
    </dgm:pt>
    <dgm:pt modelId="{AA229348-8867-4CE2-900D-717AEE180CDB}" type="parTrans" cxnId="{4173947D-DD53-4A7C-8100-FBCCA03992D9}">
      <dgm:prSet/>
      <dgm:spPr/>
      <dgm:t>
        <a:bodyPr/>
        <a:lstStyle/>
        <a:p>
          <a:endParaRPr lang="en-US"/>
        </a:p>
      </dgm:t>
    </dgm:pt>
    <dgm:pt modelId="{C68670FB-579B-4904-A74F-FDCFA0A41848}" type="sibTrans" cxnId="{4173947D-DD53-4A7C-8100-FBCCA03992D9}">
      <dgm:prSet/>
      <dgm:spPr/>
      <dgm:t>
        <a:bodyPr/>
        <a:lstStyle/>
        <a:p>
          <a:endParaRPr lang="en-US"/>
        </a:p>
      </dgm:t>
    </dgm:pt>
    <dgm:pt modelId="{025E59B6-E697-4803-85A0-2E42D64BB6AD}">
      <dgm:prSet phldrT="[Text]"/>
      <dgm:spPr/>
      <dgm:t>
        <a:bodyPr/>
        <a:lstStyle/>
        <a:p>
          <a:r>
            <a:rPr lang="en-US" dirty="0" err="1" smtClean="0">
              <a:latin typeface="+mn-lt"/>
              <a:cs typeface="Adobe Devanagari" panose="02040503050201020203" pitchFamily="18" charset="0"/>
            </a:rPr>
            <a:t>Farmworks</a:t>
          </a:r>
          <a:r>
            <a:rPr lang="en-US" dirty="0" smtClean="0">
              <a:latin typeface="+mn-lt"/>
              <a:cs typeface="Adobe Devanagari" panose="02040503050201020203" pitchFamily="18" charset="0"/>
            </a:rPr>
            <a:t>, </a:t>
          </a:r>
          <a:r>
            <a:rPr lang="en-US" dirty="0" smtClean="0">
              <a:latin typeface="+mn-lt"/>
              <a:cs typeface="Adobe Devanagari" panose="02040503050201020203" pitchFamily="18" charset="0"/>
              <a:hlinkClick xmlns:r="http://schemas.openxmlformats.org/officeDocument/2006/relationships" r:id="rId1"/>
            </a:rPr>
            <a:t>www.farmworks.com</a:t>
          </a:r>
          <a:endParaRPr lang="en-US" dirty="0">
            <a:latin typeface="+mn-lt"/>
            <a:cs typeface="Adobe Devanagari" panose="02040503050201020203" pitchFamily="18" charset="0"/>
          </a:endParaRPr>
        </a:p>
      </dgm:t>
    </dgm:pt>
    <dgm:pt modelId="{3D26D795-7533-4860-A8DC-4A4447242B0E}" type="parTrans" cxnId="{7EE16A90-1E92-4D5A-9A5A-B95970F36E93}">
      <dgm:prSet/>
      <dgm:spPr/>
      <dgm:t>
        <a:bodyPr/>
        <a:lstStyle/>
        <a:p>
          <a:endParaRPr lang="en-US"/>
        </a:p>
      </dgm:t>
    </dgm:pt>
    <dgm:pt modelId="{B4A485E1-A3DD-4BDE-ABB5-29D3F1AAC3E1}" type="sibTrans" cxnId="{7EE16A90-1E92-4D5A-9A5A-B95970F36E93}">
      <dgm:prSet/>
      <dgm:spPr/>
      <dgm:t>
        <a:bodyPr/>
        <a:lstStyle/>
        <a:p>
          <a:endParaRPr lang="en-US"/>
        </a:p>
      </dgm:t>
    </dgm:pt>
    <dgm:pt modelId="{1EF9B4B1-40F2-4887-AE25-613D055FFCA0}">
      <dgm:prSet phldrT="[Text]"/>
      <dgm:spPr/>
      <dgm:t>
        <a:bodyPr/>
        <a:lstStyle/>
        <a:p>
          <a:r>
            <a:rPr lang="en-US" dirty="0" err="1" smtClean="0">
              <a:latin typeface="+mn-lt"/>
              <a:cs typeface="Adobe Devanagari" panose="02040503050201020203" pitchFamily="18" charset="0"/>
            </a:rPr>
            <a:t>PCMars</a:t>
          </a:r>
          <a:r>
            <a:rPr lang="en-US" dirty="0" smtClean="0">
              <a:latin typeface="+mn-lt"/>
              <a:cs typeface="Adobe Devanagari" panose="02040503050201020203" pitchFamily="18" charset="0"/>
            </a:rPr>
            <a:t>, </a:t>
          </a:r>
          <a:r>
            <a:rPr lang="en-US" dirty="0" smtClean="0">
              <a:latin typeface="+mn-lt"/>
              <a:cs typeface="Adobe Devanagari" panose="02040503050201020203" pitchFamily="18" charset="0"/>
              <a:hlinkClick xmlns:r="http://schemas.openxmlformats.org/officeDocument/2006/relationships" r:id="rId2"/>
            </a:rPr>
            <a:t>www.pcmars.com</a:t>
          </a:r>
          <a:endParaRPr lang="en-US" dirty="0">
            <a:latin typeface="+mn-lt"/>
            <a:cs typeface="Adobe Devanagari" panose="02040503050201020203" pitchFamily="18" charset="0"/>
          </a:endParaRPr>
        </a:p>
      </dgm:t>
    </dgm:pt>
    <dgm:pt modelId="{4BAEF69E-9BE8-42D2-88A4-41794BAE5B07}" type="parTrans" cxnId="{3C5C3585-0230-43AC-92F2-E5FDA6F7C4C7}">
      <dgm:prSet/>
      <dgm:spPr/>
      <dgm:t>
        <a:bodyPr/>
        <a:lstStyle/>
        <a:p>
          <a:endParaRPr lang="en-US"/>
        </a:p>
      </dgm:t>
    </dgm:pt>
    <dgm:pt modelId="{E290127A-3B5E-4357-9E26-1778459A3E11}" type="sibTrans" cxnId="{3C5C3585-0230-43AC-92F2-E5FDA6F7C4C7}">
      <dgm:prSet/>
      <dgm:spPr/>
      <dgm:t>
        <a:bodyPr/>
        <a:lstStyle/>
        <a:p>
          <a:endParaRPr lang="en-US"/>
        </a:p>
      </dgm:t>
    </dgm:pt>
    <dgm:pt modelId="{0EEF1C20-47E6-4F39-85EC-C3BCF0F70D49}">
      <dgm:prSet phldrT="[Text]"/>
      <dgm:spPr/>
      <dgm:t>
        <a:bodyPr/>
        <a:lstStyle/>
        <a:p>
          <a:r>
            <a:rPr lang="en-US" dirty="0" err="1" smtClean="0">
              <a:latin typeface="+mn-lt"/>
              <a:cs typeface="Adobe Devanagari" panose="02040503050201020203" pitchFamily="18" charset="0"/>
            </a:rPr>
            <a:t>Ultrafarm</a:t>
          </a:r>
          <a:r>
            <a:rPr lang="en-US" dirty="0" smtClean="0">
              <a:latin typeface="+mn-lt"/>
              <a:cs typeface="Adobe Devanagari" panose="02040503050201020203" pitchFamily="18" charset="0"/>
            </a:rPr>
            <a:t>, </a:t>
          </a:r>
          <a:r>
            <a:rPr lang="en-US" dirty="0" smtClean="0">
              <a:latin typeface="+mn-lt"/>
              <a:cs typeface="Adobe Devanagari" panose="02040503050201020203" pitchFamily="18" charset="0"/>
              <a:hlinkClick xmlns:r="http://schemas.openxmlformats.org/officeDocument/2006/relationships" r:id="rId3"/>
            </a:rPr>
            <a:t>www.farmbiz.com</a:t>
          </a:r>
          <a:endParaRPr lang="en-US" dirty="0">
            <a:latin typeface="+mn-lt"/>
            <a:cs typeface="Adobe Devanagari" panose="02040503050201020203" pitchFamily="18" charset="0"/>
          </a:endParaRPr>
        </a:p>
      </dgm:t>
    </dgm:pt>
    <dgm:pt modelId="{D6A46CB2-72E1-4CE5-B023-C6DA98F6753C}" type="parTrans" cxnId="{1686919B-B060-4AB6-B766-37346C5E7D98}">
      <dgm:prSet/>
      <dgm:spPr/>
      <dgm:t>
        <a:bodyPr/>
        <a:lstStyle/>
        <a:p>
          <a:endParaRPr lang="en-US"/>
        </a:p>
      </dgm:t>
    </dgm:pt>
    <dgm:pt modelId="{23A13F96-2A3F-44D4-9F5E-BE817DAFCB8B}" type="sibTrans" cxnId="{1686919B-B060-4AB6-B766-37346C5E7D98}">
      <dgm:prSet/>
      <dgm:spPr/>
      <dgm:t>
        <a:bodyPr/>
        <a:lstStyle/>
        <a:p>
          <a:endParaRPr lang="en-US"/>
        </a:p>
      </dgm:t>
    </dgm:pt>
    <dgm:pt modelId="{0870FEE2-2D1C-4045-B323-68F286205BBF}">
      <dgm:prSet phldrT="[Text]"/>
      <dgm:spPr/>
      <dgm:t>
        <a:bodyPr/>
        <a:lstStyle/>
        <a:p>
          <a:r>
            <a:rPr lang="en-US" dirty="0" smtClean="0">
              <a:latin typeface="+mn-lt"/>
              <a:cs typeface="Adobe Devanagari" panose="02040503050201020203" pitchFamily="18" charset="0"/>
            </a:rPr>
            <a:t>Easy Farm, </a:t>
          </a:r>
          <a:r>
            <a:rPr lang="en-US" dirty="0" smtClean="0">
              <a:latin typeface="+mn-lt"/>
              <a:cs typeface="Adobe Devanagari" panose="02040503050201020203" pitchFamily="18" charset="0"/>
              <a:hlinkClick xmlns:r="http://schemas.openxmlformats.org/officeDocument/2006/relationships" r:id="rId4"/>
            </a:rPr>
            <a:t>www.easyfarm.com</a:t>
          </a:r>
          <a:endParaRPr lang="en-US" dirty="0">
            <a:latin typeface="+mn-lt"/>
            <a:cs typeface="Adobe Devanagari" panose="02040503050201020203" pitchFamily="18" charset="0"/>
          </a:endParaRPr>
        </a:p>
      </dgm:t>
    </dgm:pt>
    <dgm:pt modelId="{D242113B-5882-42FC-AEE9-7400ADB2E232}" type="parTrans" cxnId="{1344B105-429E-41BE-81D5-D72CF766C75D}">
      <dgm:prSet/>
      <dgm:spPr/>
      <dgm:t>
        <a:bodyPr/>
        <a:lstStyle/>
        <a:p>
          <a:endParaRPr lang="en-US"/>
        </a:p>
      </dgm:t>
    </dgm:pt>
    <dgm:pt modelId="{21896BF7-3FB1-4A9A-BDCF-1DA91B4D205D}" type="sibTrans" cxnId="{1344B105-429E-41BE-81D5-D72CF766C75D}">
      <dgm:prSet/>
      <dgm:spPr/>
      <dgm:t>
        <a:bodyPr/>
        <a:lstStyle/>
        <a:p>
          <a:endParaRPr lang="en-US"/>
        </a:p>
      </dgm:t>
    </dgm:pt>
    <dgm:pt modelId="{EE3F559F-9F84-43AA-AF74-66827C746C5C}">
      <dgm:prSet phldrT="[Text]"/>
      <dgm:spPr/>
      <dgm:t>
        <a:bodyPr/>
        <a:lstStyle/>
        <a:p>
          <a:r>
            <a:rPr lang="en-US" dirty="0" smtClean="0">
              <a:latin typeface="+mn-lt"/>
              <a:cs typeface="Adobe Devanagari" panose="02040503050201020203" pitchFamily="18" charset="0"/>
            </a:rPr>
            <a:t>CenterPoint Accounting for Agriculture, </a:t>
          </a:r>
          <a:r>
            <a:rPr lang="en-US" dirty="0" smtClean="0">
              <a:latin typeface="+mn-lt"/>
              <a:cs typeface="Adobe Devanagari" panose="02040503050201020203" pitchFamily="18" charset="0"/>
              <a:hlinkClick xmlns:r="http://schemas.openxmlformats.org/officeDocument/2006/relationships" r:id="rId5"/>
            </a:rPr>
            <a:t>www.redwingsoftware.com</a:t>
          </a:r>
          <a:endParaRPr lang="en-US" dirty="0">
            <a:latin typeface="+mn-lt"/>
            <a:cs typeface="Adobe Devanagari" panose="02040503050201020203" pitchFamily="18" charset="0"/>
          </a:endParaRPr>
        </a:p>
      </dgm:t>
    </dgm:pt>
    <dgm:pt modelId="{2BE32EC6-2E30-4A68-959A-59840439D802}" type="parTrans" cxnId="{A1D0A1BF-9C6B-45C3-86E8-F6B2041E3D31}">
      <dgm:prSet/>
      <dgm:spPr/>
      <dgm:t>
        <a:bodyPr/>
        <a:lstStyle/>
        <a:p>
          <a:endParaRPr lang="en-US"/>
        </a:p>
      </dgm:t>
    </dgm:pt>
    <dgm:pt modelId="{6639D7A6-0B38-44B1-83D5-B25CDC5FC405}" type="sibTrans" cxnId="{A1D0A1BF-9C6B-45C3-86E8-F6B2041E3D31}">
      <dgm:prSet/>
      <dgm:spPr/>
      <dgm:t>
        <a:bodyPr/>
        <a:lstStyle/>
        <a:p>
          <a:endParaRPr lang="en-US"/>
        </a:p>
      </dgm:t>
    </dgm:pt>
    <dgm:pt modelId="{B4575321-3F76-4F6D-A428-B73767BA430D}">
      <dgm:prSet phldrT="[Text]"/>
      <dgm:spPr/>
      <dgm:t>
        <a:bodyPr/>
        <a:lstStyle/>
        <a:p>
          <a:r>
            <a:rPr lang="en-US" dirty="0" err="1" smtClean="0">
              <a:latin typeface="+mn-lt"/>
              <a:cs typeface="Adobe Devanagari" panose="02040503050201020203" pitchFamily="18" charset="0"/>
            </a:rPr>
            <a:t>TransAction</a:t>
          </a:r>
          <a:r>
            <a:rPr lang="en-US" dirty="0" smtClean="0">
              <a:latin typeface="+mn-lt"/>
              <a:cs typeface="Adobe Devanagari" panose="02040503050201020203" pitchFamily="18" charset="0"/>
            </a:rPr>
            <a:t> Plus, </a:t>
          </a:r>
          <a:r>
            <a:rPr lang="en-US" dirty="0" smtClean="0">
              <a:latin typeface="+mn-lt"/>
              <a:cs typeface="Adobe Devanagari" panose="02040503050201020203" pitchFamily="18" charset="0"/>
              <a:hlinkClick xmlns:r="http://schemas.openxmlformats.org/officeDocument/2006/relationships" r:id="rId6"/>
            </a:rPr>
            <a:t>www.fbssystems.com</a:t>
          </a:r>
          <a:endParaRPr lang="en-US" dirty="0">
            <a:latin typeface="+mn-lt"/>
            <a:cs typeface="Adobe Devanagari" panose="02040503050201020203" pitchFamily="18" charset="0"/>
          </a:endParaRPr>
        </a:p>
      </dgm:t>
    </dgm:pt>
    <dgm:pt modelId="{78CAAF81-73C7-4A96-A6DE-7D354DFD9CEB}" type="parTrans" cxnId="{4F1E64A6-C829-4CF1-A52B-CE34E87297D6}">
      <dgm:prSet/>
      <dgm:spPr/>
      <dgm:t>
        <a:bodyPr/>
        <a:lstStyle/>
        <a:p>
          <a:endParaRPr lang="en-US"/>
        </a:p>
      </dgm:t>
    </dgm:pt>
    <dgm:pt modelId="{7CAD1D2A-5D9A-46EB-9DA5-76CBFF8B3AD2}" type="sibTrans" cxnId="{4F1E64A6-C829-4CF1-A52B-CE34E87297D6}">
      <dgm:prSet/>
      <dgm:spPr/>
      <dgm:t>
        <a:bodyPr/>
        <a:lstStyle/>
        <a:p>
          <a:endParaRPr lang="en-US"/>
        </a:p>
      </dgm:t>
    </dgm:pt>
    <dgm:pt modelId="{11D1CB17-DD34-45F0-A382-8C889D7179AD}">
      <dgm:prSet phldrT="[Text]"/>
      <dgm:spPr/>
      <dgm:t>
        <a:bodyPr/>
        <a:lstStyle/>
        <a:p>
          <a:r>
            <a:rPr lang="en-US" dirty="0" err="1" smtClean="0">
              <a:latin typeface="+mn-lt"/>
              <a:cs typeface="Adobe Devanagari" panose="02040503050201020203" pitchFamily="18" charset="0"/>
            </a:rPr>
            <a:t>FinPack</a:t>
          </a:r>
          <a:r>
            <a:rPr lang="en-US" dirty="0" smtClean="0">
              <a:latin typeface="+mn-lt"/>
              <a:cs typeface="Adobe Devanagari" panose="02040503050201020203" pitchFamily="18" charset="0"/>
            </a:rPr>
            <a:t>, </a:t>
          </a:r>
          <a:r>
            <a:rPr lang="en-US" u="sng" dirty="0" smtClean="0">
              <a:latin typeface="+mn-lt"/>
              <a:cs typeface="Adobe Devanagari" panose="02040503050201020203" pitchFamily="18" charset="0"/>
              <a:hlinkClick xmlns:r="http://schemas.openxmlformats.org/officeDocument/2006/relationships" r:id="rId7"/>
            </a:rPr>
            <a:t>www.cffm.umn.edu/FINPACK</a:t>
          </a:r>
          <a:endParaRPr lang="en-US" dirty="0">
            <a:latin typeface="+mn-lt"/>
            <a:cs typeface="Adobe Devanagari" panose="02040503050201020203" pitchFamily="18" charset="0"/>
          </a:endParaRPr>
        </a:p>
      </dgm:t>
    </dgm:pt>
    <dgm:pt modelId="{50025CD7-F2F1-49FB-8BFE-EFFF19D4D199}" type="parTrans" cxnId="{9C640C95-2153-405F-929F-0A44B215E709}">
      <dgm:prSet/>
      <dgm:spPr/>
      <dgm:t>
        <a:bodyPr/>
        <a:lstStyle/>
        <a:p>
          <a:endParaRPr lang="en-US"/>
        </a:p>
      </dgm:t>
    </dgm:pt>
    <dgm:pt modelId="{472A62EC-B876-4B41-AAAB-49E1528272BE}" type="sibTrans" cxnId="{9C640C95-2153-405F-929F-0A44B215E709}">
      <dgm:prSet/>
      <dgm:spPr/>
      <dgm:t>
        <a:bodyPr/>
        <a:lstStyle/>
        <a:p>
          <a:endParaRPr lang="en-US"/>
        </a:p>
      </dgm:t>
    </dgm:pt>
    <dgm:pt modelId="{0307519D-3EFA-4BE8-B74F-1DD8D94DDF85}">
      <dgm:prSet phldrT="[Text]"/>
      <dgm:spPr/>
      <dgm:t>
        <a:bodyPr/>
        <a:lstStyle/>
        <a:p>
          <a:r>
            <a:rPr lang="en-US" dirty="0" smtClean="0">
              <a:latin typeface="+mn-lt"/>
              <a:cs typeface="Adobe Devanagari" panose="02040503050201020203" pitchFamily="18" charset="0"/>
            </a:rPr>
            <a:t>Software Programs- Quicken Starter Edition/Quicken Deluxe</a:t>
          </a:r>
          <a:endParaRPr lang="en-US" u="none" dirty="0">
            <a:latin typeface="+mn-lt"/>
            <a:cs typeface="Adobe Devanagari" panose="02040503050201020203" pitchFamily="18" charset="0"/>
          </a:endParaRPr>
        </a:p>
      </dgm:t>
    </dgm:pt>
    <dgm:pt modelId="{4C77AF85-0F40-4CB8-ACE7-D5CFCB101367}" type="parTrans" cxnId="{2B07EB3F-6476-4642-872B-E02F9A575621}">
      <dgm:prSet/>
      <dgm:spPr/>
      <dgm:t>
        <a:bodyPr/>
        <a:lstStyle/>
        <a:p>
          <a:endParaRPr lang="en-US"/>
        </a:p>
      </dgm:t>
    </dgm:pt>
    <dgm:pt modelId="{E058EEBA-4328-4694-A97D-6DFF5883F544}" type="sibTrans" cxnId="{2B07EB3F-6476-4642-872B-E02F9A575621}">
      <dgm:prSet/>
      <dgm:spPr/>
      <dgm:t>
        <a:bodyPr/>
        <a:lstStyle/>
        <a:p>
          <a:endParaRPr lang="en-US"/>
        </a:p>
      </dgm:t>
    </dgm:pt>
    <dgm:pt modelId="{4982FBAD-7BCD-4A52-9966-F98307B74E39}" type="pres">
      <dgm:prSet presAssocID="{F18EA683-AE56-4767-9F70-98134202AA18}" presName="Name0" presStyleCnt="0">
        <dgm:presLayoutVars>
          <dgm:dir/>
          <dgm:animLvl val="lvl"/>
          <dgm:resizeHandles val="exact"/>
        </dgm:presLayoutVars>
      </dgm:prSet>
      <dgm:spPr/>
      <dgm:t>
        <a:bodyPr/>
        <a:lstStyle/>
        <a:p>
          <a:endParaRPr lang="en-US"/>
        </a:p>
      </dgm:t>
    </dgm:pt>
    <dgm:pt modelId="{62D98B58-3254-4269-8FBB-4D111316CC61}" type="pres">
      <dgm:prSet presAssocID="{8B057006-CC4B-4EE4-81D5-4C042684913E}" presName="linNode" presStyleCnt="0"/>
      <dgm:spPr/>
    </dgm:pt>
    <dgm:pt modelId="{73EB09A4-E598-46A9-BF20-D2E0FBE6A7DE}" type="pres">
      <dgm:prSet presAssocID="{8B057006-CC4B-4EE4-81D5-4C042684913E}" presName="parentText" presStyleLbl="node1" presStyleIdx="0" presStyleCnt="1">
        <dgm:presLayoutVars>
          <dgm:chMax val="1"/>
          <dgm:bulletEnabled val="1"/>
        </dgm:presLayoutVars>
      </dgm:prSet>
      <dgm:spPr/>
      <dgm:t>
        <a:bodyPr/>
        <a:lstStyle/>
        <a:p>
          <a:endParaRPr lang="en-US"/>
        </a:p>
      </dgm:t>
    </dgm:pt>
    <dgm:pt modelId="{6F87C245-0028-4D87-9147-ED988BF62647}" type="pres">
      <dgm:prSet presAssocID="{8B057006-CC4B-4EE4-81D5-4C042684913E}" presName="descendantText" presStyleLbl="alignAccFollowNode1" presStyleIdx="0" presStyleCnt="1">
        <dgm:presLayoutVars>
          <dgm:bulletEnabled val="1"/>
        </dgm:presLayoutVars>
      </dgm:prSet>
      <dgm:spPr/>
      <dgm:t>
        <a:bodyPr/>
        <a:lstStyle/>
        <a:p>
          <a:endParaRPr lang="en-US"/>
        </a:p>
      </dgm:t>
    </dgm:pt>
  </dgm:ptLst>
  <dgm:cxnLst>
    <dgm:cxn modelId="{3C5C3585-0230-43AC-92F2-E5FDA6F7C4C7}" srcId="{8B057006-CC4B-4EE4-81D5-4C042684913E}" destId="{1EF9B4B1-40F2-4887-AE25-613D055FFCA0}" srcOrd="3" destOrd="0" parTransId="{4BAEF69E-9BE8-42D2-88A4-41794BAE5B07}" sibTransId="{E290127A-3B5E-4357-9E26-1778459A3E11}"/>
    <dgm:cxn modelId="{E281952C-13CC-44E6-95D2-B1BFDFF28715}" srcId="{F18EA683-AE56-4767-9F70-98134202AA18}" destId="{8B057006-CC4B-4EE4-81D5-4C042684913E}" srcOrd="0" destOrd="0" parTransId="{97FE4920-8529-4646-89C4-F08E4788D22C}" sibTransId="{7107A4C9-0DC8-450D-AD91-81F8005D85F9}"/>
    <dgm:cxn modelId="{EC6618C6-5440-43C1-9990-085DCBBF61C9}" type="presOf" srcId="{EE3F559F-9F84-43AA-AF74-66827C746C5C}" destId="{6F87C245-0028-4D87-9147-ED988BF62647}" srcOrd="0" destOrd="6" presId="urn:microsoft.com/office/officeart/2005/8/layout/vList5"/>
    <dgm:cxn modelId="{2B07EB3F-6476-4642-872B-E02F9A575621}" srcId="{8B057006-CC4B-4EE4-81D5-4C042684913E}" destId="{0307519D-3EFA-4BE8-B74F-1DD8D94DDF85}" srcOrd="0" destOrd="0" parTransId="{4C77AF85-0F40-4CB8-ACE7-D5CFCB101367}" sibTransId="{E058EEBA-4328-4694-A97D-6DFF5883F544}"/>
    <dgm:cxn modelId="{9C640C95-2153-405F-929F-0A44B215E709}" srcId="{8B057006-CC4B-4EE4-81D5-4C042684913E}" destId="{11D1CB17-DD34-45F0-A382-8C889D7179AD}" srcOrd="8" destOrd="0" parTransId="{50025CD7-F2F1-49FB-8BFE-EFFF19D4D199}" sibTransId="{472A62EC-B876-4B41-AAAB-49E1528272BE}"/>
    <dgm:cxn modelId="{1686919B-B060-4AB6-B766-37346C5E7D98}" srcId="{8B057006-CC4B-4EE4-81D5-4C042684913E}" destId="{0EEF1C20-47E6-4F39-85EC-C3BCF0F70D49}" srcOrd="4" destOrd="0" parTransId="{D6A46CB2-72E1-4CE5-B023-C6DA98F6753C}" sibTransId="{23A13F96-2A3F-44D4-9F5E-BE817DAFCB8B}"/>
    <dgm:cxn modelId="{4F1E64A6-C829-4CF1-A52B-CE34E87297D6}" srcId="{8B057006-CC4B-4EE4-81D5-4C042684913E}" destId="{B4575321-3F76-4F6D-A428-B73767BA430D}" srcOrd="7" destOrd="0" parTransId="{78CAAF81-73C7-4A96-A6DE-7D354DFD9CEB}" sibTransId="{7CAD1D2A-5D9A-46EB-9DA5-76CBFF8B3AD2}"/>
    <dgm:cxn modelId="{A1D0A1BF-9C6B-45C3-86E8-F6B2041E3D31}" srcId="{8B057006-CC4B-4EE4-81D5-4C042684913E}" destId="{EE3F559F-9F84-43AA-AF74-66827C746C5C}" srcOrd="6" destOrd="0" parTransId="{2BE32EC6-2E30-4A68-959A-59840439D802}" sibTransId="{6639D7A6-0B38-44B1-83D5-B25CDC5FC405}"/>
    <dgm:cxn modelId="{B12B2B37-E0F8-4F94-BA48-CBAB242378BA}" type="presOf" srcId="{0870FEE2-2D1C-4045-B323-68F286205BBF}" destId="{6F87C245-0028-4D87-9147-ED988BF62647}" srcOrd="0" destOrd="5" presId="urn:microsoft.com/office/officeart/2005/8/layout/vList5"/>
    <dgm:cxn modelId="{323188EB-F4B0-48E0-B61D-520D91A79A3F}" type="presOf" srcId="{0307519D-3EFA-4BE8-B74F-1DD8D94DDF85}" destId="{6F87C245-0028-4D87-9147-ED988BF62647}" srcOrd="0" destOrd="0" presId="urn:microsoft.com/office/officeart/2005/8/layout/vList5"/>
    <dgm:cxn modelId="{24ED84E1-D0A7-42B4-9AD8-F06A4692911C}" type="presOf" srcId="{1EF9B4B1-40F2-4887-AE25-613D055FFCA0}" destId="{6F87C245-0028-4D87-9147-ED988BF62647}" srcOrd="0" destOrd="3" presId="urn:microsoft.com/office/officeart/2005/8/layout/vList5"/>
    <dgm:cxn modelId="{C5BAA7C9-5BDE-49E3-A955-F58FEC015C1A}" type="presOf" srcId="{07AE3438-665A-4BE8-97B2-3F565FC20744}" destId="{6F87C245-0028-4D87-9147-ED988BF62647}" srcOrd="0" destOrd="1" presId="urn:microsoft.com/office/officeart/2005/8/layout/vList5"/>
    <dgm:cxn modelId="{409F29C8-5876-49AA-9B67-1463421BBE70}" type="presOf" srcId="{11D1CB17-DD34-45F0-A382-8C889D7179AD}" destId="{6F87C245-0028-4D87-9147-ED988BF62647}" srcOrd="0" destOrd="8" presId="urn:microsoft.com/office/officeart/2005/8/layout/vList5"/>
    <dgm:cxn modelId="{4173947D-DD53-4A7C-8100-FBCCA03992D9}" srcId="{8B057006-CC4B-4EE4-81D5-4C042684913E}" destId="{07AE3438-665A-4BE8-97B2-3F565FC20744}" srcOrd="1" destOrd="0" parTransId="{AA229348-8867-4CE2-900D-717AEE180CDB}" sibTransId="{C68670FB-579B-4904-A74F-FDCFA0A41848}"/>
    <dgm:cxn modelId="{31AF051F-2DD1-48FD-A380-295B5DAE3E49}" type="presOf" srcId="{025E59B6-E697-4803-85A0-2E42D64BB6AD}" destId="{6F87C245-0028-4D87-9147-ED988BF62647}" srcOrd="0" destOrd="2" presId="urn:microsoft.com/office/officeart/2005/8/layout/vList5"/>
    <dgm:cxn modelId="{1344B105-429E-41BE-81D5-D72CF766C75D}" srcId="{8B057006-CC4B-4EE4-81D5-4C042684913E}" destId="{0870FEE2-2D1C-4045-B323-68F286205BBF}" srcOrd="5" destOrd="0" parTransId="{D242113B-5882-42FC-AEE9-7400ADB2E232}" sibTransId="{21896BF7-3FB1-4A9A-BDCF-1DA91B4D205D}"/>
    <dgm:cxn modelId="{D840305F-15C0-4ADA-8932-DB9B4E5A8651}" type="presOf" srcId="{8B057006-CC4B-4EE4-81D5-4C042684913E}" destId="{73EB09A4-E598-46A9-BF20-D2E0FBE6A7DE}" srcOrd="0" destOrd="0" presId="urn:microsoft.com/office/officeart/2005/8/layout/vList5"/>
    <dgm:cxn modelId="{4E6A35D1-CA15-4F10-B688-79174BD64D9D}" type="presOf" srcId="{F18EA683-AE56-4767-9F70-98134202AA18}" destId="{4982FBAD-7BCD-4A52-9966-F98307B74E39}" srcOrd="0" destOrd="0" presId="urn:microsoft.com/office/officeart/2005/8/layout/vList5"/>
    <dgm:cxn modelId="{D6AA4702-FF80-4E18-9BBD-7A4489FAD050}" type="presOf" srcId="{0EEF1C20-47E6-4F39-85EC-C3BCF0F70D49}" destId="{6F87C245-0028-4D87-9147-ED988BF62647}" srcOrd="0" destOrd="4" presId="urn:microsoft.com/office/officeart/2005/8/layout/vList5"/>
    <dgm:cxn modelId="{22B4049B-7AED-4579-85DD-A1BF792F3726}" type="presOf" srcId="{B4575321-3F76-4F6D-A428-B73767BA430D}" destId="{6F87C245-0028-4D87-9147-ED988BF62647}" srcOrd="0" destOrd="7" presId="urn:microsoft.com/office/officeart/2005/8/layout/vList5"/>
    <dgm:cxn modelId="{7EE16A90-1E92-4D5A-9A5A-B95970F36E93}" srcId="{8B057006-CC4B-4EE4-81D5-4C042684913E}" destId="{025E59B6-E697-4803-85A0-2E42D64BB6AD}" srcOrd="2" destOrd="0" parTransId="{3D26D795-7533-4860-A8DC-4A4447242B0E}" sibTransId="{B4A485E1-A3DD-4BDE-ABB5-29D3F1AAC3E1}"/>
    <dgm:cxn modelId="{C933148C-2F7F-4524-9B0C-2E353C4CA8CF}" type="presParOf" srcId="{4982FBAD-7BCD-4A52-9966-F98307B74E39}" destId="{62D98B58-3254-4269-8FBB-4D111316CC61}" srcOrd="0" destOrd="0" presId="urn:microsoft.com/office/officeart/2005/8/layout/vList5"/>
    <dgm:cxn modelId="{B3C3BA75-7EA6-4CB5-BA52-323B2969595C}" type="presParOf" srcId="{62D98B58-3254-4269-8FBB-4D111316CC61}" destId="{73EB09A4-E598-46A9-BF20-D2E0FBE6A7DE}" srcOrd="0" destOrd="0" presId="urn:microsoft.com/office/officeart/2005/8/layout/vList5"/>
    <dgm:cxn modelId="{867DE3AD-393E-44A0-9A59-1BAAC46DABD4}" type="presParOf" srcId="{62D98B58-3254-4269-8FBB-4D111316CC61}" destId="{6F87C245-0028-4D87-9147-ED988BF6264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8EA683-AE56-4767-9F70-98134202AA18}"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8B057006-CC4B-4EE4-81D5-4C042684913E}">
      <dgm:prSet phldrT="[Text]" custT="1"/>
      <dgm:spPr/>
      <dgm:t>
        <a:bodyPr/>
        <a:lstStyle/>
        <a:p>
          <a:r>
            <a:rPr lang="en-US" sz="4000" dirty="0" smtClean="0">
              <a:latin typeface="+mn-lt"/>
              <a:cs typeface="Adobe Devanagari" panose="02040503050201020203" pitchFamily="18" charset="0"/>
            </a:rPr>
            <a:t>AG BIZ PLANNER</a:t>
          </a:r>
          <a:endParaRPr lang="en-US" sz="4000" dirty="0">
            <a:latin typeface="Adobe Devanagari" panose="02040503050201020203" pitchFamily="18" charset="0"/>
            <a:cs typeface="Adobe Devanagari" panose="02040503050201020203" pitchFamily="18" charset="0"/>
          </a:endParaRPr>
        </a:p>
      </dgm:t>
    </dgm:pt>
    <dgm:pt modelId="{97FE4920-8529-4646-89C4-F08E4788D22C}" type="parTrans" cxnId="{E281952C-13CC-44E6-95D2-B1BFDFF28715}">
      <dgm:prSet/>
      <dgm:spPr/>
      <dgm:t>
        <a:bodyPr/>
        <a:lstStyle/>
        <a:p>
          <a:endParaRPr lang="en-US"/>
        </a:p>
      </dgm:t>
    </dgm:pt>
    <dgm:pt modelId="{7107A4C9-0DC8-450D-AD91-81F8005D85F9}" type="sibTrans" cxnId="{E281952C-13CC-44E6-95D2-B1BFDFF28715}">
      <dgm:prSet/>
      <dgm:spPr/>
      <dgm:t>
        <a:bodyPr/>
        <a:lstStyle/>
        <a:p>
          <a:endParaRPr lang="en-US"/>
        </a:p>
      </dgm:t>
    </dgm:pt>
    <dgm:pt modelId="{BA918956-3BE4-474F-8283-C429B29B96E4}">
      <dgm:prSet phldrT="[Text]" custT="1"/>
      <dgm:spPr/>
      <dgm:t>
        <a:bodyPr/>
        <a:lstStyle/>
        <a:p>
          <a:pPr algn="l"/>
          <a:r>
            <a:rPr lang="en-US" sz="2000" dirty="0" smtClean="0">
              <a:latin typeface="+mn-lt"/>
              <a:cs typeface="Adobe Devanagari" panose="02040503050201020203" pitchFamily="18" charset="0"/>
            </a:rPr>
            <a:t>Designed for young, beginning, &amp; small farmers</a:t>
          </a:r>
          <a:endParaRPr lang="en-US" sz="2000" dirty="0">
            <a:latin typeface="+mn-lt"/>
            <a:cs typeface="Adobe Devanagari" panose="02040503050201020203" pitchFamily="18" charset="0"/>
          </a:endParaRPr>
        </a:p>
      </dgm:t>
    </dgm:pt>
    <dgm:pt modelId="{54085107-089D-4D64-980E-9F6F8E339E90}" type="parTrans" cxnId="{3CBD4712-960F-4DCD-9B20-1C20B71BB9A3}">
      <dgm:prSet/>
      <dgm:spPr/>
      <dgm:t>
        <a:bodyPr/>
        <a:lstStyle/>
        <a:p>
          <a:endParaRPr lang="en-US"/>
        </a:p>
      </dgm:t>
    </dgm:pt>
    <dgm:pt modelId="{304D7C8F-A2BE-403E-9DF2-6EB3D71B5542}" type="sibTrans" cxnId="{3CBD4712-960F-4DCD-9B20-1C20B71BB9A3}">
      <dgm:prSet/>
      <dgm:spPr/>
      <dgm:t>
        <a:bodyPr/>
        <a:lstStyle/>
        <a:p>
          <a:endParaRPr lang="en-US"/>
        </a:p>
      </dgm:t>
    </dgm:pt>
    <dgm:pt modelId="{07AE3438-665A-4BE8-97B2-3F565FC20744}">
      <dgm:prSet phldrT="[Text]" custT="1"/>
      <dgm:spPr/>
      <dgm:t>
        <a:bodyPr/>
        <a:lstStyle/>
        <a:p>
          <a:pPr algn="l"/>
          <a:r>
            <a:rPr lang="en-US" sz="2000" dirty="0" smtClean="0">
              <a:latin typeface="+mn-lt"/>
              <a:cs typeface="Adobe Devanagari" panose="02040503050201020203" pitchFamily="18" charset="0"/>
            </a:rPr>
            <a:t>Focuses on good records including construction of: 	</a:t>
          </a:r>
          <a:endParaRPr lang="en-US" sz="2000" dirty="0">
            <a:latin typeface="+mn-lt"/>
            <a:cs typeface="Adobe Devanagari" panose="02040503050201020203" pitchFamily="18" charset="0"/>
          </a:endParaRPr>
        </a:p>
      </dgm:t>
    </dgm:pt>
    <dgm:pt modelId="{AA229348-8867-4CE2-900D-717AEE180CDB}" type="parTrans" cxnId="{4173947D-DD53-4A7C-8100-FBCCA03992D9}">
      <dgm:prSet/>
      <dgm:spPr/>
      <dgm:t>
        <a:bodyPr/>
        <a:lstStyle/>
        <a:p>
          <a:endParaRPr lang="en-US"/>
        </a:p>
      </dgm:t>
    </dgm:pt>
    <dgm:pt modelId="{C68670FB-579B-4904-A74F-FDCFA0A41848}" type="sibTrans" cxnId="{4173947D-DD53-4A7C-8100-FBCCA03992D9}">
      <dgm:prSet/>
      <dgm:spPr/>
      <dgm:t>
        <a:bodyPr/>
        <a:lstStyle/>
        <a:p>
          <a:endParaRPr lang="en-US"/>
        </a:p>
      </dgm:t>
    </dgm:pt>
    <dgm:pt modelId="{0307519D-3EFA-4BE8-B74F-1DD8D94DDF85}">
      <dgm:prSet phldrT="[Text]" custT="1"/>
      <dgm:spPr/>
      <dgm:t>
        <a:bodyPr/>
        <a:lstStyle/>
        <a:p>
          <a:pPr algn="l"/>
          <a:r>
            <a:rPr lang="en-US" sz="2000" u="none" dirty="0" smtClean="0">
              <a:latin typeface="+mn-lt"/>
              <a:cs typeface="Adobe Devanagari" panose="02040503050201020203" pitchFamily="18" charset="0"/>
            </a:rPr>
            <a:t>10-module, 6 month, online course </a:t>
          </a:r>
          <a:endParaRPr lang="en-US" sz="2000" u="none" dirty="0">
            <a:latin typeface="+mn-lt"/>
            <a:cs typeface="Adobe Devanagari" panose="02040503050201020203" pitchFamily="18" charset="0"/>
          </a:endParaRPr>
        </a:p>
      </dgm:t>
    </dgm:pt>
    <dgm:pt modelId="{4C77AF85-0F40-4CB8-ACE7-D5CFCB101367}" type="parTrans" cxnId="{2B07EB3F-6476-4642-872B-E02F9A575621}">
      <dgm:prSet/>
      <dgm:spPr/>
      <dgm:t>
        <a:bodyPr/>
        <a:lstStyle/>
        <a:p>
          <a:endParaRPr lang="en-US"/>
        </a:p>
      </dgm:t>
    </dgm:pt>
    <dgm:pt modelId="{E058EEBA-4328-4694-A97D-6DFF5883F544}" type="sibTrans" cxnId="{2B07EB3F-6476-4642-872B-E02F9A575621}">
      <dgm:prSet/>
      <dgm:spPr/>
      <dgm:t>
        <a:bodyPr/>
        <a:lstStyle/>
        <a:p>
          <a:endParaRPr lang="en-US"/>
        </a:p>
      </dgm:t>
    </dgm:pt>
    <dgm:pt modelId="{E798CB5D-F27B-4F29-AA76-79CD7F66B851}">
      <dgm:prSet phldrT="[Text]" custT="1"/>
      <dgm:spPr/>
      <dgm:t>
        <a:bodyPr/>
        <a:lstStyle/>
        <a:p>
          <a:pPr algn="l"/>
          <a:r>
            <a:rPr lang="en-US" sz="2000" dirty="0" smtClean="0">
              <a:latin typeface="+mn-lt"/>
              <a:cs typeface="Adobe Devanagari" panose="02040503050201020203" pitchFamily="18" charset="0"/>
            </a:rPr>
            <a:t>balance sheet</a:t>
          </a:r>
          <a:endParaRPr lang="en-US" sz="2000" dirty="0">
            <a:latin typeface="+mn-lt"/>
            <a:cs typeface="Adobe Devanagari" panose="02040503050201020203" pitchFamily="18" charset="0"/>
          </a:endParaRPr>
        </a:p>
      </dgm:t>
    </dgm:pt>
    <dgm:pt modelId="{50DC98EA-5A79-408C-B46E-DEC19F5C32AB}" type="parTrans" cxnId="{E135D479-5639-4EFD-B77C-73D8E7A8BBA0}">
      <dgm:prSet/>
      <dgm:spPr/>
      <dgm:t>
        <a:bodyPr/>
        <a:lstStyle/>
        <a:p>
          <a:endParaRPr lang="en-US"/>
        </a:p>
      </dgm:t>
    </dgm:pt>
    <dgm:pt modelId="{F641F827-052B-4288-8F39-83900C09BAD8}" type="sibTrans" cxnId="{E135D479-5639-4EFD-B77C-73D8E7A8BBA0}">
      <dgm:prSet/>
      <dgm:spPr/>
      <dgm:t>
        <a:bodyPr/>
        <a:lstStyle/>
        <a:p>
          <a:endParaRPr lang="en-US"/>
        </a:p>
      </dgm:t>
    </dgm:pt>
    <dgm:pt modelId="{9AF81853-310D-4EC7-B8F7-D3F10F05E148}">
      <dgm:prSet phldrT="[Text]" custT="1"/>
      <dgm:spPr/>
      <dgm:t>
        <a:bodyPr/>
        <a:lstStyle/>
        <a:p>
          <a:pPr algn="l"/>
          <a:r>
            <a:rPr lang="en-US" sz="2000" dirty="0" smtClean="0">
              <a:latin typeface="+mn-lt"/>
              <a:cs typeface="Adobe Devanagari" panose="02040503050201020203" pitchFamily="18" charset="0"/>
            </a:rPr>
            <a:t>income statement </a:t>
          </a:r>
          <a:endParaRPr lang="en-US" sz="2000" dirty="0">
            <a:latin typeface="+mn-lt"/>
            <a:cs typeface="Adobe Devanagari" panose="02040503050201020203" pitchFamily="18" charset="0"/>
          </a:endParaRPr>
        </a:p>
      </dgm:t>
    </dgm:pt>
    <dgm:pt modelId="{56097F96-20A7-4544-98E0-69D1622C832D}" type="sibTrans" cxnId="{30471914-35B7-4D30-9210-4A9F60506C4B}">
      <dgm:prSet/>
      <dgm:spPr/>
      <dgm:t>
        <a:bodyPr/>
        <a:lstStyle/>
        <a:p>
          <a:endParaRPr lang="en-US"/>
        </a:p>
      </dgm:t>
    </dgm:pt>
    <dgm:pt modelId="{07B90705-62DE-4C94-8BB8-547A95344561}" type="parTrans" cxnId="{30471914-35B7-4D30-9210-4A9F60506C4B}">
      <dgm:prSet/>
      <dgm:spPr/>
      <dgm:t>
        <a:bodyPr/>
        <a:lstStyle/>
        <a:p>
          <a:endParaRPr lang="en-US"/>
        </a:p>
      </dgm:t>
    </dgm:pt>
    <dgm:pt modelId="{0BE7C6F7-8755-4B43-B509-B23BB5CB3244}">
      <dgm:prSet phldrT="[Text]" custT="1"/>
      <dgm:spPr/>
      <dgm:t>
        <a:bodyPr/>
        <a:lstStyle/>
        <a:p>
          <a:pPr algn="l"/>
          <a:r>
            <a:rPr lang="en-US" sz="2000" dirty="0" smtClean="0">
              <a:latin typeface="+mn-lt"/>
              <a:cs typeface="Adobe Devanagari" panose="02040503050201020203" pitchFamily="18" charset="0"/>
            </a:rPr>
            <a:t>personal financial statement</a:t>
          </a:r>
          <a:endParaRPr lang="en-US" sz="2000" dirty="0">
            <a:latin typeface="+mn-lt"/>
            <a:cs typeface="Adobe Devanagari" panose="02040503050201020203" pitchFamily="18" charset="0"/>
          </a:endParaRPr>
        </a:p>
      </dgm:t>
    </dgm:pt>
    <dgm:pt modelId="{2DC1DDDB-D01A-4A38-BC72-F4B275FF90C0}" type="sibTrans" cxnId="{A5457F6B-18BA-42AC-9FC6-416D30644609}">
      <dgm:prSet/>
      <dgm:spPr/>
      <dgm:t>
        <a:bodyPr/>
        <a:lstStyle/>
        <a:p>
          <a:endParaRPr lang="en-US"/>
        </a:p>
      </dgm:t>
    </dgm:pt>
    <dgm:pt modelId="{1D3790FE-CA3C-410F-B3F7-D6629385EDD7}" type="parTrans" cxnId="{A5457F6B-18BA-42AC-9FC6-416D30644609}">
      <dgm:prSet/>
      <dgm:spPr/>
      <dgm:t>
        <a:bodyPr/>
        <a:lstStyle/>
        <a:p>
          <a:endParaRPr lang="en-US"/>
        </a:p>
      </dgm:t>
    </dgm:pt>
    <dgm:pt modelId="{4982FBAD-7BCD-4A52-9966-F98307B74E39}" type="pres">
      <dgm:prSet presAssocID="{F18EA683-AE56-4767-9F70-98134202AA18}" presName="Name0" presStyleCnt="0">
        <dgm:presLayoutVars>
          <dgm:dir/>
          <dgm:animLvl val="lvl"/>
          <dgm:resizeHandles val="exact"/>
        </dgm:presLayoutVars>
      </dgm:prSet>
      <dgm:spPr/>
      <dgm:t>
        <a:bodyPr/>
        <a:lstStyle/>
        <a:p>
          <a:endParaRPr lang="en-US"/>
        </a:p>
      </dgm:t>
    </dgm:pt>
    <dgm:pt modelId="{62D98B58-3254-4269-8FBB-4D111316CC61}" type="pres">
      <dgm:prSet presAssocID="{8B057006-CC4B-4EE4-81D5-4C042684913E}" presName="linNode" presStyleCnt="0"/>
      <dgm:spPr/>
    </dgm:pt>
    <dgm:pt modelId="{73EB09A4-E598-46A9-BF20-D2E0FBE6A7DE}" type="pres">
      <dgm:prSet presAssocID="{8B057006-CC4B-4EE4-81D5-4C042684913E}" presName="parentText" presStyleLbl="node1" presStyleIdx="0" presStyleCnt="1">
        <dgm:presLayoutVars>
          <dgm:chMax val="1"/>
          <dgm:bulletEnabled val="1"/>
        </dgm:presLayoutVars>
      </dgm:prSet>
      <dgm:spPr/>
      <dgm:t>
        <a:bodyPr/>
        <a:lstStyle/>
        <a:p>
          <a:endParaRPr lang="en-US"/>
        </a:p>
      </dgm:t>
    </dgm:pt>
    <dgm:pt modelId="{6F87C245-0028-4D87-9147-ED988BF62647}" type="pres">
      <dgm:prSet presAssocID="{8B057006-CC4B-4EE4-81D5-4C042684913E}" presName="descendantText" presStyleLbl="alignAccFollowNode1" presStyleIdx="0" presStyleCnt="1" custLinFactNeighborY="859">
        <dgm:presLayoutVars>
          <dgm:bulletEnabled val="1"/>
        </dgm:presLayoutVars>
      </dgm:prSet>
      <dgm:spPr/>
      <dgm:t>
        <a:bodyPr/>
        <a:lstStyle/>
        <a:p>
          <a:endParaRPr lang="en-US"/>
        </a:p>
      </dgm:t>
    </dgm:pt>
  </dgm:ptLst>
  <dgm:cxnLst>
    <dgm:cxn modelId="{E135D479-5639-4EFD-B77C-73D8E7A8BBA0}" srcId="{07AE3438-665A-4BE8-97B2-3F565FC20744}" destId="{E798CB5D-F27B-4F29-AA76-79CD7F66B851}" srcOrd="0" destOrd="0" parTransId="{50DC98EA-5A79-408C-B46E-DEC19F5C32AB}" sibTransId="{F641F827-052B-4288-8F39-83900C09BAD8}"/>
    <dgm:cxn modelId="{E281952C-13CC-44E6-95D2-B1BFDFF28715}" srcId="{F18EA683-AE56-4767-9F70-98134202AA18}" destId="{8B057006-CC4B-4EE4-81D5-4C042684913E}" srcOrd="0" destOrd="0" parTransId="{97FE4920-8529-4646-89C4-F08E4788D22C}" sibTransId="{7107A4C9-0DC8-450D-AD91-81F8005D85F9}"/>
    <dgm:cxn modelId="{2B07EB3F-6476-4642-872B-E02F9A575621}" srcId="{8B057006-CC4B-4EE4-81D5-4C042684913E}" destId="{0307519D-3EFA-4BE8-B74F-1DD8D94DDF85}" srcOrd="0" destOrd="0" parTransId="{4C77AF85-0F40-4CB8-ACE7-D5CFCB101367}" sibTransId="{E058EEBA-4328-4694-A97D-6DFF5883F544}"/>
    <dgm:cxn modelId="{808D2E86-89AB-44BB-A235-A2E410EAB658}" type="presOf" srcId="{E798CB5D-F27B-4F29-AA76-79CD7F66B851}" destId="{6F87C245-0028-4D87-9147-ED988BF62647}" srcOrd="0" destOrd="3" presId="urn:microsoft.com/office/officeart/2005/8/layout/vList5"/>
    <dgm:cxn modelId="{A5457F6B-18BA-42AC-9FC6-416D30644609}" srcId="{07AE3438-665A-4BE8-97B2-3F565FC20744}" destId="{0BE7C6F7-8755-4B43-B509-B23BB5CB3244}" srcOrd="2" destOrd="0" parTransId="{1D3790FE-CA3C-410F-B3F7-D6629385EDD7}" sibTransId="{2DC1DDDB-D01A-4A38-BC72-F4B275FF90C0}"/>
    <dgm:cxn modelId="{AB99DDB5-9D8A-4064-841A-FF3428B7A566}" type="presOf" srcId="{0BE7C6F7-8755-4B43-B509-B23BB5CB3244}" destId="{6F87C245-0028-4D87-9147-ED988BF62647}" srcOrd="0" destOrd="5" presId="urn:microsoft.com/office/officeart/2005/8/layout/vList5"/>
    <dgm:cxn modelId="{323188EB-F4B0-48E0-B61D-520D91A79A3F}" type="presOf" srcId="{0307519D-3EFA-4BE8-B74F-1DD8D94DDF85}" destId="{6F87C245-0028-4D87-9147-ED988BF62647}" srcOrd="0" destOrd="0" presId="urn:microsoft.com/office/officeart/2005/8/layout/vList5"/>
    <dgm:cxn modelId="{3CBD4712-960F-4DCD-9B20-1C20B71BB9A3}" srcId="{8B057006-CC4B-4EE4-81D5-4C042684913E}" destId="{BA918956-3BE4-474F-8283-C429B29B96E4}" srcOrd="1" destOrd="0" parTransId="{54085107-089D-4D64-980E-9F6F8E339E90}" sibTransId="{304D7C8F-A2BE-403E-9DF2-6EB3D71B5542}"/>
    <dgm:cxn modelId="{C5BAA7C9-5BDE-49E3-A955-F58FEC015C1A}" type="presOf" srcId="{07AE3438-665A-4BE8-97B2-3F565FC20744}" destId="{6F87C245-0028-4D87-9147-ED988BF62647}" srcOrd="0" destOrd="2" presId="urn:microsoft.com/office/officeart/2005/8/layout/vList5"/>
    <dgm:cxn modelId="{4173947D-DD53-4A7C-8100-FBCCA03992D9}" srcId="{8B057006-CC4B-4EE4-81D5-4C042684913E}" destId="{07AE3438-665A-4BE8-97B2-3F565FC20744}" srcOrd="2" destOrd="0" parTransId="{AA229348-8867-4CE2-900D-717AEE180CDB}" sibTransId="{C68670FB-579B-4904-A74F-FDCFA0A41848}"/>
    <dgm:cxn modelId="{D840305F-15C0-4ADA-8932-DB9B4E5A8651}" type="presOf" srcId="{8B057006-CC4B-4EE4-81D5-4C042684913E}" destId="{73EB09A4-E598-46A9-BF20-D2E0FBE6A7DE}" srcOrd="0" destOrd="0" presId="urn:microsoft.com/office/officeart/2005/8/layout/vList5"/>
    <dgm:cxn modelId="{4E6A35D1-CA15-4F10-B688-79174BD64D9D}" type="presOf" srcId="{F18EA683-AE56-4767-9F70-98134202AA18}" destId="{4982FBAD-7BCD-4A52-9966-F98307B74E39}" srcOrd="0" destOrd="0" presId="urn:microsoft.com/office/officeart/2005/8/layout/vList5"/>
    <dgm:cxn modelId="{54E1A5B2-F06F-4809-BB38-26D7B9F6408B}" type="presOf" srcId="{BA918956-3BE4-474F-8283-C429B29B96E4}" destId="{6F87C245-0028-4D87-9147-ED988BF62647}" srcOrd="0" destOrd="1" presId="urn:microsoft.com/office/officeart/2005/8/layout/vList5"/>
    <dgm:cxn modelId="{A7ACD476-EAA1-4A08-9390-B31FC54FCA8E}" type="presOf" srcId="{9AF81853-310D-4EC7-B8F7-D3F10F05E148}" destId="{6F87C245-0028-4D87-9147-ED988BF62647}" srcOrd="0" destOrd="4" presId="urn:microsoft.com/office/officeart/2005/8/layout/vList5"/>
    <dgm:cxn modelId="{30471914-35B7-4D30-9210-4A9F60506C4B}" srcId="{07AE3438-665A-4BE8-97B2-3F565FC20744}" destId="{9AF81853-310D-4EC7-B8F7-D3F10F05E148}" srcOrd="1" destOrd="0" parTransId="{07B90705-62DE-4C94-8BB8-547A95344561}" sibTransId="{56097F96-20A7-4544-98E0-69D1622C832D}"/>
    <dgm:cxn modelId="{C933148C-2F7F-4524-9B0C-2E353C4CA8CF}" type="presParOf" srcId="{4982FBAD-7BCD-4A52-9966-F98307B74E39}" destId="{62D98B58-3254-4269-8FBB-4D111316CC61}" srcOrd="0" destOrd="0" presId="urn:microsoft.com/office/officeart/2005/8/layout/vList5"/>
    <dgm:cxn modelId="{B3C3BA75-7EA6-4CB5-BA52-323B2969595C}" type="presParOf" srcId="{62D98B58-3254-4269-8FBB-4D111316CC61}" destId="{73EB09A4-E598-46A9-BF20-D2E0FBE6A7DE}" srcOrd="0" destOrd="0" presId="urn:microsoft.com/office/officeart/2005/8/layout/vList5"/>
    <dgm:cxn modelId="{867DE3AD-393E-44A0-9A59-1BAAC46DABD4}" type="presParOf" srcId="{62D98B58-3254-4269-8FBB-4D111316CC61}" destId="{6F87C245-0028-4D87-9147-ED988BF6264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8EA683-AE56-4767-9F70-98134202AA18}"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8B057006-CC4B-4EE4-81D5-4C042684913E}">
      <dgm:prSet phldrT="[Text]" custT="1"/>
      <dgm:spPr/>
      <dgm:t>
        <a:bodyPr/>
        <a:lstStyle/>
        <a:p>
          <a:r>
            <a:rPr lang="en-US" sz="4800" dirty="0" smtClean="0">
              <a:latin typeface="+mn-lt"/>
              <a:cs typeface="Adobe Devanagari" panose="02040503050201020203" pitchFamily="18" charset="0"/>
            </a:rPr>
            <a:t>AG BIZ BASICS</a:t>
          </a:r>
          <a:endParaRPr lang="en-US" sz="4800" dirty="0">
            <a:latin typeface="+mn-lt"/>
            <a:cs typeface="Adobe Devanagari" panose="02040503050201020203" pitchFamily="18" charset="0"/>
          </a:endParaRPr>
        </a:p>
      </dgm:t>
    </dgm:pt>
    <dgm:pt modelId="{97FE4920-8529-4646-89C4-F08E4788D22C}" type="parTrans" cxnId="{E281952C-13CC-44E6-95D2-B1BFDFF28715}">
      <dgm:prSet/>
      <dgm:spPr/>
      <dgm:t>
        <a:bodyPr/>
        <a:lstStyle/>
        <a:p>
          <a:endParaRPr lang="en-US"/>
        </a:p>
      </dgm:t>
    </dgm:pt>
    <dgm:pt modelId="{7107A4C9-0DC8-450D-AD91-81F8005D85F9}" type="sibTrans" cxnId="{E281952C-13CC-44E6-95D2-B1BFDFF28715}">
      <dgm:prSet/>
      <dgm:spPr/>
      <dgm:t>
        <a:bodyPr/>
        <a:lstStyle/>
        <a:p>
          <a:endParaRPr lang="en-US"/>
        </a:p>
      </dgm:t>
    </dgm:pt>
    <dgm:pt modelId="{BA918956-3BE4-474F-8283-C429B29B96E4}">
      <dgm:prSet phldrT="[Text]"/>
      <dgm:spPr/>
      <dgm:t>
        <a:bodyPr/>
        <a:lstStyle/>
        <a:p>
          <a:r>
            <a:rPr lang="en-US" sz="1800" dirty="0" smtClean="0">
              <a:latin typeface="+mn-lt"/>
              <a:cs typeface="Adobe Devanagari" panose="02040503050201020203" pitchFamily="18" charset="0"/>
            </a:rPr>
            <a:t>Designed for young, beginning, &amp; small farmers</a:t>
          </a:r>
          <a:endParaRPr lang="en-US" sz="1800" dirty="0">
            <a:latin typeface="+mn-lt"/>
            <a:cs typeface="Adobe Devanagari" panose="02040503050201020203" pitchFamily="18" charset="0"/>
          </a:endParaRPr>
        </a:p>
      </dgm:t>
    </dgm:pt>
    <dgm:pt modelId="{54085107-089D-4D64-980E-9F6F8E339E90}" type="parTrans" cxnId="{3CBD4712-960F-4DCD-9B20-1C20B71BB9A3}">
      <dgm:prSet/>
      <dgm:spPr/>
      <dgm:t>
        <a:bodyPr/>
        <a:lstStyle/>
        <a:p>
          <a:endParaRPr lang="en-US"/>
        </a:p>
      </dgm:t>
    </dgm:pt>
    <dgm:pt modelId="{304D7C8F-A2BE-403E-9DF2-6EB3D71B5542}" type="sibTrans" cxnId="{3CBD4712-960F-4DCD-9B20-1C20B71BB9A3}">
      <dgm:prSet/>
      <dgm:spPr/>
      <dgm:t>
        <a:bodyPr/>
        <a:lstStyle/>
        <a:p>
          <a:endParaRPr lang="en-US"/>
        </a:p>
      </dgm:t>
    </dgm:pt>
    <dgm:pt modelId="{07AE3438-665A-4BE8-97B2-3F565FC20744}">
      <dgm:prSet phldrT="[Text]"/>
      <dgm:spPr/>
      <dgm:t>
        <a:bodyPr/>
        <a:lstStyle/>
        <a:p>
          <a:r>
            <a:rPr lang="en-US" sz="1800" dirty="0" smtClean="0">
              <a:latin typeface="+mn-lt"/>
              <a:cs typeface="Adobe Devanagari" panose="02040503050201020203" pitchFamily="18" charset="0"/>
            </a:rPr>
            <a:t>Focuses on developing a better understanding of	</a:t>
          </a:r>
          <a:endParaRPr lang="en-US" sz="1800" dirty="0">
            <a:latin typeface="+mn-lt"/>
            <a:cs typeface="Adobe Devanagari" panose="02040503050201020203" pitchFamily="18" charset="0"/>
          </a:endParaRPr>
        </a:p>
      </dgm:t>
    </dgm:pt>
    <dgm:pt modelId="{AA229348-8867-4CE2-900D-717AEE180CDB}" type="parTrans" cxnId="{4173947D-DD53-4A7C-8100-FBCCA03992D9}">
      <dgm:prSet/>
      <dgm:spPr/>
      <dgm:t>
        <a:bodyPr/>
        <a:lstStyle/>
        <a:p>
          <a:endParaRPr lang="en-US"/>
        </a:p>
      </dgm:t>
    </dgm:pt>
    <dgm:pt modelId="{C68670FB-579B-4904-A74F-FDCFA0A41848}" type="sibTrans" cxnId="{4173947D-DD53-4A7C-8100-FBCCA03992D9}">
      <dgm:prSet/>
      <dgm:spPr/>
      <dgm:t>
        <a:bodyPr/>
        <a:lstStyle/>
        <a:p>
          <a:endParaRPr lang="en-US"/>
        </a:p>
      </dgm:t>
    </dgm:pt>
    <dgm:pt modelId="{0307519D-3EFA-4BE8-B74F-1DD8D94DDF85}">
      <dgm:prSet phldrT="[Text]" custT="1"/>
      <dgm:spPr/>
      <dgm:t>
        <a:bodyPr/>
        <a:lstStyle/>
        <a:p>
          <a:r>
            <a:rPr lang="en-US" sz="2000" u="none" dirty="0" smtClean="0">
              <a:latin typeface="+mn-lt"/>
              <a:cs typeface="Adobe Devanagari" panose="02040503050201020203" pitchFamily="18" charset="0"/>
            </a:rPr>
            <a:t>Fast paced, 3 months, “mini-course” </a:t>
          </a:r>
          <a:endParaRPr lang="en-US" sz="2000" u="none" dirty="0">
            <a:latin typeface="+mn-lt"/>
            <a:cs typeface="Adobe Devanagari" panose="02040503050201020203" pitchFamily="18" charset="0"/>
          </a:endParaRPr>
        </a:p>
      </dgm:t>
    </dgm:pt>
    <dgm:pt modelId="{4C77AF85-0F40-4CB8-ACE7-D5CFCB101367}" type="parTrans" cxnId="{2B07EB3F-6476-4642-872B-E02F9A575621}">
      <dgm:prSet/>
      <dgm:spPr/>
      <dgm:t>
        <a:bodyPr/>
        <a:lstStyle/>
        <a:p>
          <a:endParaRPr lang="en-US"/>
        </a:p>
      </dgm:t>
    </dgm:pt>
    <dgm:pt modelId="{E058EEBA-4328-4694-A97D-6DFF5883F544}" type="sibTrans" cxnId="{2B07EB3F-6476-4642-872B-E02F9A575621}">
      <dgm:prSet/>
      <dgm:spPr/>
      <dgm:t>
        <a:bodyPr/>
        <a:lstStyle/>
        <a:p>
          <a:endParaRPr lang="en-US"/>
        </a:p>
      </dgm:t>
    </dgm:pt>
    <dgm:pt modelId="{9AF81853-310D-4EC7-B8F7-D3F10F05E148}">
      <dgm:prSet phldrT="[Text]"/>
      <dgm:spPr/>
      <dgm:t>
        <a:bodyPr/>
        <a:lstStyle/>
        <a:p>
          <a:r>
            <a:rPr lang="en-US" sz="1800" dirty="0" smtClean="0">
              <a:latin typeface="+mn-lt"/>
              <a:cs typeface="Adobe Devanagari" panose="02040503050201020203" pitchFamily="18" charset="0"/>
            </a:rPr>
            <a:t>basic financial statements</a:t>
          </a:r>
          <a:endParaRPr lang="en-US" sz="1800" dirty="0">
            <a:latin typeface="+mn-lt"/>
            <a:cs typeface="Adobe Devanagari" panose="02040503050201020203" pitchFamily="18" charset="0"/>
          </a:endParaRPr>
        </a:p>
      </dgm:t>
    </dgm:pt>
    <dgm:pt modelId="{07B90705-62DE-4C94-8BB8-547A95344561}" type="parTrans" cxnId="{30471914-35B7-4D30-9210-4A9F60506C4B}">
      <dgm:prSet/>
      <dgm:spPr/>
      <dgm:t>
        <a:bodyPr/>
        <a:lstStyle/>
        <a:p>
          <a:endParaRPr lang="en-US"/>
        </a:p>
      </dgm:t>
    </dgm:pt>
    <dgm:pt modelId="{56097F96-20A7-4544-98E0-69D1622C832D}" type="sibTrans" cxnId="{30471914-35B7-4D30-9210-4A9F60506C4B}">
      <dgm:prSet/>
      <dgm:spPr/>
      <dgm:t>
        <a:bodyPr/>
        <a:lstStyle/>
        <a:p>
          <a:endParaRPr lang="en-US"/>
        </a:p>
      </dgm:t>
    </dgm:pt>
    <dgm:pt modelId="{0BE7C6F7-8755-4B43-B509-B23BB5CB3244}">
      <dgm:prSet phldrT="[Text]"/>
      <dgm:spPr/>
      <dgm:t>
        <a:bodyPr/>
        <a:lstStyle/>
        <a:p>
          <a:r>
            <a:rPr lang="en-US" sz="1800" dirty="0" smtClean="0">
              <a:latin typeface="+mn-lt"/>
              <a:cs typeface="Adobe Devanagari" panose="02040503050201020203" pitchFamily="18" charset="0"/>
            </a:rPr>
            <a:t>cash flow sheet</a:t>
          </a:r>
          <a:endParaRPr lang="en-US" sz="1800" dirty="0">
            <a:latin typeface="+mn-lt"/>
            <a:cs typeface="Adobe Devanagari" panose="02040503050201020203" pitchFamily="18" charset="0"/>
          </a:endParaRPr>
        </a:p>
      </dgm:t>
    </dgm:pt>
    <dgm:pt modelId="{1D3790FE-CA3C-410F-B3F7-D6629385EDD7}" type="parTrans" cxnId="{A5457F6B-18BA-42AC-9FC6-416D30644609}">
      <dgm:prSet/>
      <dgm:spPr/>
      <dgm:t>
        <a:bodyPr/>
        <a:lstStyle/>
        <a:p>
          <a:endParaRPr lang="en-US"/>
        </a:p>
      </dgm:t>
    </dgm:pt>
    <dgm:pt modelId="{2DC1DDDB-D01A-4A38-BC72-F4B275FF90C0}" type="sibTrans" cxnId="{A5457F6B-18BA-42AC-9FC6-416D30644609}">
      <dgm:prSet/>
      <dgm:spPr/>
      <dgm:t>
        <a:bodyPr/>
        <a:lstStyle/>
        <a:p>
          <a:endParaRPr lang="en-US"/>
        </a:p>
      </dgm:t>
    </dgm:pt>
    <dgm:pt modelId="{64FE5C7C-2856-4D67-A193-7B41BD0334BC}">
      <dgm:prSet phldrT="[Text]"/>
      <dgm:spPr/>
      <dgm:t>
        <a:bodyPr/>
        <a:lstStyle/>
        <a:p>
          <a:r>
            <a:rPr lang="en-US" sz="1800" dirty="0" smtClean="0">
              <a:latin typeface="+mn-lt"/>
              <a:cs typeface="Adobe Devanagari" panose="02040503050201020203" pitchFamily="18" charset="0"/>
            </a:rPr>
            <a:t>credit scores</a:t>
          </a:r>
          <a:endParaRPr lang="en-US" sz="1800" dirty="0">
            <a:latin typeface="+mn-lt"/>
            <a:cs typeface="Adobe Devanagari" panose="02040503050201020203" pitchFamily="18" charset="0"/>
          </a:endParaRPr>
        </a:p>
      </dgm:t>
    </dgm:pt>
    <dgm:pt modelId="{FFDA184A-0735-4F55-AF20-9BC9C4398FA9}" type="parTrans" cxnId="{3E3E5132-B215-47C6-8B05-478013B041FF}">
      <dgm:prSet/>
      <dgm:spPr/>
      <dgm:t>
        <a:bodyPr/>
        <a:lstStyle/>
        <a:p>
          <a:endParaRPr lang="en-US"/>
        </a:p>
      </dgm:t>
    </dgm:pt>
    <dgm:pt modelId="{421363B6-C079-4FAD-B62B-9FDEC0BD0251}" type="sibTrans" cxnId="{3E3E5132-B215-47C6-8B05-478013B041FF}">
      <dgm:prSet/>
      <dgm:spPr/>
      <dgm:t>
        <a:bodyPr/>
        <a:lstStyle/>
        <a:p>
          <a:endParaRPr lang="en-US"/>
        </a:p>
      </dgm:t>
    </dgm:pt>
    <dgm:pt modelId="{4982FBAD-7BCD-4A52-9966-F98307B74E39}" type="pres">
      <dgm:prSet presAssocID="{F18EA683-AE56-4767-9F70-98134202AA18}" presName="Name0" presStyleCnt="0">
        <dgm:presLayoutVars>
          <dgm:dir/>
          <dgm:animLvl val="lvl"/>
          <dgm:resizeHandles val="exact"/>
        </dgm:presLayoutVars>
      </dgm:prSet>
      <dgm:spPr/>
      <dgm:t>
        <a:bodyPr/>
        <a:lstStyle/>
        <a:p>
          <a:endParaRPr lang="en-US"/>
        </a:p>
      </dgm:t>
    </dgm:pt>
    <dgm:pt modelId="{62D98B58-3254-4269-8FBB-4D111316CC61}" type="pres">
      <dgm:prSet presAssocID="{8B057006-CC4B-4EE4-81D5-4C042684913E}" presName="linNode" presStyleCnt="0"/>
      <dgm:spPr/>
    </dgm:pt>
    <dgm:pt modelId="{73EB09A4-E598-46A9-BF20-D2E0FBE6A7DE}" type="pres">
      <dgm:prSet presAssocID="{8B057006-CC4B-4EE4-81D5-4C042684913E}" presName="parentText" presStyleLbl="node1" presStyleIdx="0" presStyleCnt="1" custLinFactNeighborY="229">
        <dgm:presLayoutVars>
          <dgm:chMax val="1"/>
          <dgm:bulletEnabled val="1"/>
        </dgm:presLayoutVars>
      </dgm:prSet>
      <dgm:spPr/>
      <dgm:t>
        <a:bodyPr/>
        <a:lstStyle/>
        <a:p>
          <a:endParaRPr lang="en-US"/>
        </a:p>
      </dgm:t>
    </dgm:pt>
    <dgm:pt modelId="{6F87C245-0028-4D87-9147-ED988BF62647}" type="pres">
      <dgm:prSet presAssocID="{8B057006-CC4B-4EE4-81D5-4C042684913E}" presName="descendantText" presStyleLbl="alignAccFollowNode1" presStyleIdx="0" presStyleCnt="1" custScaleY="98310" custLinFactNeighborY="859">
        <dgm:presLayoutVars>
          <dgm:bulletEnabled val="1"/>
        </dgm:presLayoutVars>
      </dgm:prSet>
      <dgm:spPr/>
      <dgm:t>
        <a:bodyPr/>
        <a:lstStyle/>
        <a:p>
          <a:endParaRPr lang="en-US"/>
        </a:p>
      </dgm:t>
    </dgm:pt>
  </dgm:ptLst>
  <dgm:cxnLst>
    <dgm:cxn modelId="{E281952C-13CC-44E6-95D2-B1BFDFF28715}" srcId="{F18EA683-AE56-4767-9F70-98134202AA18}" destId="{8B057006-CC4B-4EE4-81D5-4C042684913E}" srcOrd="0" destOrd="0" parTransId="{97FE4920-8529-4646-89C4-F08E4788D22C}" sibTransId="{7107A4C9-0DC8-450D-AD91-81F8005D85F9}"/>
    <dgm:cxn modelId="{13B22BDA-E838-4D5E-8BD9-FBC04657E476}" type="presOf" srcId="{64FE5C7C-2856-4D67-A193-7B41BD0334BC}" destId="{6F87C245-0028-4D87-9147-ED988BF62647}" srcOrd="0" destOrd="4" presId="urn:microsoft.com/office/officeart/2005/8/layout/vList5"/>
    <dgm:cxn modelId="{2B07EB3F-6476-4642-872B-E02F9A575621}" srcId="{8B057006-CC4B-4EE4-81D5-4C042684913E}" destId="{0307519D-3EFA-4BE8-B74F-1DD8D94DDF85}" srcOrd="0" destOrd="0" parTransId="{4C77AF85-0F40-4CB8-ACE7-D5CFCB101367}" sibTransId="{E058EEBA-4328-4694-A97D-6DFF5883F544}"/>
    <dgm:cxn modelId="{A5457F6B-18BA-42AC-9FC6-416D30644609}" srcId="{07AE3438-665A-4BE8-97B2-3F565FC20744}" destId="{0BE7C6F7-8755-4B43-B509-B23BB5CB3244}" srcOrd="2" destOrd="0" parTransId="{1D3790FE-CA3C-410F-B3F7-D6629385EDD7}" sibTransId="{2DC1DDDB-D01A-4A38-BC72-F4B275FF90C0}"/>
    <dgm:cxn modelId="{AB99DDB5-9D8A-4064-841A-FF3428B7A566}" type="presOf" srcId="{0BE7C6F7-8755-4B43-B509-B23BB5CB3244}" destId="{6F87C245-0028-4D87-9147-ED988BF62647}" srcOrd="0" destOrd="5" presId="urn:microsoft.com/office/officeart/2005/8/layout/vList5"/>
    <dgm:cxn modelId="{323188EB-F4B0-48E0-B61D-520D91A79A3F}" type="presOf" srcId="{0307519D-3EFA-4BE8-B74F-1DD8D94DDF85}" destId="{6F87C245-0028-4D87-9147-ED988BF62647}" srcOrd="0" destOrd="0" presId="urn:microsoft.com/office/officeart/2005/8/layout/vList5"/>
    <dgm:cxn modelId="{3CBD4712-960F-4DCD-9B20-1C20B71BB9A3}" srcId="{8B057006-CC4B-4EE4-81D5-4C042684913E}" destId="{BA918956-3BE4-474F-8283-C429B29B96E4}" srcOrd="1" destOrd="0" parTransId="{54085107-089D-4D64-980E-9F6F8E339E90}" sibTransId="{304D7C8F-A2BE-403E-9DF2-6EB3D71B5542}"/>
    <dgm:cxn modelId="{C5BAA7C9-5BDE-49E3-A955-F58FEC015C1A}" type="presOf" srcId="{07AE3438-665A-4BE8-97B2-3F565FC20744}" destId="{6F87C245-0028-4D87-9147-ED988BF62647}" srcOrd="0" destOrd="2" presId="urn:microsoft.com/office/officeart/2005/8/layout/vList5"/>
    <dgm:cxn modelId="{4173947D-DD53-4A7C-8100-FBCCA03992D9}" srcId="{8B057006-CC4B-4EE4-81D5-4C042684913E}" destId="{07AE3438-665A-4BE8-97B2-3F565FC20744}" srcOrd="2" destOrd="0" parTransId="{AA229348-8867-4CE2-900D-717AEE180CDB}" sibTransId="{C68670FB-579B-4904-A74F-FDCFA0A41848}"/>
    <dgm:cxn modelId="{3E3E5132-B215-47C6-8B05-478013B041FF}" srcId="{07AE3438-665A-4BE8-97B2-3F565FC20744}" destId="{64FE5C7C-2856-4D67-A193-7B41BD0334BC}" srcOrd="1" destOrd="0" parTransId="{FFDA184A-0735-4F55-AF20-9BC9C4398FA9}" sibTransId="{421363B6-C079-4FAD-B62B-9FDEC0BD0251}"/>
    <dgm:cxn modelId="{D840305F-15C0-4ADA-8932-DB9B4E5A8651}" type="presOf" srcId="{8B057006-CC4B-4EE4-81D5-4C042684913E}" destId="{73EB09A4-E598-46A9-BF20-D2E0FBE6A7DE}" srcOrd="0" destOrd="0" presId="urn:microsoft.com/office/officeart/2005/8/layout/vList5"/>
    <dgm:cxn modelId="{4E6A35D1-CA15-4F10-B688-79174BD64D9D}" type="presOf" srcId="{F18EA683-AE56-4767-9F70-98134202AA18}" destId="{4982FBAD-7BCD-4A52-9966-F98307B74E39}" srcOrd="0" destOrd="0" presId="urn:microsoft.com/office/officeart/2005/8/layout/vList5"/>
    <dgm:cxn modelId="{54E1A5B2-F06F-4809-BB38-26D7B9F6408B}" type="presOf" srcId="{BA918956-3BE4-474F-8283-C429B29B96E4}" destId="{6F87C245-0028-4D87-9147-ED988BF62647}" srcOrd="0" destOrd="1" presId="urn:microsoft.com/office/officeart/2005/8/layout/vList5"/>
    <dgm:cxn modelId="{A7ACD476-EAA1-4A08-9390-B31FC54FCA8E}" type="presOf" srcId="{9AF81853-310D-4EC7-B8F7-D3F10F05E148}" destId="{6F87C245-0028-4D87-9147-ED988BF62647}" srcOrd="0" destOrd="3" presId="urn:microsoft.com/office/officeart/2005/8/layout/vList5"/>
    <dgm:cxn modelId="{30471914-35B7-4D30-9210-4A9F60506C4B}" srcId="{07AE3438-665A-4BE8-97B2-3F565FC20744}" destId="{9AF81853-310D-4EC7-B8F7-D3F10F05E148}" srcOrd="0" destOrd="0" parTransId="{07B90705-62DE-4C94-8BB8-547A95344561}" sibTransId="{56097F96-20A7-4544-98E0-69D1622C832D}"/>
    <dgm:cxn modelId="{C933148C-2F7F-4524-9B0C-2E353C4CA8CF}" type="presParOf" srcId="{4982FBAD-7BCD-4A52-9966-F98307B74E39}" destId="{62D98B58-3254-4269-8FBB-4D111316CC61}" srcOrd="0" destOrd="0" presId="urn:microsoft.com/office/officeart/2005/8/layout/vList5"/>
    <dgm:cxn modelId="{B3C3BA75-7EA6-4CB5-BA52-323B2969595C}" type="presParOf" srcId="{62D98B58-3254-4269-8FBB-4D111316CC61}" destId="{73EB09A4-E598-46A9-BF20-D2E0FBE6A7DE}" srcOrd="0" destOrd="0" presId="urn:microsoft.com/office/officeart/2005/8/layout/vList5"/>
    <dgm:cxn modelId="{867DE3AD-393E-44A0-9A59-1BAAC46DABD4}" type="presParOf" srcId="{62D98B58-3254-4269-8FBB-4D111316CC61}" destId="{6F87C245-0028-4D87-9147-ED988BF6264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52F2E-AD88-4A4D-8FED-EE21E89FAD6B}">
      <dsp:nvSpPr>
        <dsp:cNvPr id="0" name=""/>
        <dsp:cNvSpPr/>
      </dsp:nvSpPr>
      <dsp:spPr>
        <a:xfrm>
          <a:off x="0" y="163268"/>
          <a:ext cx="4647077" cy="1216800"/>
        </a:xfrm>
        <a:prstGeom prst="roundRect">
          <a:avLst/>
        </a:prstGeom>
        <a:solidFill>
          <a:srgbClr val="70AD47">
            <a:alpha val="8509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mn-lt"/>
              <a:cs typeface="Adobe Devanagari" panose="02040503050201020203" pitchFamily="18" charset="0"/>
            </a:rPr>
            <a:t>Leads to better decision making</a:t>
          </a:r>
          <a:endParaRPr lang="en-US" sz="2800" kern="1200" dirty="0">
            <a:latin typeface="+mn-lt"/>
            <a:cs typeface="Adobe Devanagari" panose="02040503050201020203" pitchFamily="18" charset="0"/>
          </a:endParaRPr>
        </a:p>
      </dsp:txBody>
      <dsp:txXfrm>
        <a:off x="59399" y="222667"/>
        <a:ext cx="4528279" cy="1098002"/>
      </dsp:txXfrm>
    </dsp:sp>
    <dsp:sp modelId="{D0515561-B55F-485A-9828-DF3F47FA8CF1}">
      <dsp:nvSpPr>
        <dsp:cNvPr id="0" name=""/>
        <dsp:cNvSpPr/>
      </dsp:nvSpPr>
      <dsp:spPr>
        <a:xfrm>
          <a:off x="0" y="1567269"/>
          <a:ext cx="4647077" cy="1216800"/>
        </a:xfrm>
        <a:prstGeom prst="roundRect">
          <a:avLst/>
        </a:prstGeom>
        <a:solidFill>
          <a:srgbClr val="70AD47">
            <a:alpha val="8509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mn-lt"/>
              <a:cs typeface="Adobe Devanagari" panose="02040503050201020203" pitchFamily="18" charset="0"/>
            </a:rPr>
            <a:t>Determine profitable productions methods</a:t>
          </a:r>
          <a:endParaRPr lang="en-US" sz="2800" kern="1200" dirty="0">
            <a:latin typeface="+mn-lt"/>
            <a:cs typeface="Adobe Devanagari" panose="02040503050201020203" pitchFamily="18" charset="0"/>
          </a:endParaRPr>
        </a:p>
      </dsp:txBody>
      <dsp:txXfrm>
        <a:off x="59399" y="1626668"/>
        <a:ext cx="4528279" cy="1098002"/>
      </dsp:txXfrm>
    </dsp:sp>
    <dsp:sp modelId="{1A05289A-971A-4E71-AA51-E76154293BFC}">
      <dsp:nvSpPr>
        <dsp:cNvPr id="0" name=""/>
        <dsp:cNvSpPr/>
      </dsp:nvSpPr>
      <dsp:spPr>
        <a:xfrm>
          <a:off x="0" y="2971269"/>
          <a:ext cx="4647077" cy="1216800"/>
        </a:xfrm>
        <a:prstGeom prst="roundRect">
          <a:avLst/>
        </a:prstGeom>
        <a:solidFill>
          <a:srgbClr val="70AD47">
            <a:alpha val="8509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mn-lt"/>
              <a:cs typeface="Adobe Devanagari" panose="02040503050201020203" pitchFamily="18" charset="0"/>
            </a:rPr>
            <a:t>Establish a system that meets your needs and wants </a:t>
          </a:r>
          <a:endParaRPr lang="en-US" sz="2800" kern="1200" dirty="0">
            <a:latin typeface="+mn-lt"/>
            <a:cs typeface="Adobe Devanagari" panose="02040503050201020203" pitchFamily="18" charset="0"/>
          </a:endParaRPr>
        </a:p>
      </dsp:txBody>
      <dsp:txXfrm>
        <a:off x="59399" y="3030668"/>
        <a:ext cx="4528279"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7060D-3187-46A3-A5C8-8319FA9BA656}">
      <dsp:nvSpPr>
        <dsp:cNvPr id="0" name=""/>
        <dsp:cNvSpPr/>
      </dsp:nvSpPr>
      <dsp:spPr>
        <a:xfrm>
          <a:off x="0" y="2229797"/>
          <a:ext cx="3801895" cy="1216800"/>
        </a:xfrm>
        <a:prstGeom prst="roundRect">
          <a:avLst/>
        </a:prstGeom>
        <a:solidFill>
          <a:srgbClr val="70AD47">
            <a:alpha val="8509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mn-lt"/>
              <a:cs typeface="Adobe Devanagari" panose="02040503050201020203" pitchFamily="18" charset="0"/>
            </a:rPr>
            <a:t>Minimize tax burdens</a:t>
          </a:r>
          <a:endParaRPr lang="en-US" sz="2400" kern="1200" dirty="0">
            <a:latin typeface="+mn-lt"/>
            <a:cs typeface="Adobe Devanagari" panose="02040503050201020203" pitchFamily="18" charset="0"/>
          </a:endParaRPr>
        </a:p>
      </dsp:txBody>
      <dsp:txXfrm>
        <a:off x="59399" y="2289196"/>
        <a:ext cx="3683097"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7C245-0028-4D87-9147-ED988BF62647}">
      <dsp:nvSpPr>
        <dsp:cNvPr id="0" name=""/>
        <dsp:cNvSpPr/>
      </dsp:nvSpPr>
      <dsp:spPr>
        <a:xfrm rot="5400000">
          <a:off x="3608908" y="-586738"/>
          <a:ext cx="2852334" cy="4738894"/>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mn-lt"/>
              <a:cs typeface="Adobe Devanagari" panose="02040503050201020203" pitchFamily="18" charset="0"/>
            </a:rPr>
            <a:t>Software Programs- Quicken Starter Edition/Quicken Deluxe</a:t>
          </a:r>
          <a:endParaRPr lang="en-US" sz="1400" u="none" kern="1200" dirty="0">
            <a:latin typeface="+mn-lt"/>
            <a:cs typeface="Adobe Devanagari" panose="02040503050201020203" pitchFamily="18" charset="0"/>
          </a:endParaRPr>
        </a:p>
        <a:p>
          <a:pPr marL="114300" lvl="1" indent="-114300" algn="l" defTabSz="622300">
            <a:lnSpc>
              <a:spcPct val="90000"/>
            </a:lnSpc>
            <a:spcBef>
              <a:spcPct val="0"/>
            </a:spcBef>
            <a:spcAft>
              <a:spcPct val="15000"/>
            </a:spcAft>
            <a:buChar char="••"/>
          </a:pPr>
          <a:r>
            <a:rPr lang="en-US" sz="1400" kern="1200" dirty="0" smtClean="0">
              <a:latin typeface="+mn-lt"/>
              <a:cs typeface="Adobe Devanagari" panose="02040503050201020203" pitchFamily="18" charset="0"/>
            </a:rPr>
            <a:t>QuickBooks</a:t>
          </a:r>
          <a:endParaRPr lang="en-US" sz="1400" kern="1200" dirty="0">
            <a:latin typeface="+mn-lt"/>
            <a:cs typeface="Adobe Devanagari" panose="02040503050201020203" pitchFamily="18" charset="0"/>
          </a:endParaRPr>
        </a:p>
        <a:p>
          <a:pPr marL="114300" lvl="1" indent="-114300" algn="l" defTabSz="622300">
            <a:lnSpc>
              <a:spcPct val="90000"/>
            </a:lnSpc>
            <a:spcBef>
              <a:spcPct val="0"/>
            </a:spcBef>
            <a:spcAft>
              <a:spcPct val="15000"/>
            </a:spcAft>
            <a:buChar char="••"/>
          </a:pPr>
          <a:r>
            <a:rPr lang="en-US" sz="1400" kern="1200" dirty="0" err="1" smtClean="0">
              <a:latin typeface="+mn-lt"/>
              <a:cs typeface="Adobe Devanagari" panose="02040503050201020203" pitchFamily="18" charset="0"/>
            </a:rPr>
            <a:t>Farmworks</a:t>
          </a:r>
          <a:r>
            <a:rPr lang="en-US" sz="1400" kern="1200" dirty="0" smtClean="0">
              <a:latin typeface="+mn-lt"/>
              <a:cs typeface="Adobe Devanagari" panose="02040503050201020203" pitchFamily="18" charset="0"/>
            </a:rPr>
            <a:t>, </a:t>
          </a:r>
          <a:r>
            <a:rPr lang="en-US" sz="1400" kern="1200" dirty="0" smtClean="0">
              <a:latin typeface="+mn-lt"/>
              <a:cs typeface="Adobe Devanagari" panose="02040503050201020203" pitchFamily="18" charset="0"/>
              <a:hlinkClick xmlns:r="http://schemas.openxmlformats.org/officeDocument/2006/relationships" r:id="rId1"/>
            </a:rPr>
            <a:t>www.farmworks.com</a:t>
          </a:r>
          <a:endParaRPr lang="en-US" sz="1400" kern="1200" dirty="0">
            <a:latin typeface="+mn-lt"/>
            <a:cs typeface="Adobe Devanagari" panose="02040503050201020203" pitchFamily="18" charset="0"/>
          </a:endParaRPr>
        </a:p>
        <a:p>
          <a:pPr marL="114300" lvl="1" indent="-114300" algn="l" defTabSz="622300">
            <a:lnSpc>
              <a:spcPct val="90000"/>
            </a:lnSpc>
            <a:spcBef>
              <a:spcPct val="0"/>
            </a:spcBef>
            <a:spcAft>
              <a:spcPct val="15000"/>
            </a:spcAft>
            <a:buChar char="••"/>
          </a:pPr>
          <a:r>
            <a:rPr lang="en-US" sz="1400" kern="1200" dirty="0" err="1" smtClean="0">
              <a:latin typeface="+mn-lt"/>
              <a:cs typeface="Adobe Devanagari" panose="02040503050201020203" pitchFamily="18" charset="0"/>
            </a:rPr>
            <a:t>PCMars</a:t>
          </a:r>
          <a:r>
            <a:rPr lang="en-US" sz="1400" kern="1200" dirty="0" smtClean="0">
              <a:latin typeface="+mn-lt"/>
              <a:cs typeface="Adobe Devanagari" panose="02040503050201020203" pitchFamily="18" charset="0"/>
            </a:rPr>
            <a:t>, </a:t>
          </a:r>
          <a:r>
            <a:rPr lang="en-US" sz="1400" kern="1200" dirty="0" smtClean="0">
              <a:latin typeface="+mn-lt"/>
              <a:cs typeface="Adobe Devanagari" panose="02040503050201020203" pitchFamily="18" charset="0"/>
              <a:hlinkClick xmlns:r="http://schemas.openxmlformats.org/officeDocument/2006/relationships" r:id="rId2"/>
            </a:rPr>
            <a:t>www.pcmars.com</a:t>
          </a:r>
          <a:endParaRPr lang="en-US" sz="1400" kern="1200" dirty="0">
            <a:latin typeface="+mn-lt"/>
            <a:cs typeface="Adobe Devanagari" panose="02040503050201020203" pitchFamily="18" charset="0"/>
          </a:endParaRPr>
        </a:p>
        <a:p>
          <a:pPr marL="114300" lvl="1" indent="-114300" algn="l" defTabSz="622300">
            <a:lnSpc>
              <a:spcPct val="90000"/>
            </a:lnSpc>
            <a:spcBef>
              <a:spcPct val="0"/>
            </a:spcBef>
            <a:spcAft>
              <a:spcPct val="15000"/>
            </a:spcAft>
            <a:buChar char="••"/>
          </a:pPr>
          <a:r>
            <a:rPr lang="en-US" sz="1400" kern="1200" dirty="0" err="1" smtClean="0">
              <a:latin typeface="+mn-lt"/>
              <a:cs typeface="Adobe Devanagari" panose="02040503050201020203" pitchFamily="18" charset="0"/>
            </a:rPr>
            <a:t>Ultrafarm</a:t>
          </a:r>
          <a:r>
            <a:rPr lang="en-US" sz="1400" kern="1200" dirty="0" smtClean="0">
              <a:latin typeface="+mn-lt"/>
              <a:cs typeface="Adobe Devanagari" panose="02040503050201020203" pitchFamily="18" charset="0"/>
            </a:rPr>
            <a:t>, </a:t>
          </a:r>
          <a:r>
            <a:rPr lang="en-US" sz="1400" kern="1200" dirty="0" smtClean="0">
              <a:latin typeface="+mn-lt"/>
              <a:cs typeface="Adobe Devanagari" panose="02040503050201020203" pitchFamily="18" charset="0"/>
              <a:hlinkClick xmlns:r="http://schemas.openxmlformats.org/officeDocument/2006/relationships" r:id="rId3"/>
            </a:rPr>
            <a:t>www.farmbiz.com</a:t>
          </a:r>
          <a:endParaRPr lang="en-US" sz="1400" kern="1200" dirty="0">
            <a:latin typeface="+mn-lt"/>
            <a:cs typeface="Adobe Devanagari" panose="02040503050201020203" pitchFamily="18" charset="0"/>
          </a:endParaRPr>
        </a:p>
        <a:p>
          <a:pPr marL="114300" lvl="1" indent="-114300" algn="l" defTabSz="622300">
            <a:lnSpc>
              <a:spcPct val="90000"/>
            </a:lnSpc>
            <a:spcBef>
              <a:spcPct val="0"/>
            </a:spcBef>
            <a:spcAft>
              <a:spcPct val="15000"/>
            </a:spcAft>
            <a:buChar char="••"/>
          </a:pPr>
          <a:r>
            <a:rPr lang="en-US" sz="1400" kern="1200" dirty="0" smtClean="0">
              <a:latin typeface="+mn-lt"/>
              <a:cs typeface="Adobe Devanagari" panose="02040503050201020203" pitchFamily="18" charset="0"/>
            </a:rPr>
            <a:t>Easy Farm, </a:t>
          </a:r>
          <a:r>
            <a:rPr lang="en-US" sz="1400" kern="1200" dirty="0" smtClean="0">
              <a:latin typeface="+mn-lt"/>
              <a:cs typeface="Adobe Devanagari" panose="02040503050201020203" pitchFamily="18" charset="0"/>
              <a:hlinkClick xmlns:r="http://schemas.openxmlformats.org/officeDocument/2006/relationships" r:id="rId4"/>
            </a:rPr>
            <a:t>www.easyfarm.com</a:t>
          </a:r>
          <a:endParaRPr lang="en-US" sz="1400" kern="1200" dirty="0">
            <a:latin typeface="+mn-lt"/>
            <a:cs typeface="Adobe Devanagari" panose="02040503050201020203" pitchFamily="18" charset="0"/>
          </a:endParaRPr>
        </a:p>
        <a:p>
          <a:pPr marL="114300" lvl="1" indent="-114300" algn="l" defTabSz="622300">
            <a:lnSpc>
              <a:spcPct val="90000"/>
            </a:lnSpc>
            <a:spcBef>
              <a:spcPct val="0"/>
            </a:spcBef>
            <a:spcAft>
              <a:spcPct val="15000"/>
            </a:spcAft>
            <a:buChar char="••"/>
          </a:pPr>
          <a:r>
            <a:rPr lang="en-US" sz="1400" kern="1200" dirty="0" smtClean="0">
              <a:latin typeface="+mn-lt"/>
              <a:cs typeface="Adobe Devanagari" panose="02040503050201020203" pitchFamily="18" charset="0"/>
            </a:rPr>
            <a:t>CenterPoint Accounting for Agriculture, </a:t>
          </a:r>
          <a:r>
            <a:rPr lang="en-US" sz="1400" kern="1200" dirty="0" smtClean="0">
              <a:latin typeface="+mn-lt"/>
              <a:cs typeface="Adobe Devanagari" panose="02040503050201020203" pitchFamily="18" charset="0"/>
              <a:hlinkClick xmlns:r="http://schemas.openxmlformats.org/officeDocument/2006/relationships" r:id="rId5"/>
            </a:rPr>
            <a:t>www.redwingsoftware.com</a:t>
          </a:r>
          <a:endParaRPr lang="en-US" sz="1400" kern="1200" dirty="0">
            <a:latin typeface="+mn-lt"/>
            <a:cs typeface="Adobe Devanagari" panose="02040503050201020203" pitchFamily="18" charset="0"/>
          </a:endParaRPr>
        </a:p>
        <a:p>
          <a:pPr marL="114300" lvl="1" indent="-114300" algn="l" defTabSz="622300">
            <a:lnSpc>
              <a:spcPct val="90000"/>
            </a:lnSpc>
            <a:spcBef>
              <a:spcPct val="0"/>
            </a:spcBef>
            <a:spcAft>
              <a:spcPct val="15000"/>
            </a:spcAft>
            <a:buChar char="••"/>
          </a:pPr>
          <a:r>
            <a:rPr lang="en-US" sz="1400" kern="1200" dirty="0" err="1" smtClean="0">
              <a:latin typeface="+mn-lt"/>
              <a:cs typeface="Adobe Devanagari" panose="02040503050201020203" pitchFamily="18" charset="0"/>
            </a:rPr>
            <a:t>TransAction</a:t>
          </a:r>
          <a:r>
            <a:rPr lang="en-US" sz="1400" kern="1200" dirty="0" smtClean="0">
              <a:latin typeface="+mn-lt"/>
              <a:cs typeface="Adobe Devanagari" panose="02040503050201020203" pitchFamily="18" charset="0"/>
            </a:rPr>
            <a:t> Plus, </a:t>
          </a:r>
          <a:r>
            <a:rPr lang="en-US" sz="1400" kern="1200" dirty="0" smtClean="0">
              <a:latin typeface="+mn-lt"/>
              <a:cs typeface="Adobe Devanagari" panose="02040503050201020203" pitchFamily="18" charset="0"/>
              <a:hlinkClick xmlns:r="http://schemas.openxmlformats.org/officeDocument/2006/relationships" r:id="rId6"/>
            </a:rPr>
            <a:t>www.fbssystems.com</a:t>
          </a:r>
          <a:endParaRPr lang="en-US" sz="1400" kern="1200" dirty="0">
            <a:latin typeface="+mn-lt"/>
            <a:cs typeface="Adobe Devanagari" panose="02040503050201020203" pitchFamily="18" charset="0"/>
          </a:endParaRPr>
        </a:p>
        <a:p>
          <a:pPr marL="114300" lvl="1" indent="-114300" algn="l" defTabSz="622300">
            <a:lnSpc>
              <a:spcPct val="90000"/>
            </a:lnSpc>
            <a:spcBef>
              <a:spcPct val="0"/>
            </a:spcBef>
            <a:spcAft>
              <a:spcPct val="15000"/>
            </a:spcAft>
            <a:buChar char="••"/>
          </a:pPr>
          <a:r>
            <a:rPr lang="en-US" sz="1400" kern="1200" dirty="0" err="1" smtClean="0">
              <a:latin typeface="+mn-lt"/>
              <a:cs typeface="Adobe Devanagari" panose="02040503050201020203" pitchFamily="18" charset="0"/>
            </a:rPr>
            <a:t>FinPack</a:t>
          </a:r>
          <a:r>
            <a:rPr lang="en-US" sz="1400" kern="1200" dirty="0" smtClean="0">
              <a:latin typeface="+mn-lt"/>
              <a:cs typeface="Adobe Devanagari" panose="02040503050201020203" pitchFamily="18" charset="0"/>
            </a:rPr>
            <a:t>, </a:t>
          </a:r>
          <a:r>
            <a:rPr lang="en-US" sz="1400" u="sng" kern="1200" dirty="0" smtClean="0">
              <a:latin typeface="+mn-lt"/>
              <a:cs typeface="Adobe Devanagari" panose="02040503050201020203" pitchFamily="18" charset="0"/>
              <a:hlinkClick xmlns:r="http://schemas.openxmlformats.org/officeDocument/2006/relationships" r:id="rId7"/>
            </a:rPr>
            <a:t>www.cffm.umn.edu/FINPACK</a:t>
          </a:r>
          <a:endParaRPr lang="en-US" sz="1400" kern="1200" dirty="0">
            <a:latin typeface="+mn-lt"/>
            <a:cs typeface="Adobe Devanagari" panose="02040503050201020203" pitchFamily="18" charset="0"/>
          </a:endParaRPr>
        </a:p>
      </dsp:txBody>
      <dsp:txXfrm rot="-5400000">
        <a:off x="2665629" y="495780"/>
        <a:ext cx="4599655" cy="2573856"/>
      </dsp:txXfrm>
    </dsp:sp>
    <dsp:sp modelId="{73EB09A4-E598-46A9-BF20-D2E0FBE6A7DE}">
      <dsp:nvSpPr>
        <dsp:cNvPr id="0" name=""/>
        <dsp:cNvSpPr/>
      </dsp:nvSpPr>
      <dsp:spPr>
        <a:xfrm>
          <a:off x="0" y="0"/>
          <a:ext cx="2665628" cy="356541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latin typeface="+mn-lt"/>
              <a:cs typeface="Adobe Devanagari" panose="02040503050201020203" pitchFamily="18" charset="0"/>
            </a:rPr>
            <a:t>WEBSITES</a:t>
          </a:r>
          <a:endParaRPr lang="en-US" sz="4000" kern="1200" dirty="0">
            <a:latin typeface="+mn-lt"/>
            <a:cs typeface="Adobe Devanagari" panose="02040503050201020203" pitchFamily="18" charset="0"/>
          </a:endParaRPr>
        </a:p>
      </dsp:txBody>
      <dsp:txXfrm>
        <a:off x="130125" y="130125"/>
        <a:ext cx="2405378" cy="33051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7C245-0028-4D87-9147-ED988BF62647}">
      <dsp:nvSpPr>
        <dsp:cNvPr id="0" name=""/>
        <dsp:cNvSpPr/>
      </dsp:nvSpPr>
      <dsp:spPr>
        <a:xfrm rot="5400000">
          <a:off x="3610301" y="-562260"/>
          <a:ext cx="2849548" cy="4738894"/>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u="none" kern="1200" dirty="0" smtClean="0">
              <a:latin typeface="+mn-lt"/>
              <a:cs typeface="Adobe Devanagari" panose="02040503050201020203" pitchFamily="18" charset="0"/>
            </a:rPr>
            <a:t>10-module, 6 month, online course </a:t>
          </a:r>
          <a:endParaRPr lang="en-US" sz="2000" u="none" kern="1200" dirty="0">
            <a:latin typeface="+mn-lt"/>
            <a:cs typeface="Adobe Devanagari" panose="02040503050201020203" pitchFamily="18" charset="0"/>
          </a:endParaRPr>
        </a:p>
        <a:p>
          <a:pPr marL="228600" lvl="1" indent="-228600" algn="l" defTabSz="889000">
            <a:lnSpc>
              <a:spcPct val="90000"/>
            </a:lnSpc>
            <a:spcBef>
              <a:spcPct val="0"/>
            </a:spcBef>
            <a:spcAft>
              <a:spcPct val="15000"/>
            </a:spcAft>
            <a:buChar char="••"/>
          </a:pPr>
          <a:r>
            <a:rPr lang="en-US" sz="2000" kern="1200" dirty="0" smtClean="0">
              <a:latin typeface="+mn-lt"/>
              <a:cs typeface="Adobe Devanagari" panose="02040503050201020203" pitchFamily="18" charset="0"/>
            </a:rPr>
            <a:t>Designed for young, beginning, &amp; small farmers</a:t>
          </a:r>
          <a:endParaRPr lang="en-US" sz="2000" kern="1200" dirty="0">
            <a:latin typeface="+mn-lt"/>
            <a:cs typeface="Adobe Devanagari" panose="02040503050201020203" pitchFamily="18" charset="0"/>
          </a:endParaRPr>
        </a:p>
        <a:p>
          <a:pPr marL="228600" lvl="1" indent="-228600" algn="l" defTabSz="889000">
            <a:lnSpc>
              <a:spcPct val="90000"/>
            </a:lnSpc>
            <a:spcBef>
              <a:spcPct val="0"/>
            </a:spcBef>
            <a:spcAft>
              <a:spcPct val="15000"/>
            </a:spcAft>
            <a:buChar char="••"/>
          </a:pPr>
          <a:r>
            <a:rPr lang="en-US" sz="2000" kern="1200" dirty="0" smtClean="0">
              <a:latin typeface="+mn-lt"/>
              <a:cs typeface="Adobe Devanagari" panose="02040503050201020203" pitchFamily="18" charset="0"/>
            </a:rPr>
            <a:t>Focuses on good records including construction of: 	</a:t>
          </a:r>
          <a:endParaRPr lang="en-US" sz="2000" kern="1200" dirty="0">
            <a:latin typeface="+mn-lt"/>
            <a:cs typeface="Adobe Devanagari" panose="02040503050201020203" pitchFamily="18" charset="0"/>
          </a:endParaRPr>
        </a:p>
        <a:p>
          <a:pPr marL="457200" lvl="2" indent="-228600" algn="l" defTabSz="889000">
            <a:lnSpc>
              <a:spcPct val="90000"/>
            </a:lnSpc>
            <a:spcBef>
              <a:spcPct val="0"/>
            </a:spcBef>
            <a:spcAft>
              <a:spcPct val="15000"/>
            </a:spcAft>
            <a:buChar char="••"/>
          </a:pPr>
          <a:r>
            <a:rPr lang="en-US" sz="2000" kern="1200" dirty="0" smtClean="0">
              <a:latin typeface="+mn-lt"/>
              <a:cs typeface="Adobe Devanagari" panose="02040503050201020203" pitchFamily="18" charset="0"/>
            </a:rPr>
            <a:t>balance sheet</a:t>
          </a:r>
          <a:endParaRPr lang="en-US" sz="2000" kern="1200" dirty="0">
            <a:latin typeface="+mn-lt"/>
            <a:cs typeface="Adobe Devanagari" panose="02040503050201020203" pitchFamily="18" charset="0"/>
          </a:endParaRPr>
        </a:p>
        <a:p>
          <a:pPr marL="457200" lvl="2" indent="-228600" algn="l" defTabSz="889000">
            <a:lnSpc>
              <a:spcPct val="90000"/>
            </a:lnSpc>
            <a:spcBef>
              <a:spcPct val="0"/>
            </a:spcBef>
            <a:spcAft>
              <a:spcPct val="15000"/>
            </a:spcAft>
            <a:buChar char="••"/>
          </a:pPr>
          <a:r>
            <a:rPr lang="en-US" sz="2000" kern="1200" dirty="0" smtClean="0">
              <a:latin typeface="+mn-lt"/>
              <a:cs typeface="Adobe Devanagari" panose="02040503050201020203" pitchFamily="18" charset="0"/>
            </a:rPr>
            <a:t>income statement </a:t>
          </a:r>
          <a:endParaRPr lang="en-US" sz="2000" kern="1200" dirty="0">
            <a:latin typeface="+mn-lt"/>
            <a:cs typeface="Adobe Devanagari" panose="02040503050201020203" pitchFamily="18" charset="0"/>
          </a:endParaRPr>
        </a:p>
        <a:p>
          <a:pPr marL="457200" lvl="2" indent="-228600" algn="l" defTabSz="889000">
            <a:lnSpc>
              <a:spcPct val="90000"/>
            </a:lnSpc>
            <a:spcBef>
              <a:spcPct val="0"/>
            </a:spcBef>
            <a:spcAft>
              <a:spcPct val="15000"/>
            </a:spcAft>
            <a:buChar char="••"/>
          </a:pPr>
          <a:r>
            <a:rPr lang="en-US" sz="2000" kern="1200" dirty="0" smtClean="0">
              <a:latin typeface="+mn-lt"/>
              <a:cs typeface="Adobe Devanagari" panose="02040503050201020203" pitchFamily="18" charset="0"/>
            </a:rPr>
            <a:t>personal financial statement</a:t>
          </a:r>
          <a:endParaRPr lang="en-US" sz="2000" kern="1200" dirty="0">
            <a:latin typeface="+mn-lt"/>
            <a:cs typeface="Adobe Devanagari" panose="02040503050201020203" pitchFamily="18" charset="0"/>
          </a:endParaRPr>
        </a:p>
      </dsp:txBody>
      <dsp:txXfrm rot="-5400000">
        <a:off x="2665629" y="521515"/>
        <a:ext cx="4599791" cy="2571342"/>
      </dsp:txXfrm>
    </dsp:sp>
    <dsp:sp modelId="{73EB09A4-E598-46A9-BF20-D2E0FBE6A7DE}">
      <dsp:nvSpPr>
        <dsp:cNvPr id="0" name=""/>
        <dsp:cNvSpPr/>
      </dsp:nvSpPr>
      <dsp:spPr>
        <a:xfrm>
          <a:off x="0" y="1740"/>
          <a:ext cx="2665628" cy="356193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latin typeface="+mn-lt"/>
              <a:cs typeface="Adobe Devanagari" panose="02040503050201020203" pitchFamily="18" charset="0"/>
            </a:rPr>
            <a:t>AG BIZ PLANNER</a:t>
          </a:r>
          <a:endParaRPr lang="en-US" sz="4000" kern="1200" dirty="0">
            <a:latin typeface="Adobe Devanagari" panose="02040503050201020203" pitchFamily="18" charset="0"/>
            <a:cs typeface="Adobe Devanagari" panose="02040503050201020203" pitchFamily="18" charset="0"/>
          </a:endParaRPr>
        </a:p>
      </dsp:txBody>
      <dsp:txXfrm>
        <a:off x="130125" y="131865"/>
        <a:ext cx="2405378" cy="33016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7C245-0028-4D87-9147-ED988BF62647}">
      <dsp:nvSpPr>
        <dsp:cNvPr id="0" name=""/>
        <dsp:cNvSpPr/>
      </dsp:nvSpPr>
      <dsp:spPr>
        <a:xfrm rot="5400000">
          <a:off x="3633010" y="-562236"/>
          <a:ext cx="2804129" cy="4738894"/>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u="none" kern="1200" dirty="0" smtClean="0">
              <a:latin typeface="+mn-lt"/>
              <a:cs typeface="Adobe Devanagari" panose="02040503050201020203" pitchFamily="18" charset="0"/>
            </a:rPr>
            <a:t>Fast paced, 3 months, “mini-course” </a:t>
          </a:r>
          <a:endParaRPr lang="en-US" sz="2000" u="none" kern="1200" dirty="0">
            <a:latin typeface="+mn-lt"/>
            <a:cs typeface="Adobe Devanagari" panose="02040503050201020203" pitchFamily="18" charset="0"/>
          </a:endParaRPr>
        </a:p>
        <a:p>
          <a:pPr marL="171450" lvl="1" indent="-171450" algn="l" defTabSz="800100">
            <a:lnSpc>
              <a:spcPct val="90000"/>
            </a:lnSpc>
            <a:spcBef>
              <a:spcPct val="0"/>
            </a:spcBef>
            <a:spcAft>
              <a:spcPct val="15000"/>
            </a:spcAft>
            <a:buChar char="••"/>
          </a:pPr>
          <a:r>
            <a:rPr lang="en-US" sz="1800" kern="1200" dirty="0" smtClean="0">
              <a:latin typeface="+mn-lt"/>
              <a:cs typeface="Adobe Devanagari" panose="02040503050201020203" pitchFamily="18" charset="0"/>
            </a:rPr>
            <a:t>Designed for young, beginning, &amp; small farmers</a:t>
          </a:r>
          <a:endParaRPr lang="en-US" sz="1800" kern="1200" dirty="0">
            <a:latin typeface="+mn-lt"/>
            <a:cs typeface="Adobe Devanagari" panose="02040503050201020203" pitchFamily="18" charset="0"/>
          </a:endParaRPr>
        </a:p>
        <a:p>
          <a:pPr marL="171450" lvl="1" indent="-171450" algn="l" defTabSz="800100">
            <a:lnSpc>
              <a:spcPct val="90000"/>
            </a:lnSpc>
            <a:spcBef>
              <a:spcPct val="0"/>
            </a:spcBef>
            <a:spcAft>
              <a:spcPct val="15000"/>
            </a:spcAft>
            <a:buChar char="••"/>
          </a:pPr>
          <a:r>
            <a:rPr lang="en-US" sz="1800" kern="1200" dirty="0" smtClean="0">
              <a:latin typeface="+mn-lt"/>
              <a:cs typeface="Adobe Devanagari" panose="02040503050201020203" pitchFamily="18" charset="0"/>
            </a:rPr>
            <a:t>Focuses on developing a better understanding of	</a:t>
          </a:r>
          <a:endParaRPr lang="en-US" sz="1800" kern="1200" dirty="0">
            <a:latin typeface="+mn-lt"/>
            <a:cs typeface="Adobe Devanagari" panose="02040503050201020203" pitchFamily="18" charset="0"/>
          </a:endParaRPr>
        </a:p>
        <a:p>
          <a:pPr marL="342900" lvl="2" indent="-171450" algn="l" defTabSz="800100">
            <a:lnSpc>
              <a:spcPct val="90000"/>
            </a:lnSpc>
            <a:spcBef>
              <a:spcPct val="0"/>
            </a:spcBef>
            <a:spcAft>
              <a:spcPct val="15000"/>
            </a:spcAft>
            <a:buChar char="••"/>
          </a:pPr>
          <a:r>
            <a:rPr lang="en-US" sz="1800" kern="1200" dirty="0" smtClean="0">
              <a:latin typeface="+mn-lt"/>
              <a:cs typeface="Adobe Devanagari" panose="02040503050201020203" pitchFamily="18" charset="0"/>
            </a:rPr>
            <a:t>basic financial statements</a:t>
          </a:r>
          <a:endParaRPr lang="en-US" sz="1800" kern="1200" dirty="0">
            <a:latin typeface="+mn-lt"/>
            <a:cs typeface="Adobe Devanagari" panose="02040503050201020203" pitchFamily="18" charset="0"/>
          </a:endParaRPr>
        </a:p>
        <a:p>
          <a:pPr marL="342900" lvl="2" indent="-171450" algn="l" defTabSz="800100">
            <a:lnSpc>
              <a:spcPct val="90000"/>
            </a:lnSpc>
            <a:spcBef>
              <a:spcPct val="0"/>
            </a:spcBef>
            <a:spcAft>
              <a:spcPct val="15000"/>
            </a:spcAft>
            <a:buChar char="••"/>
          </a:pPr>
          <a:r>
            <a:rPr lang="en-US" sz="1800" kern="1200" dirty="0" smtClean="0">
              <a:latin typeface="+mn-lt"/>
              <a:cs typeface="Adobe Devanagari" panose="02040503050201020203" pitchFamily="18" charset="0"/>
            </a:rPr>
            <a:t>credit scores</a:t>
          </a:r>
          <a:endParaRPr lang="en-US" sz="1800" kern="1200" dirty="0">
            <a:latin typeface="+mn-lt"/>
            <a:cs typeface="Adobe Devanagari" panose="02040503050201020203" pitchFamily="18" charset="0"/>
          </a:endParaRPr>
        </a:p>
        <a:p>
          <a:pPr marL="342900" lvl="2" indent="-171450" algn="l" defTabSz="800100">
            <a:lnSpc>
              <a:spcPct val="90000"/>
            </a:lnSpc>
            <a:spcBef>
              <a:spcPct val="0"/>
            </a:spcBef>
            <a:spcAft>
              <a:spcPct val="15000"/>
            </a:spcAft>
            <a:buChar char="••"/>
          </a:pPr>
          <a:r>
            <a:rPr lang="en-US" sz="1800" kern="1200" dirty="0" smtClean="0">
              <a:latin typeface="+mn-lt"/>
              <a:cs typeface="Adobe Devanagari" panose="02040503050201020203" pitchFamily="18" charset="0"/>
            </a:rPr>
            <a:t>cash flow sheet</a:t>
          </a:r>
          <a:endParaRPr lang="en-US" sz="1800" kern="1200" dirty="0">
            <a:latin typeface="+mn-lt"/>
            <a:cs typeface="Adobe Devanagari" panose="02040503050201020203" pitchFamily="18" charset="0"/>
          </a:endParaRPr>
        </a:p>
      </dsp:txBody>
      <dsp:txXfrm rot="-5400000">
        <a:off x="2665628" y="542032"/>
        <a:ext cx="4602008" cy="2530357"/>
      </dsp:txXfrm>
    </dsp:sp>
    <dsp:sp modelId="{73EB09A4-E598-46A9-BF20-D2E0FBE6A7DE}">
      <dsp:nvSpPr>
        <dsp:cNvPr id="0" name=""/>
        <dsp:cNvSpPr/>
      </dsp:nvSpPr>
      <dsp:spPr>
        <a:xfrm>
          <a:off x="0" y="0"/>
          <a:ext cx="2665628" cy="356541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dirty="0" smtClean="0">
              <a:latin typeface="+mn-lt"/>
              <a:cs typeface="Adobe Devanagari" panose="02040503050201020203" pitchFamily="18" charset="0"/>
            </a:rPr>
            <a:t>AG BIZ BASICS</a:t>
          </a:r>
          <a:endParaRPr lang="en-US" sz="4800" kern="1200" dirty="0">
            <a:latin typeface="+mn-lt"/>
            <a:cs typeface="Adobe Devanagari" panose="02040503050201020203" pitchFamily="18" charset="0"/>
          </a:endParaRPr>
        </a:p>
      </dsp:txBody>
      <dsp:txXfrm>
        <a:off x="130125" y="130125"/>
        <a:ext cx="2405378" cy="33051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29EDA-9D10-426E-B177-5BEC3AA949FA}" type="datetimeFigureOut">
              <a:rPr lang="en-US" smtClean="0"/>
              <a:t>2/19/2021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9AA33-6C8C-40E9-A13D-2CAB9E9D115C}" type="slidenum">
              <a:rPr lang="en-US" smtClean="0"/>
              <a:t>‹#›</a:t>
            </a:fld>
            <a:endParaRPr lang="en-US"/>
          </a:p>
        </p:txBody>
      </p:sp>
    </p:spTree>
    <p:extLst>
      <p:ext uri="{BB962C8B-B14F-4D97-AF65-F5344CB8AC3E}">
        <p14:creationId xmlns:p14="http://schemas.microsoft.com/office/powerpoint/2010/main" val="129058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Personal Finance Workshop created by the Farm Credit Associations of NC. We hope this presentation</a:t>
            </a:r>
            <a:r>
              <a:rPr lang="en-US" baseline="0" dirty="0" smtClean="0"/>
              <a:t> will help you with planning your finances for today and preparing for tomorrow. </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a:t>
            </a:fld>
            <a:endParaRPr lang="en-US"/>
          </a:p>
        </p:txBody>
      </p:sp>
    </p:spTree>
    <p:extLst>
      <p:ext uri="{BB962C8B-B14F-4D97-AF65-F5344CB8AC3E}">
        <p14:creationId xmlns:p14="http://schemas.microsoft.com/office/powerpoint/2010/main" val="26337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If you end up owning your own business or becoming a farmer, record keeping will be a very important skill you will need to learn. Record keeping can also be important for your personal finances. In this section we will discuss the benefits of personal and business record keeping. We will also explore various tools and programs offered by Farm Credit in order to establish a system for mindful decision making. To begin we will look at the pros of record keeping.</a:t>
            </a:r>
          </a:p>
        </p:txBody>
      </p:sp>
      <p:sp>
        <p:nvSpPr>
          <p:cNvPr id="4" name="Slide Number Placeholder 3"/>
          <p:cNvSpPr>
            <a:spLocks noGrp="1"/>
          </p:cNvSpPr>
          <p:nvPr>
            <p:ph type="sldNum" sz="quarter" idx="10"/>
          </p:nvPr>
        </p:nvSpPr>
        <p:spPr/>
        <p:txBody>
          <a:bodyPr/>
          <a:lstStyle/>
          <a:p>
            <a:fld id="{2839AA33-6C8C-40E9-A13D-2CAB9E9D115C}" type="slidenum">
              <a:rPr lang="en-US" smtClean="0"/>
              <a:t>2</a:t>
            </a:fld>
            <a:endParaRPr lang="en-US"/>
          </a:p>
        </p:txBody>
      </p:sp>
    </p:spTree>
    <p:extLst>
      <p:ext uri="{BB962C8B-B14F-4D97-AF65-F5344CB8AC3E}">
        <p14:creationId xmlns:p14="http://schemas.microsoft.com/office/powerpoint/2010/main" val="3770780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Record keeping leads to better decision making. Through the keeping of strong agricultural, personal and business related records, you are able to determine which productions methods are most profitable. There is not just one right way to establish an effective and efficient record system. Some individuals prefer utilizing online tools for simplicity. Others benefit from creating a hard copy system of filed papers rather than using technology. There are pros and cons to each method and either way you do it will benefit your ability to make profitable decisions throughout the year. </a:t>
            </a:r>
            <a:endParaRPr lang="en-US" i="0" dirty="0"/>
          </a:p>
        </p:txBody>
      </p:sp>
      <p:sp>
        <p:nvSpPr>
          <p:cNvPr id="4" name="Slide Number Placeholder 3"/>
          <p:cNvSpPr>
            <a:spLocks noGrp="1"/>
          </p:cNvSpPr>
          <p:nvPr>
            <p:ph type="sldNum" sz="quarter" idx="10"/>
          </p:nvPr>
        </p:nvSpPr>
        <p:spPr/>
        <p:txBody>
          <a:bodyPr/>
          <a:lstStyle/>
          <a:p>
            <a:fld id="{93F06B97-D346-47A7-8B63-7BA22CE6D079}" type="slidenum">
              <a:rPr lang="en-US" smtClean="0"/>
              <a:t>3</a:t>
            </a:fld>
            <a:endParaRPr lang="en-US" dirty="0"/>
          </a:p>
        </p:txBody>
      </p:sp>
    </p:spTree>
    <p:extLst>
      <p:ext uri="{BB962C8B-B14F-4D97-AF65-F5344CB8AC3E}">
        <p14:creationId xmlns:p14="http://schemas.microsoft.com/office/powerpoint/2010/main" val="277794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smtClean="0">
                <a:solidFill>
                  <a:schemeClr val="tx1"/>
                </a:solidFill>
                <a:latin typeface="+mn-lt"/>
                <a:ea typeface="+mn-ea"/>
                <a:cs typeface="+mn-cs"/>
              </a:rPr>
              <a:t>In an interview with a Farm Credit, commercial-ag loan officer, he stated: </a:t>
            </a:r>
          </a:p>
          <a:p>
            <a:pPr rtl="0"/>
            <a:r>
              <a:rPr lang="en-US" sz="1200" b="0" i="0" u="none" strike="noStrike" kern="1200" baseline="0" dirty="0" smtClean="0">
                <a:solidFill>
                  <a:schemeClr val="tx1"/>
                </a:solidFill>
                <a:latin typeface="+mn-lt"/>
                <a:ea typeface="+mn-ea"/>
                <a:cs typeface="+mn-cs"/>
              </a:rPr>
              <a:t>Strong record-keeping is indicative of strong management. It enables you to find opportunities to diversify your operation. He says from a lenders perspective, solid farm records are vital to an accurate lending decision. </a:t>
            </a:r>
          </a:p>
          <a:p>
            <a:pPr rtl="0"/>
            <a:r>
              <a:rPr lang="en-US" sz="1200" b="0" i="0" u="none" strike="noStrike" kern="1200" baseline="0" dirty="0" smtClean="0">
                <a:solidFill>
                  <a:schemeClr val="tx1"/>
                </a:solidFill>
                <a:latin typeface="+mn-lt"/>
                <a:ea typeface="+mn-ea"/>
                <a:cs typeface="+mn-cs"/>
              </a:rPr>
              <a:t>And when it comes time to take out a loan, record keeping is a valuable tool. Your well-kept records will enable the lender to give you the best possible financing terms based on your financial and farm management ability. Demonstrating accurate records will keep you from borrowing more than you can actually afford.</a:t>
            </a:r>
          </a:p>
          <a:p>
            <a:endParaRPr lang="en-US" i="0" dirty="0"/>
          </a:p>
        </p:txBody>
      </p:sp>
      <p:sp>
        <p:nvSpPr>
          <p:cNvPr id="4" name="Slide Number Placeholder 3"/>
          <p:cNvSpPr>
            <a:spLocks noGrp="1"/>
          </p:cNvSpPr>
          <p:nvPr>
            <p:ph type="sldNum" sz="quarter" idx="10"/>
          </p:nvPr>
        </p:nvSpPr>
        <p:spPr/>
        <p:txBody>
          <a:bodyPr/>
          <a:lstStyle/>
          <a:p>
            <a:fld id="{93F06B97-D346-47A7-8B63-7BA22CE6D079}" type="slidenum">
              <a:rPr lang="en-US" smtClean="0"/>
              <a:t>4</a:t>
            </a:fld>
            <a:endParaRPr lang="en-US" dirty="0"/>
          </a:p>
        </p:txBody>
      </p:sp>
    </p:spTree>
    <p:extLst>
      <p:ext uri="{BB962C8B-B14F-4D97-AF65-F5344CB8AC3E}">
        <p14:creationId xmlns:p14="http://schemas.microsoft.com/office/powerpoint/2010/main" val="409950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Personal record keeping helps to improve your own financial standing throughout the year. Good record keeping can decrease your taxes allowing you greater financial flexibility. By establishing a good record system for your personal finances, it makes it easier when preforming tasks such as applying for a loan, undergoing an audit, or accessing your general financial history. </a:t>
            </a: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5</a:t>
            </a:fld>
            <a:endParaRPr lang="en-US" dirty="0"/>
          </a:p>
        </p:txBody>
      </p:sp>
    </p:spTree>
    <p:extLst>
      <p:ext uri="{BB962C8B-B14F-4D97-AF65-F5344CB8AC3E}">
        <p14:creationId xmlns:p14="http://schemas.microsoft.com/office/powerpoint/2010/main" val="4229320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Record keeping is an important aspect in maintaining or improving the economic standing of your farming operation. Strong records help you identify the areas in your operation which generate the most profit. By keeping detail records, you are able to indicate the most profitable management system for your business which includes crop and livestock management. According to the IRS, the length of time you should keep a document depends on the action, expense, or event which the document records. They suggest as a rule of thumb to keep records at least 3 to 7 years, dependent upon your type of operation.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Keeping records throughout the year, enables quick and easy inputs into a budgeting system, as well as generates accurate profit and loss statements. Knowing your present financial status will enable you to minimize your tax burdens.</a:t>
            </a: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6</a:t>
            </a:fld>
            <a:endParaRPr lang="en-US" dirty="0"/>
          </a:p>
        </p:txBody>
      </p:sp>
    </p:spTree>
    <p:extLst>
      <p:ext uri="{BB962C8B-B14F-4D97-AF65-F5344CB8AC3E}">
        <p14:creationId xmlns:p14="http://schemas.microsoft.com/office/powerpoint/2010/main" val="174764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There are numerous online tools and software available to fit the specific needs of individuals. Here is a list of valuable online tools that assist in organization and user ease. </a:t>
            </a: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7</a:t>
            </a:fld>
            <a:endParaRPr lang="en-US"/>
          </a:p>
        </p:txBody>
      </p:sp>
    </p:spTree>
    <p:extLst>
      <p:ext uri="{BB962C8B-B14F-4D97-AF65-F5344CB8AC3E}">
        <p14:creationId xmlns:p14="http://schemas.microsoft.com/office/powerpoint/2010/main" val="2924537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Ag</a:t>
            </a:r>
            <a:r>
              <a:rPr lang="en-US" i="0" baseline="0" dirty="0" smtClean="0"/>
              <a:t> Biz Planner is an o</a:t>
            </a:r>
            <a:r>
              <a:rPr lang="en-US" i="0" dirty="0" smtClean="0"/>
              <a:t>nline course</a:t>
            </a:r>
            <a:r>
              <a:rPr lang="en-US" i="0" baseline="0" dirty="0" smtClean="0"/>
              <a:t> on how to run a successful farming operation. This is a online course that last for the duration of about 6 months. It is designed to assist young, beginning, and small farmers establish a strong agricultural financial system. This program focuses on the construction of good records such as a balance sheet, income statement, and  personal financial statement. T</a:t>
            </a:r>
            <a:r>
              <a:rPr lang="en-US" sz="1200" kern="1200" dirty="0" smtClean="0">
                <a:solidFill>
                  <a:schemeClr val="tx1"/>
                </a:solidFill>
                <a:latin typeface="+mn-lt"/>
                <a:ea typeface="+mn-ea"/>
                <a:cs typeface="+mn-cs"/>
              </a:rPr>
              <a:t>here is an in-person session at the conclusion of this program and that participants are paired with a Farm Credit Loan Officer to serve as their mentor throughout the program.</a:t>
            </a:r>
            <a:endParaRPr lang="en-US" i="0" dirty="0"/>
          </a:p>
        </p:txBody>
      </p:sp>
      <p:sp>
        <p:nvSpPr>
          <p:cNvPr id="4" name="Slide Number Placeholder 3"/>
          <p:cNvSpPr>
            <a:spLocks noGrp="1"/>
          </p:cNvSpPr>
          <p:nvPr>
            <p:ph type="sldNum" sz="quarter" idx="10"/>
          </p:nvPr>
        </p:nvSpPr>
        <p:spPr/>
        <p:txBody>
          <a:bodyPr/>
          <a:lstStyle/>
          <a:p>
            <a:fld id="{93F06B97-D346-47A7-8B63-7BA22CE6D079}" type="slidenum">
              <a:rPr lang="en-US" smtClean="0"/>
              <a:t>8</a:t>
            </a:fld>
            <a:endParaRPr lang="en-US"/>
          </a:p>
        </p:txBody>
      </p:sp>
    </p:spTree>
    <p:extLst>
      <p:ext uri="{BB962C8B-B14F-4D97-AF65-F5344CB8AC3E}">
        <p14:creationId xmlns:p14="http://schemas.microsoft.com/office/powerpoint/2010/main" val="3203112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Ag Biz Basics is another course offered by Farm Credit. This online “mini course” is designed to assist young, beginning, and small farmers in establishing a better understanding of basic financial statements. Through this course you will gain a better understanding of the function of basic financial statements, credit scores, as well as cash flow sheets. </a:t>
            </a:r>
            <a:r>
              <a:rPr lang="en-US" dirty="0" smtClean="0"/>
              <a:t>For more about the educational courses offered by Farm Credit please visit our website or contact your local branch office!</a:t>
            </a: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9</a:t>
            </a:fld>
            <a:endParaRPr lang="en-US"/>
          </a:p>
        </p:txBody>
      </p:sp>
    </p:spTree>
    <p:extLst>
      <p:ext uri="{BB962C8B-B14F-4D97-AF65-F5344CB8AC3E}">
        <p14:creationId xmlns:p14="http://schemas.microsoft.com/office/powerpoint/2010/main" val="3162461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27F91A-1193-5D44-8A46-F16F927039D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3535395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A3A5-E906-1042-A841-B68C36E9A2E3}"/>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7F4D71DB-3BBD-F847-B7DA-6C13DD9F6D43}"/>
              </a:ext>
            </a:extLst>
          </p:cNvPr>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ED2D7F7-C8BF-4B41-BCCF-2FD66DF0592C}"/>
              </a:ext>
            </a:extLst>
          </p:cNvPr>
          <p:cNvSpPr>
            <a:spLocks noGrp="1"/>
          </p:cNvSpPr>
          <p:nvPr>
            <p:ph type="dt" sz="half" idx="10"/>
          </p:nvPr>
        </p:nvSpPr>
        <p:spPr>
          <a:xfrm>
            <a:off x="628650" y="6356351"/>
            <a:ext cx="2057400" cy="365125"/>
          </a:xfrm>
          <a:prstGeom prst="rect">
            <a:avLst/>
          </a:prstGeom>
        </p:spPr>
        <p:txBody>
          <a:bodyPr/>
          <a:lstStyle/>
          <a:p>
            <a:fld id="{E9816EDE-13F5-574A-B68B-72842E99CDEC}" type="datetimeFigureOut">
              <a:rPr lang="en-US" smtClean="0"/>
              <a:t>2/19/2021</a:t>
            </a:fld>
            <a:endParaRPr lang="en-US"/>
          </a:p>
        </p:txBody>
      </p:sp>
      <p:sp>
        <p:nvSpPr>
          <p:cNvPr id="5" name="Footer Placeholder 4">
            <a:extLst>
              <a:ext uri="{FF2B5EF4-FFF2-40B4-BE49-F238E27FC236}">
                <a16:creationId xmlns:a16="http://schemas.microsoft.com/office/drawing/2014/main" id="{BCE19B7C-A3CB-3D43-81C5-D41FBC572D3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10BCEF-62EB-ED49-9205-9A10B738DDBE}"/>
              </a:ext>
            </a:extLst>
          </p:cNvPr>
          <p:cNvSpPr>
            <a:spLocks noGrp="1"/>
          </p:cNvSpPr>
          <p:nvPr>
            <p:ph type="sldNum" sz="quarter" idx="12"/>
          </p:nvPr>
        </p:nvSpPr>
        <p:spPr>
          <a:xfrm>
            <a:off x="6457950" y="6356351"/>
            <a:ext cx="2057400" cy="365125"/>
          </a:xfrm>
          <a:prstGeom prst="rect">
            <a:avLst/>
          </a:prstGeom>
        </p:spPr>
        <p:txBody>
          <a:bodyPr/>
          <a:lstStyle/>
          <a:p>
            <a:fld id="{0D1ECDD2-D74A-8340-ADB6-F31FFFBA01A1}" type="slidenum">
              <a:rPr lang="en-US" smtClean="0"/>
              <a:t>‹#›</a:t>
            </a:fld>
            <a:endParaRPr lang="en-US"/>
          </a:p>
        </p:txBody>
      </p:sp>
    </p:spTree>
    <p:extLst>
      <p:ext uri="{BB962C8B-B14F-4D97-AF65-F5344CB8AC3E}">
        <p14:creationId xmlns:p14="http://schemas.microsoft.com/office/powerpoint/2010/main" val="245011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886231-CF85-DF4D-A8FC-867E3EA8D1CC}"/>
              </a:ext>
            </a:extLst>
          </p:cNvPr>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81391E44-A104-9440-8D04-DD0DE7818D42}"/>
              </a:ext>
            </a:extLst>
          </p:cNvPr>
          <p:cNvSpPr>
            <a:spLocks noGrp="1"/>
          </p:cNvSpPr>
          <p:nvPr>
            <p:ph type="body" orient="vert" idx="1"/>
          </p:nvPr>
        </p:nvSpPr>
        <p:spPr>
          <a:xfrm>
            <a:off x="628650" y="365125"/>
            <a:ext cx="58007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79BB342-38A0-3343-821E-8FF2643D0FA8}"/>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5" name="Footer Placeholder 4">
            <a:extLst>
              <a:ext uri="{FF2B5EF4-FFF2-40B4-BE49-F238E27FC236}">
                <a16:creationId xmlns:a16="http://schemas.microsoft.com/office/drawing/2014/main" id="{5FD93AD5-C359-1D45-A152-30FC6192B45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ADEA20-9AE4-3646-A07F-1F63629DE9B8}"/>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341402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014" y="4852276"/>
            <a:ext cx="6169572" cy="1103585"/>
          </a:xfrm>
          <a:noFill/>
        </p:spPr>
        <p:txBody>
          <a:bodyPr anchor="b">
            <a:noAutofit/>
          </a:bodyPr>
          <a:lstStyle>
            <a:lvl1pPr algn="l">
              <a:defRPr sz="3600">
                <a:solidFill>
                  <a:schemeClr val="bg1"/>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8014" y="5955861"/>
            <a:ext cx="6400800" cy="663903"/>
          </a:xfrm>
        </p:spPr>
        <p:txBody>
          <a:bodyPr anchor="t">
            <a:noAutofit/>
          </a:bodyPr>
          <a:lstStyle>
            <a:lvl1pPr marL="0" indent="0" algn="l">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7580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9130" y="1535113"/>
            <a:ext cx="39235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9130" y="2174875"/>
            <a:ext cx="39235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9816EDE-13F5-574A-B68B-72842E99CDEC}" type="datetimeFigureOut">
              <a:rPr lang="en-US" smtClean="0"/>
              <a:t>2/19/2021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D1ECDD2-D74A-8340-ADB6-F31FFFBA01A1}" type="slidenum">
              <a:rPr lang="en-US" smtClean="0"/>
              <a:t>‹#›</a:t>
            </a:fld>
            <a:endParaRPr lang="en-US"/>
          </a:p>
        </p:txBody>
      </p:sp>
      <p:sp>
        <p:nvSpPr>
          <p:cNvPr id="10" name="Text Placeholder 2"/>
          <p:cNvSpPr>
            <a:spLocks noGrp="1"/>
          </p:cNvSpPr>
          <p:nvPr>
            <p:ph type="body" idx="13"/>
          </p:nvPr>
        </p:nvSpPr>
        <p:spPr>
          <a:xfrm>
            <a:off x="4976023" y="1535113"/>
            <a:ext cx="39235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half" idx="14"/>
          </p:nvPr>
        </p:nvSpPr>
        <p:spPr>
          <a:xfrm>
            <a:off x="4976023" y="2174875"/>
            <a:ext cx="39235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223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5A81-CBD4-5C4D-BAAA-E966C98F2B6E}"/>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F2973CA-101C-D046-BCC1-41B989190517}"/>
              </a:ext>
            </a:extLst>
          </p:cNvPr>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6860ADBC-62B3-5C47-9E9D-841E5D456408}"/>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5" name="Footer Placeholder 4">
            <a:extLst>
              <a:ext uri="{FF2B5EF4-FFF2-40B4-BE49-F238E27FC236}">
                <a16:creationId xmlns:a16="http://schemas.microsoft.com/office/drawing/2014/main" id="{7215DDF4-E3F9-C34B-B0FA-30DD889BF99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99E9BDB-3C65-6C4E-89CF-067DFFD52870}"/>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3813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CADB-2CCC-BD49-A874-AE5B9763F02A}"/>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D3ACAB85-1A7C-E546-BB74-B0031BEF7FEC}"/>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99CCE2BC-61EA-2742-A5A7-F69E06C476E6}"/>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5" name="Footer Placeholder 4">
            <a:extLst>
              <a:ext uri="{FF2B5EF4-FFF2-40B4-BE49-F238E27FC236}">
                <a16:creationId xmlns:a16="http://schemas.microsoft.com/office/drawing/2014/main" id="{175D1B89-BA04-BD43-A691-DE9AE70E1F1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BDEEDA-A3DF-C14C-BB35-5877DEBBF9AD}"/>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4117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6E2F-5601-464A-844F-AD760DD3A0BE}"/>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66656D2-C7D8-964B-ACB9-3DC819D5CD92}"/>
              </a:ext>
            </a:extLst>
          </p:cNvPr>
          <p:cNvSpPr>
            <a:spLocks noGrp="1"/>
          </p:cNvSpPr>
          <p:nvPr>
            <p:ph sz="half" idx="1"/>
          </p:nvPr>
        </p:nvSpPr>
        <p:spPr>
          <a:xfrm>
            <a:off x="6286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861FDB24-D3E9-324A-BA2D-A98EAEE2FCEF}"/>
              </a:ext>
            </a:extLst>
          </p:cNvPr>
          <p:cNvSpPr>
            <a:spLocks noGrp="1"/>
          </p:cNvSpPr>
          <p:nvPr>
            <p:ph sz="half" idx="2"/>
          </p:nvPr>
        </p:nvSpPr>
        <p:spPr>
          <a:xfrm>
            <a:off x="46291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6A2A7BC6-2F06-B749-A887-9A6EBDF8322F}"/>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6" name="Footer Placeholder 5">
            <a:extLst>
              <a:ext uri="{FF2B5EF4-FFF2-40B4-BE49-F238E27FC236}">
                <a16:creationId xmlns:a16="http://schemas.microsoft.com/office/drawing/2014/main" id="{E1120291-E360-A647-85F4-3B09C5FD0C1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E4C6B4-53CD-2B45-90F3-EEE5D5589BDF}"/>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747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B9C7-ED41-8944-A783-7EBB0155D7D2}"/>
              </a:ext>
            </a:extLst>
          </p:cNvPr>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EBEAE6BA-4BF5-C340-8623-69527AA63C8D}"/>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32B60FAA-80F4-D54B-B3DD-2E760A09FC19}"/>
              </a:ext>
            </a:extLst>
          </p:cNvPr>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E4F6CF88-ABE8-7A40-9766-5FB3B052454B}"/>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6DB5979B-24E1-464B-AC00-06018D273B48}"/>
              </a:ext>
            </a:extLst>
          </p:cNvPr>
          <p:cNvSpPr>
            <a:spLocks noGrp="1"/>
          </p:cNvSpPr>
          <p:nvPr>
            <p:ph sz="quarter" idx="4"/>
          </p:nvPr>
        </p:nvSpPr>
        <p:spPr>
          <a:xfrm>
            <a:off x="4629150"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DF0A28EF-FE7A-AD48-B47E-F82A9C099846}"/>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8" name="Footer Placeholder 7">
            <a:extLst>
              <a:ext uri="{FF2B5EF4-FFF2-40B4-BE49-F238E27FC236}">
                <a16:creationId xmlns:a16="http://schemas.microsoft.com/office/drawing/2014/main" id="{4C882FA5-006B-704D-810B-AC49389EE2E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0886E82-4D32-CC4C-85FE-B461FA65D3E9}"/>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70126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3BC8-8093-F742-9A81-F7ACBD078537}"/>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5C5C00AE-6B7F-8E4A-9F40-2E40799D3BE0}"/>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4" name="Footer Placeholder 3">
            <a:extLst>
              <a:ext uri="{FF2B5EF4-FFF2-40B4-BE49-F238E27FC236}">
                <a16:creationId xmlns:a16="http://schemas.microsoft.com/office/drawing/2014/main" id="{E2146C5E-28F5-E243-8CFA-F4116C492F65}"/>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2C9897B-5E68-034A-9988-9BE6AD9C0C06}"/>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525938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2D635-B937-404E-8790-0CEF8095677D}"/>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3" name="Footer Placeholder 2">
            <a:extLst>
              <a:ext uri="{FF2B5EF4-FFF2-40B4-BE49-F238E27FC236}">
                <a16:creationId xmlns:a16="http://schemas.microsoft.com/office/drawing/2014/main" id="{27337F8E-3703-114C-92A7-5CD9D13D462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411A513-EC56-F048-9449-07869BF8C2F3}"/>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80209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4BEC-60F1-4848-9F12-6230DE3BD444}"/>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45E1CA6C-9F4A-214A-B1F3-935CD3337BCF}"/>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1D2CEAFA-D6C9-2744-8699-27E563ACA38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BD02AC7D-9E9A-EE4E-8AE8-5900016327A7}"/>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6" name="Footer Placeholder 5">
            <a:extLst>
              <a:ext uri="{FF2B5EF4-FFF2-40B4-BE49-F238E27FC236}">
                <a16:creationId xmlns:a16="http://schemas.microsoft.com/office/drawing/2014/main" id="{E33D347A-6429-6A4E-B104-5BDF808D992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4B637D-5AA1-DA4D-9D9B-9BC55AB2679A}"/>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172106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3D4C-C433-2C46-BC4C-099E705B4B51}"/>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F1A0A918-01D3-D647-AFAA-4587A5795188}"/>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EEBF0933-9488-7647-B462-E4166B7B87F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2F1C65E8-C326-3246-8779-F5B598503CFC}"/>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6" name="Footer Placeholder 5">
            <a:extLst>
              <a:ext uri="{FF2B5EF4-FFF2-40B4-BE49-F238E27FC236}">
                <a16:creationId xmlns:a16="http://schemas.microsoft.com/office/drawing/2014/main" id="{3548BD9C-37AE-8745-81B8-9E85AD0C04D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40DDA1-E183-C548-A5F5-17F200169E67}"/>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2428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62742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farmcreditofnc.com/" TargetMode="Externa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notesSlide" Target="../notesSlides/notesSlide3.xml"/><Relationship Id="rId7" Type="http://schemas.openxmlformats.org/officeDocument/2006/relationships/diagramData" Target="../diagrams/data1.xml"/><Relationship Id="rId12"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6.pn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jpg"/><Relationship Id="rId4" Type="http://schemas.openxmlformats.org/officeDocument/2006/relationships/diagramData" Target="../diagrams/data2.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7.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8.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jp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9.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3576" y="5748971"/>
            <a:ext cx="2062133" cy="1000270"/>
          </a:xfrm>
          <a:prstGeom prst="rect">
            <a:avLst/>
          </a:prstGeom>
        </p:spPr>
      </p:pic>
    </p:spTree>
    <p:custDataLst>
      <p:tags r:id="rId1"/>
    </p:custDataLst>
    <p:extLst>
      <p:ext uri="{BB962C8B-B14F-4D97-AF65-F5344CB8AC3E}">
        <p14:creationId xmlns:p14="http://schemas.microsoft.com/office/powerpoint/2010/main" val="630928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8" y="1040534"/>
            <a:ext cx="7185730" cy="5239949"/>
          </a:xfrm>
        </p:spPr>
        <p:txBody>
          <a:bodyPr>
            <a:normAutofit/>
          </a:bodyPr>
          <a:lstStyle/>
          <a:p>
            <a:pPr algn="ctr"/>
            <a:r>
              <a:rPr lang="en-US" cap="small" dirty="0" smtClean="0">
                <a:solidFill>
                  <a:srgbClr val="509135"/>
                </a:solidFill>
              </a:rPr>
              <a:t>Thank you for joining us through this EXCITING PRESENTATION!</a:t>
            </a:r>
            <a:br>
              <a:rPr lang="en-US" cap="small" dirty="0" smtClean="0">
                <a:solidFill>
                  <a:srgbClr val="509135"/>
                </a:solidFill>
              </a:rPr>
            </a:br>
            <a:r>
              <a:rPr lang="en-US" cap="small" dirty="0">
                <a:solidFill>
                  <a:srgbClr val="509135"/>
                </a:solidFill>
              </a:rPr>
              <a:t/>
            </a:r>
            <a:br>
              <a:rPr lang="en-US" cap="small" dirty="0">
                <a:solidFill>
                  <a:srgbClr val="509135"/>
                </a:solidFill>
              </a:rPr>
            </a:br>
            <a:r>
              <a:rPr lang="en-US" cap="small" dirty="0" smtClean="0">
                <a:solidFill>
                  <a:srgbClr val="509135"/>
                </a:solidFill>
              </a:rPr>
              <a:t>Visit our website </a:t>
            </a:r>
            <a:br>
              <a:rPr lang="en-US" cap="small" dirty="0" smtClean="0">
                <a:solidFill>
                  <a:srgbClr val="509135"/>
                </a:solidFill>
              </a:rPr>
            </a:br>
            <a:r>
              <a:rPr lang="en-US" sz="3200" b="1" dirty="0" smtClean="0">
                <a:solidFill>
                  <a:srgbClr val="509135"/>
                </a:solidFill>
                <a:hlinkClick r:id="rId3"/>
              </a:rPr>
              <a:t>farmcreditofnc.com</a:t>
            </a:r>
            <a:r>
              <a:rPr lang="en-US" sz="3200" dirty="0" smtClean="0">
                <a:solidFill>
                  <a:srgbClr val="509135"/>
                </a:solidFill>
              </a:rPr>
              <a:t/>
            </a:r>
            <a:br>
              <a:rPr lang="en-US" sz="3200" dirty="0" smtClean="0">
                <a:solidFill>
                  <a:srgbClr val="509135"/>
                </a:solidFill>
              </a:rPr>
            </a:br>
            <a:r>
              <a:rPr lang="en-US" sz="3200" dirty="0" smtClean="0">
                <a:solidFill>
                  <a:srgbClr val="509135"/>
                </a:solidFill>
              </a:rPr>
              <a:t/>
            </a:r>
            <a:br>
              <a:rPr lang="en-US" sz="3200" dirty="0" smtClean="0">
                <a:solidFill>
                  <a:srgbClr val="509135"/>
                </a:solidFill>
              </a:rPr>
            </a:br>
            <a:r>
              <a:rPr lang="en-US" sz="3200" cap="small" dirty="0" smtClean="0">
                <a:solidFill>
                  <a:srgbClr val="509135"/>
                </a:solidFill>
              </a:rPr>
              <a:t>Contact us at:</a:t>
            </a:r>
            <a:r>
              <a:rPr lang="en-US" sz="3200" dirty="0" smtClean="0">
                <a:solidFill>
                  <a:srgbClr val="509135"/>
                </a:solidFill>
              </a:rPr>
              <a:t/>
            </a:r>
            <a:br>
              <a:rPr lang="en-US" sz="3200" dirty="0" smtClean="0">
                <a:solidFill>
                  <a:srgbClr val="509135"/>
                </a:solidFill>
              </a:rPr>
            </a:br>
            <a:r>
              <a:rPr lang="en-US" sz="3200" dirty="0" smtClean="0">
                <a:solidFill>
                  <a:srgbClr val="509135"/>
                </a:solidFill>
              </a:rPr>
              <a:t>800-521-9952</a:t>
            </a:r>
            <a:br>
              <a:rPr lang="en-US" sz="3200" dirty="0" smtClean="0">
                <a:solidFill>
                  <a:srgbClr val="509135"/>
                </a:solidFill>
              </a:rPr>
            </a:br>
            <a:r>
              <a:rPr lang="en-US" sz="3200" dirty="0" smtClean="0">
                <a:solidFill>
                  <a:srgbClr val="009900"/>
                </a:solidFill>
              </a:rPr>
              <a:t/>
            </a:r>
            <a:br>
              <a:rPr lang="en-US" sz="3200" dirty="0" smtClean="0">
                <a:solidFill>
                  <a:srgbClr val="009900"/>
                </a:solidFill>
              </a:rPr>
            </a:br>
            <a:endParaRPr lang="en-US" sz="3200" cap="small" dirty="0">
              <a:solidFill>
                <a:srgbClr val="0099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0255" y="5410537"/>
            <a:ext cx="2283805" cy="1107796"/>
          </a:xfrm>
          <a:prstGeom prst="rect">
            <a:avLst/>
          </a:prstGeom>
        </p:spPr>
      </p:pic>
    </p:spTree>
    <p:custDataLst>
      <p:tags r:id="rId1"/>
    </p:custDataLst>
    <p:extLst>
      <p:ext uri="{BB962C8B-B14F-4D97-AF65-F5344CB8AC3E}">
        <p14:creationId xmlns:p14="http://schemas.microsoft.com/office/powerpoint/2010/main" val="1952343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RECORD KEEPING</a:t>
            </a:r>
            <a:endParaRPr lang="en-US" dirty="0"/>
          </a:p>
        </p:txBody>
      </p:sp>
      <p:sp>
        <p:nvSpPr>
          <p:cNvPr id="3" name="Subtitle 2"/>
          <p:cNvSpPr>
            <a:spLocks noGrp="1"/>
          </p:cNvSpPr>
          <p:nvPr>
            <p:ph type="subTitle" idx="1"/>
          </p:nvPr>
        </p:nvSpPr>
        <p:spPr/>
        <p:txBody>
          <a:bodyPr/>
          <a:lstStyle/>
          <a:p>
            <a:r>
              <a:rPr lang="en-US" dirty="0" smtClean="0"/>
              <a:t>TRACKING YOUR PROGRESS</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2109" y="5162510"/>
            <a:ext cx="3004241" cy="1457254"/>
          </a:xfrm>
          <a:prstGeom prst="rect">
            <a:avLst/>
          </a:prstGeom>
        </p:spPr>
      </p:pic>
    </p:spTree>
    <p:custDataLst>
      <p:tags r:id="rId1"/>
    </p:custDataLst>
    <p:extLst>
      <p:ext uri="{BB962C8B-B14F-4D97-AF65-F5344CB8AC3E}">
        <p14:creationId xmlns:p14="http://schemas.microsoft.com/office/powerpoint/2010/main" val="3178878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139233" y="3204977"/>
            <a:ext cx="3112348" cy="2780628"/>
            <a:chOff x="5175316" y="3655299"/>
            <a:chExt cx="3963721" cy="2963366"/>
          </a:xfrm>
        </p:grpSpPr>
        <p:grpSp>
          <p:nvGrpSpPr>
            <p:cNvPr id="46" name="Group 45"/>
            <p:cNvGrpSpPr/>
            <p:nvPr/>
          </p:nvGrpSpPr>
          <p:grpSpPr>
            <a:xfrm>
              <a:off x="7785666" y="4662435"/>
              <a:ext cx="998919" cy="1936361"/>
              <a:chOff x="7785666" y="4662435"/>
              <a:chExt cx="998919" cy="1936361"/>
            </a:xfrm>
          </p:grpSpPr>
          <p:cxnSp>
            <p:nvCxnSpPr>
              <p:cNvPr id="18" name="Curved Connector 17"/>
              <p:cNvCxnSpPr/>
              <p:nvPr/>
            </p:nvCxnSpPr>
            <p:spPr>
              <a:xfrm rot="5400000">
                <a:off x="7339030" y="5521067"/>
                <a:ext cx="1936361" cy="219097"/>
              </a:xfrm>
              <a:prstGeom prst="curvedConnector3">
                <a:avLst>
                  <a:gd name="adj1" fmla="val 50000"/>
                </a:avLst>
              </a:prstGeom>
              <a:ln w="76200">
                <a:solidFill>
                  <a:srgbClr val="519136"/>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stretch>
                <a:fillRect/>
              </a:stretch>
            </p:blipFill>
            <p:spPr>
              <a:xfrm rot="177306">
                <a:off x="8340471" y="5402941"/>
                <a:ext cx="444114" cy="279274"/>
              </a:xfrm>
              <a:prstGeom prst="rect">
                <a:avLst/>
              </a:prstGeom>
            </p:spPr>
          </p:pic>
          <p:pic>
            <p:nvPicPr>
              <p:cNvPr id="20" name="Picture 19"/>
              <p:cNvPicPr>
                <a:picLocks noChangeAspect="1"/>
              </p:cNvPicPr>
              <p:nvPr/>
            </p:nvPicPr>
            <p:blipFill>
              <a:blip r:embed="rId4"/>
              <a:stretch>
                <a:fillRect/>
              </a:stretch>
            </p:blipFill>
            <p:spPr>
              <a:xfrm rot="21422694" flipH="1">
                <a:off x="7785666" y="5697313"/>
                <a:ext cx="444114" cy="279274"/>
              </a:xfrm>
              <a:prstGeom prst="rect">
                <a:avLst/>
              </a:prstGeom>
            </p:spPr>
          </p:pic>
        </p:grpSp>
        <p:grpSp>
          <p:nvGrpSpPr>
            <p:cNvPr id="44" name="Group 43"/>
            <p:cNvGrpSpPr/>
            <p:nvPr/>
          </p:nvGrpSpPr>
          <p:grpSpPr>
            <a:xfrm>
              <a:off x="5575671" y="4883498"/>
              <a:ext cx="864621" cy="1735167"/>
              <a:chOff x="5575671" y="4883498"/>
              <a:chExt cx="864621" cy="1735167"/>
            </a:xfrm>
          </p:grpSpPr>
          <p:cxnSp>
            <p:nvCxnSpPr>
              <p:cNvPr id="25" name="Curved Connector 24"/>
              <p:cNvCxnSpPr/>
              <p:nvPr/>
            </p:nvCxnSpPr>
            <p:spPr>
              <a:xfrm rot="16200000" flipH="1">
                <a:off x="5040976" y="5603280"/>
                <a:ext cx="1735167" cy="295603"/>
              </a:xfrm>
              <a:prstGeom prst="curvedConnector3">
                <a:avLst>
                  <a:gd name="adj1" fmla="val 50000"/>
                </a:avLst>
              </a:prstGeom>
              <a:ln w="76200">
                <a:solidFill>
                  <a:srgbClr val="519136"/>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4"/>
              <a:stretch>
                <a:fillRect/>
              </a:stretch>
            </p:blipFill>
            <p:spPr>
              <a:xfrm rot="21422694" flipH="1">
                <a:off x="5575671" y="5948985"/>
                <a:ext cx="444114" cy="279274"/>
              </a:xfrm>
              <a:prstGeom prst="rect">
                <a:avLst/>
              </a:prstGeom>
            </p:spPr>
          </p:pic>
          <p:pic>
            <p:nvPicPr>
              <p:cNvPr id="26" name="Picture 25"/>
              <p:cNvPicPr>
                <a:picLocks noChangeAspect="1"/>
              </p:cNvPicPr>
              <p:nvPr/>
            </p:nvPicPr>
            <p:blipFill>
              <a:blip r:embed="rId4"/>
              <a:stretch>
                <a:fillRect/>
              </a:stretch>
            </p:blipFill>
            <p:spPr>
              <a:xfrm rot="177306">
                <a:off x="5996178" y="5762343"/>
                <a:ext cx="444114" cy="279274"/>
              </a:xfrm>
              <a:prstGeom prst="rect">
                <a:avLst/>
              </a:prstGeom>
            </p:spPr>
          </p:pic>
        </p:gr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93698">
              <a:off x="5175316" y="4126993"/>
              <a:ext cx="1081648" cy="878001"/>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0854" y="3655299"/>
              <a:ext cx="1081648" cy="878001"/>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70189">
              <a:off x="7939675" y="3898030"/>
              <a:ext cx="1050361" cy="852604"/>
            </a:xfrm>
            <a:prstGeom prst="rect">
              <a:avLst/>
            </a:prstGeom>
          </p:spPr>
        </p:pic>
        <p:sp>
          <p:nvSpPr>
            <p:cNvPr id="39" name="TextBox 38"/>
            <p:cNvSpPr txBox="1"/>
            <p:nvPr/>
          </p:nvSpPr>
          <p:spPr>
            <a:xfrm rot="20769063">
              <a:off x="5194078" y="4167920"/>
              <a:ext cx="1000007" cy="787208"/>
            </a:xfrm>
            <a:prstGeom prst="rect">
              <a:avLst/>
            </a:prstGeom>
            <a:noFill/>
          </p:spPr>
          <p:txBody>
            <a:bodyPr wrap="square" rtlCol="0">
              <a:spAutoFit/>
            </a:bodyPr>
            <a:lstStyle/>
            <a:p>
              <a:pPr algn="ctr"/>
              <a:r>
                <a:rPr lang="en-US" dirty="0" smtClean="0">
                  <a:latin typeface="Adobe Devanagari" panose="02040503050201020203" pitchFamily="18" charset="0"/>
                  <a:cs typeface="Adobe Devanagari" panose="02040503050201020203" pitchFamily="18" charset="0"/>
                </a:rPr>
                <a:t> </a:t>
              </a:r>
            </a:p>
            <a:p>
              <a:pPr algn="ctr"/>
              <a:r>
                <a:rPr lang="en-US" sz="1200" dirty="0" smtClean="0">
                  <a:cs typeface="Adobe Devanagari" panose="02040503050201020203" pitchFamily="18" charset="0"/>
                </a:rPr>
                <a:t>BALANCESH</a:t>
              </a:r>
              <a:r>
                <a:rPr lang="en-US" sz="1200" dirty="0" smtClean="0">
                  <a:latin typeface="Adobe Devanagari" panose="02040503050201020203" pitchFamily="18" charset="0"/>
                  <a:cs typeface="Adobe Devanagari" panose="02040503050201020203" pitchFamily="18" charset="0"/>
                </a:rPr>
                <a:t>EET</a:t>
              </a:r>
              <a:endParaRPr lang="en-US" sz="1200" dirty="0">
                <a:latin typeface="Adobe Devanagari" panose="02040503050201020203" pitchFamily="18" charset="0"/>
                <a:cs typeface="Adobe Devanagari" panose="02040503050201020203" pitchFamily="18" charset="0"/>
              </a:endParaRPr>
            </a:p>
          </p:txBody>
        </p:sp>
        <p:grpSp>
          <p:nvGrpSpPr>
            <p:cNvPr id="45" name="Group 44"/>
            <p:cNvGrpSpPr/>
            <p:nvPr/>
          </p:nvGrpSpPr>
          <p:grpSpPr>
            <a:xfrm>
              <a:off x="6708971" y="4533301"/>
              <a:ext cx="978606" cy="2078742"/>
              <a:chOff x="6708971" y="4533301"/>
              <a:chExt cx="978606" cy="2078742"/>
            </a:xfrm>
          </p:grpSpPr>
          <p:pic>
            <p:nvPicPr>
              <p:cNvPr id="8" name="Picture 7"/>
              <p:cNvPicPr>
                <a:picLocks noChangeAspect="1"/>
              </p:cNvPicPr>
              <p:nvPr/>
            </p:nvPicPr>
            <p:blipFill>
              <a:blip r:embed="rId4"/>
              <a:stretch>
                <a:fillRect/>
              </a:stretch>
            </p:blipFill>
            <p:spPr>
              <a:xfrm rot="21422694" flipH="1">
                <a:off x="6708971" y="5129925"/>
                <a:ext cx="444114" cy="279274"/>
              </a:xfrm>
              <a:prstGeom prst="rect">
                <a:avLst/>
              </a:prstGeom>
            </p:spPr>
          </p:pic>
          <p:cxnSp>
            <p:nvCxnSpPr>
              <p:cNvPr id="9" name="Curved Connector 8"/>
              <p:cNvCxnSpPr/>
              <p:nvPr/>
            </p:nvCxnSpPr>
            <p:spPr>
              <a:xfrm rot="16200000" flipH="1">
                <a:off x="6197189" y="5407791"/>
                <a:ext cx="2078742" cy="329762"/>
              </a:xfrm>
              <a:prstGeom prst="curvedConnector3">
                <a:avLst>
                  <a:gd name="adj1" fmla="val 50000"/>
                </a:avLst>
              </a:prstGeom>
              <a:ln w="76200">
                <a:solidFill>
                  <a:srgbClr val="519136"/>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stretch>
                <a:fillRect/>
              </a:stretch>
            </p:blipFill>
            <p:spPr>
              <a:xfrm rot="177306">
                <a:off x="7243463" y="5288759"/>
                <a:ext cx="444114" cy="279274"/>
              </a:xfrm>
              <a:prstGeom prst="rect">
                <a:avLst/>
              </a:prstGeom>
            </p:spPr>
          </p:pic>
          <p:pic>
            <p:nvPicPr>
              <p:cNvPr id="16" name="Picture 15"/>
              <p:cNvPicPr>
                <a:picLocks noChangeAspect="1"/>
              </p:cNvPicPr>
              <p:nvPr/>
            </p:nvPicPr>
            <p:blipFill>
              <a:blip r:embed="rId4"/>
              <a:stretch>
                <a:fillRect/>
              </a:stretch>
            </p:blipFill>
            <p:spPr>
              <a:xfrm rot="21422694" flipH="1">
                <a:off x="6904954" y="5872073"/>
                <a:ext cx="444114" cy="279274"/>
              </a:xfrm>
              <a:prstGeom prst="rect">
                <a:avLst/>
              </a:prstGeom>
            </p:spPr>
          </p:pic>
        </p:grpSp>
        <p:sp>
          <p:nvSpPr>
            <p:cNvPr id="40" name="TextBox 39"/>
            <p:cNvSpPr txBox="1"/>
            <p:nvPr/>
          </p:nvSpPr>
          <p:spPr>
            <a:xfrm>
              <a:off x="6447196" y="3838037"/>
              <a:ext cx="1218620" cy="492005"/>
            </a:xfrm>
            <a:prstGeom prst="rect">
              <a:avLst/>
            </a:prstGeom>
            <a:noFill/>
          </p:spPr>
          <p:txBody>
            <a:bodyPr wrap="square" rtlCol="0">
              <a:spAutoFit/>
            </a:bodyPr>
            <a:lstStyle/>
            <a:p>
              <a:pPr algn="ctr"/>
              <a:r>
                <a:rPr lang="en-US" sz="1200" dirty="0" smtClean="0">
                  <a:cs typeface="Adobe Devanagari" panose="02040503050201020203" pitchFamily="18" charset="0"/>
                </a:rPr>
                <a:t>INCOME STATEMENT</a:t>
              </a:r>
              <a:endParaRPr lang="en-US" sz="1200" dirty="0">
                <a:cs typeface="Adobe Devanagari" panose="02040503050201020203" pitchFamily="18" charset="0"/>
              </a:endParaRPr>
            </a:p>
          </p:txBody>
        </p:sp>
        <p:sp>
          <p:nvSpPr>
            <p:cNvPr id="42" name="TextBox 41"/>
            <p:cNvSpPr txBox="1"/>
            <p:nvPr/>
          </p:nvSpPr>
          <p:spPr>
            <a:xfrm rot="521034">
              <a:off x="7780767" y="4045530"/>
              <a:ext cx="1358270" cy="557605"/>
            </a:xfrm>
            <a:prstGeom prst="rect">
              <a:avLst/>
            </a:prstGeom>
            <a:noFill/>
          </p:spPr>
          <p:txBody>
            <a:bodyPr wrap="square" rtlCol="0">
              <a:spAutoFit/>
            </a:bodyPr>
            <a:lstStyle/>
            <a:p>
              <a:pPr algn="ctr"/>
              <a:r>
                <a:rPr lang="en-US" sz="1200" dirty="0" smtClean="0">
                  <a:cs typeface="Adobe Devanagari" panose="02040503050201020203" pitchFamily="18" charset="0"/>
                </a:rPr>
                <a:t>ANNUAL </a:t>
              </a:r>
            </a:p>
            <a:p>
              <a:pPr algn="ctr"/>
              <a:r>
                <a:rPr lang="en-US" sz="1200" dirty="0" smtClean="0">
                  <a:cs typeface="Adobe Devanagari" panose="02040503050201020203" pitchFamily="18" charset="0"/>
                </a:rPr>
                <a:t>PRODUCTION</a:t>
              </a:r>
              <a:r>
                <a:rPr lang="en-US" sz="1600" dirty="0" smtClean="0">
                  <a:latin typeface="Adobe Devanagari" panose="02040503050201020203" pitchFamily="18" charset="0"/>
                  <a:cs typeface="Adobe Devanagari" panose="02040503050201020203" pitchFamily="18" charset="0"/>
                </a:rPr>
                <a:t> </a:t>
              </a:r>
            </a:p>
          </p:txBody>
        </p:sp>
      </p:grpSp>
      <p:sp>
        <p:nvSpPr>
          <p:cNvPr id="2" name="Title 1"/>
          <p:cNvSpPr>
            <a:spLocks noGrp="1"/>
          </p:cNvSpPr>
          <p:nvPr>
            <p:ph type="title"/>
          </p:nvPr>
        </p:nvSpPr>
        <p:spPr>
          <a:xfrm>
            <a:off x="1223888" y="767325"/>
            <a:ext cx="7291461" cy="492516"/>
          </a:xfrm>
        </p:spPr>
        <p:txBody>
          <a:bodyPr/>
          <a:lstStyle/>
          <a:p>
            <a:r>
              <a:rPr lang="en-US" b="1" dirty="0" smtClean="0"/>
              <a:t>GROWING YOUR RECORDS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9650815"/>
              </p:ext>
            </p:extLst>
          </p:nvPr>
        </p:nvGraphicFramePr>
        <p:xfrm>
          <a:off x="1292460" y="1334712"/>
          <a:ext cx="4647077"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70982" y="5976704"/>
            <a:ext cx="1094934" cy="531115"/>
          </a:xfrm>
          <a:prstGeom prst="rect">
            <a:avLst/>
          </a:prstGeom>
        </p:spPr>
      </p:pic>
    </p:spTree>
    <p:custDataLst>
      <p:tags r:id="rId1"/>
    </p:custDataLst>
    <p:extLst>
      <p:ext uri="{BB962C8B-B14F-4D97-AF65-F5344CB8AC3E}">
        <p14:creationId xmlns:p14="http://schemas.microsoft.com/office/powerpoint/2010/main" val="1845117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p:nvPr/>
        </p:nvGrpSpPr>
        <p:grpSpPr>
          <a:xfrm>
            <a:off x="3196753" y="1084328"/>
            <a:ext cx="3134931" cy="5192092"/>
            <a:chOff x="3026244" y="1309190"/>
            <a:chExt cx="3134931" cy="5192092"/>
          </a:xfrm>
        </p:grpSpPr>
        <p:pic>
          <p:nvPicPr>
            <p:cNvPr id="67" name="Picture 66"/>
            <p:cNvPicPr>
              <a:picLocks noChangeAspect="1"/>
            </p:cNvPicPr>
            <p:nvPr/>
          </p:nvPicPr>
          <p:blipFill>
            <a:blip r:embed="rId4"/>
            <a:stretch>
              <a:fillRect/>
            </a:stretch>
          </p:blipFill>
          <p:spPr>
            <a:xfrm rot="14321556">
              <a:off x="3465849" y="3968572"/>
              <a:ext cx="444114" cy="279274"/>
            </a:xfrm>
            <a:prstGeom prst="rect">
              <a:avLst/>
            </a:prstGeom>
          </p:spPr>
        </p:pic>
        <p:pic>
          <p:nvPicPr>
            <p:cNvPr id="64" name="Picture 63"/>
            <p:cNvPicPr>
              <a:picLocks noChangeAspect="1"/>
            </p:cNvPicPr>
            <p:nvPr/>
          </p:nvPicPr>
          <p:blipFill>
            <a:blip r:embed="rId4"/>
            <a:stretch>
              <a:fillRect/>
            </a:stretch>
          </p:blipFill>
          <p:spPr>
            <a:xfrm rot="1041268" flipH="1">
              <a:off x="4521580" y="2318589"/>
              <a:ext cx="444114" cy="279274"/>
            </a:xfrm>
            <a:prstGeom prst="rect">
              <a:avLst/>
            </a:prstGeom>
          </p:spPr>
        </p:pic>
        <p:pic>
          <p:nvPicPr>
            <p:cNvPr id="65" name="Picture 64"/>
            <p:cNvPicPr>
              <a:picLocks noChangeAspect="1"/>
            </p:cNvPicPr>
            <p:nvPr/>
          </p:nvPicPr>
          <p:blipFill>
            <a:blip r:embed="rId4"/>
            <a:stretch>
              <a:fillRect/>
            </a:stretch>
          </p:blipFill>
          <p:spPr>
            <a:xfrm rot="7297302" flipH="1">
              <a:off x="4924887" y="2534986"/>
              <a:ext cx="444114" cy="279274"/>
            </a:xfrm>
            <a:prstGeom prst="rect">
              <a:avLst/>
            </a:prstGeom>
          </p:spPr>
        </p:pic>
        <p:cxnSp>
          <p:nvCxnSpPr>
            <p:cNvPr id="54" name="Curved Connector 53"/>
            <p:cNvCxnSpPr/>
            <p:nvPr/>
          </p:nvCxnSpPr>
          <p:spPr>
            <a:xfrm rot="16200000" flipV="1">
              <a:off x="3001371" y="3477919"/>
              <a:ext cx="972020" cy="922274"/>
            </a:xfrm>
            <a:prstGeom prst="curvedConnector3">
              <a:avLst>
                <a:gd name="adj1" fmla="val 109958"/>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rot="5400000" flipH="1" flipV="1">
              <a:off x="4112689" y="2289015"/>
              <a:ext cx="2742619" cy="1354353"/>
            </a:xfrm>
            <a:prstGeom prst="curvedConnector3">
              <a:avLst>
                <a:gd name="adj1" fmla="val 111185"/>
              </a:avLst>
            </a:prstGeom>
            <a:ln w="76200">
              <a:solidFill>
                <a:srgbClr val="A0CD8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rot="5400000" flipH="1" flipV="1">
              <a:off x="4896603" y="3298374"/>
              <a:ext cx="1261513" cy="882723"/>
            </a:xfrm>
            <a:prstGeom prst="curvedConnector3">
              <a:avLst>
                <a:gd name="adj1" fmla="val 117705"/>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235569" y="4290644"/>
              <a:ext cx="2733152" cy="2210638"/>
            </a:xfrm>
            <a:prstGeom prst="ellipse">
              <a:avLst/>
            </a:prstGeom>
            <a:solidFill>
              <a:srgbClr val="70AD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cap="small" dirty="0">
                  <a:cs typeface="Adobe Devanagari" panose="02040503050201020203" pitchFamily="18" charset="0"/>
                </a:rPr>
                <a:t>The</a:t>
              </a:r>
              <a:r>
                <a:rPr lang="en-US" sz="2400" b="1" cap="small" dirty="0">
                  <a:cs typeface="Adobe Devanagari" panose="02040503050201020203" pitchFamily="18" charset="0"/>
                </a:rPr>
                <a:t> </a:t>
              </a:r>
              <a:r>
                <a:rPr lang="en-US" sz="2800" b="1" cap="small" dirty="0">
                  <a:cs typeface="Adobe Devanagari" panose="02040503050201020203" pitchFamily="18" charset="0"/>
                </a:rPr>
                <a:t>Importance</a:t>
              </a:r>
              <a:r>
                <a:rPr lang="en-US" sz="2400" b="1" cap="small" dirty="0">
                  <a:cs typeface="Adobe Devanagari" panose="02040503050201020203" pitchFamily="18" charset="0"/>
                </a:rPr>
                <a:t> </a:t>
              </a:r>
              <a:r>
                <a:rPr lang="en-US" sz="3200" b="1" cap="small" dirty="0">
                  <a:cs typeface="Adobe Devanagari" panose="02040503050201020203" pitchFamily="18" charset="0"/>
                </a:rPr>
                <a:t>o</a:t>
              </a:r>
              <a:r>
                <a:rPr lang="en-US" sz="2400" b="1" cap="small" dirty="0">
                  <a:cs typeface="Adobe Devanagari" panose="02040503050201020203" pitchFamily="18" charset="0"/>
                </a:rPr>
                <a:t>f </a:t>
              </a:r>
              <a:r>
                <a:rPr lang="en-US" sz="2800" b="1" cap="small" dirty="0">
                  <a:cs typeface="Adobe Devanagari" panose="02040503050201020203" pitchFamily="18" charset="0"/>
                </a:rPr>
                <a:t>Record</a:t>
              </a:r>
              <a:r>
                <a:rPr lang="en-US" sz="2400" b="1" cap="small" dirty="0">
                  <a:cs typeface="Adobe Devanagari" panose="02040503050201020203" pitchFamily="18" charset="0"/>
                </a:rPr>
                <a:t> </a:t>
              </a:r>
              <a:r>
                <a:rPr lang="en-US" sz="2800" b="1" cap="small" dirty="0">
                  <a:cs typeface="Adobe Devanagari" panose="02040503050201020203" pitchFamily="18" charset="0"/>
                </a:rPr>
                <a:t>Keeping</a:t>
              </a:r>
              <a:endParaRPr lang="en-US" sz="2800" b="1" dirty="0"/>
            </a:p>
          </p:txBody>
        </p:sp>
        <p:cxnSp>
          <p:nvCxnSpPr>
            <p:cNvPr id="20" name="Curved Connector 19"/>
            <p:cNvCxnSpPr/>
            <p:nvPr/>
          </p:nvCxnSpPr>
          <p:spPr>
            <a:xfrm rot="16200000" flipV="1">
              <a:off x="2260534" y="2240434"/>
              <a:ext cx="2981454" cy="1118965"/>
            </a:xfrm>
            <a:prstGeom prst="curvedConnector3">
              <a:avLst>
                <a:gd name="adj1" fmla="val 101565"/>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a:blip r:embed="rId4"/>
            <a:stretch>
              <a:fillRect/>
            </a:stretch>
          </p:blipFill>
          <p:spPr>
            <a:xfrm rot="21422694" flipH="1">
              <a:off x="3822687" y="3258375"/>
              <a:ext cx="444114" cy="279274"/>
            </a:xfrm>
            <a:prstGeom prst="rect">
              <a:avLst/>
            </a:prstGeom>
          </p:spPr>
        </p:pic>
        <p:pic>
          <p:nvPicPr>
            <p:cNvPr id="63" name="Picture 62"/>
            <p:cNvPicPr>
              <a:picLocks noChangeAspect="1"/>
            </p:cNvPicPr>
            <p:nvPr/>
          </p:nvPicPr>
          <p:blipFill>
            <a:blip r:embed="rId4"/>
            <a:stretch>
              <a:fillRect/>
            </a:stretch>
          </p:blipFill>
          <p:spPr>
            <a:xfrm rot="177306">
              <a:off x="4060051" y="1479592"/>
              <a:ext cx="444114" cy="279274"/>
            </a:xfrm>
            <a:prstGeom prst="rect">
              <a:avLst/>
            </a:prstGeom>
          </p:spPr>
        </p:pic>
        <p:pic>
          <p:nvPicPr>
            <p:cNvPr id="66" name="Picture 65"/>
            <p:cNvPicPr>
              <a:picLocks noChangeAspect="1"/>
            </p:cNvPicPr>
            <p:nvPr/>
          </p:nvPicPr>
          <p:blipFill>
            <a:blip r:embed="rId4"/>
            <a:stretch>
              <a:fillRect/>
            </a:stretch>
          </p:blipFill>
          <p:spPr>
            <a:xfrm rot="177306">
              <a:off x="5153847" y="3689919"/>
              <a:ext cx="444114" cy="279274"/>
            </a:xfrm>
            <a:prstGeom prst="rect">
              <a:avLst/>
            </a:prstGeom>
          </p:spPr>
        </p:pic>
      </p:grpSp>
      <p:grpSp>
        <p:nvGrpSpPr>
          <p:cNvPr id="2" name="Group 1"/>
          <p:cNvGrpSpPr/>
          <p:nvPr/>
        </p:nvGrpSpPr>
        <p:grpSpPr>
          <a:xfrm>
            <a:off x="1168878" y="1663302"/>
            <a:ext cx="8003257" cy="3106601"/>
            <a:chOff x="521765" y="1095270"/>
            <a:chExt cx="8630958" cy="3420507"/>
          </a:xfrm>
        </p:grpSpPr>
        <p:sp>
          <p:nvSpPr>
            <p:cNvPr id="14" name="TextBox 13"/>
            <p:cNvSpPr txBox="1"/>
            <p:nvPr/>
          </p:nvSpPr>
          <p:spPr>
            <a:xfrm>
              <a:off x="776618" y="3316157"/>
              <a:ext cx="2190541" cy="1199620"/>
            </a:xfrm>
            <a:prstGeom prst="rect">
              <a:avLst/>
            </a:prstGeom>
            <a:noFill/>
          </p:spPr>
          <p:txBody>
            <a:bodyPr wrap="square" rtlCol="0">
              <a:spAutoFit/>
            </a:bodyPr>
            <a:lstStyle/>
            <a:p>
              <a:pPr lvl="0" algn="ctr" defTabSz="1244600">
                <a:lnSpc>
                  <a:spcPct val="90000"/>
                </a:lnSpc>
                <a:spcBef>
                  <a:spcPct val="0"/>
                </a:spcBef>
                <a:spcAft>
                  <a:spcPct val="35000"/>
                </a:spcAft>
              </a:pPr>
              <a:r>
                <a:rPr lang="en-US" dirty="0">
                  <a:cs typeface="Adobe Devanagari" panose="02040503050201020203" pitchFamily="18" charset="0"/>
                </a:rPr>
                <a:t>Strong record-keeping is indicative of strong management</a:t>
              </a:r>
            </a:p>
          </p:txBody>
        </p:sp>
        <p:sp>
          <p:nvSpPr>
            <p:cNvPr id="15" name="TextBox 14"/>
            <p:cNvSpPr txBox="1"/>
            <p:nvPr/>
          </p:nvSpPr>
          <p:spPr>
            <a:xfrm>
              <a:off x="521765" y="1174767"/>
              <a:ext cx="2673077" cy="925131"/>
            </a:xfrm>
            <a:prstGeom prst="rect">
              <a:avLst/>
            </a:prstGeom>
            <a:noFill/>
          </p:spPr>
          <p:txBody>
            <a:bodyPr wrap="square" rtlCol="0">
              <a:spAutoFit/>
            </a:bodyPr>
            <a:lstStyle/>
            <a:p>
              <a:pPr lvl="0" algn="ctr" defTabSz="1244600">
                <a:lnSpc>
                  <a:spcPct val="90000"/>
                </a:lnSpc>
                <a:spcBef>
                  <a:spcPct val="0"/>
                </a:spcBef>
                <a:spcAft>
                  <a:spcPct val="35000"/>
                </a:spcAft>
              </a:pPr>
              <a:r>
                <a:rPr lang="en-US" dirty="0">
                  <a:cs typeface="Adobe Devanagari" panose="02040503050201020203" pitchFamily="18" charset="0"/>
                </a:rPr>
                <a:t>Strong record-keeping is indicative of strong management</a:t>
              </a:r>
            </a:p>
          </p:txBody>
        </p:sp>
        <p:sp>
          <p:nvSpPr>
            <p:cNvPr id="16" name="TextBox 15"/>
            <p:cNvSpPr txBox="1"/>
            <p:nvPr/>
          </p:nvSpPr>
          <p:spPr>
            <a:xfrm>
              <a:off x="6083144" y="1559358"/>
              <a:ext cx="2723871" cy="711639"/>
            </a:xfrm>
            <a:prstGeom prst="rect">
              <a:avLst/>
            </a:prstGeom>
            <a:noFill/>
          </p:spPr>
          <p:txBody>
            <a:bodyPr wrap="square" rtlCol="0">
              <a:spAutoFit/>
            </a:bodyPr>
            <a:lstStyle/>
            <a:p>
              <a:pPr lvl="0" algn="ctr"/>
              <a:r>
                <a:rPr lang="en-US" dirty="0">
                  <a:cs typeface="Adobe Devanagari" panose="02040503050201020203" pitchFamily="18" charset="0"/>
                </a:rPr>
                <a:t>Creates beneficial budgeting strategies</a:t>
              </a:r>
            </a:p>
          </p:txBody>
        </p:sp>
        <p:sp>
          <p:nvSpPr>
            <p:cNvPr id="18" name="TextBox 17"/>
            <p:cNvSpPr txBox="1"/>
            <p:nvPr/>
          </p:nvSpPr>
          <p:spPr>
            <a:xfrm>
              <a:off x="5815467" y="3037277"/>
              <a:ext cx="3337256" cy="1016628"/>
            </a:xfrm>
            <a:prstGeom prst="rect">
              <a:avLst/>
            </a:prstGeom>
            <a:noFill/>
          </p:spPr>
          <p:txBody>
            <a:bodyPr wrap="square" rtlCol="0">
              <a:spAutoFit/>
            </a:bodyPr>
            <a:lstStyle/>
            <a:p>
              <a:pPr lvl="0" algn="ctr"/>
              <a:r>
                <a:rPr lang="en-US" dirty="0">
                  <a:cs typeface="Adobe Devanagari" panose="02040503050201020203" pitchFamily="18" charset="0"/>
                </a:rPr>
                <a:t>Establishes personal organization with a central </a:t>
              </a:r>
              <a:r>
                <a:rPr lang="en-US" dirty="0" smtClean="0">
                  <a:cs typeface="Adobe Devanagari" panose="02040503050201020203" pitchFamily="18" charset="0"/>
                </a:rPr>
                <a:t>location </a:t>
              </a:r>
              <a:r>
                <a:rPr lang="en-US" dirty="0">
                  <a:cs typeface="Adobe Devanagari" panose="02040503050201020203" pitchFamily="18" charset="0"/>
                </a:rPr>
                <a:t>for annual records</a:t>
              </a:r>
            </a:p>
          </p:txBody>
        </p:sp>
        <p:cxnSp>
          <p:nvCxnSpPr>
            <p:cNvPr id="69" name="Straight Connector 68"/>
            <p:cNvCxnSpPr/>
            <p:nvPr/>
          </p:nvCxnSpPr>
          <p:spPr>
            <a:xfrm>
              <a:off x="776618" y="1095270"/>
              <a:ext cx="2190541"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76618" y="3247112"/>
              <a:ext cx="2190541" cy="0"/>
            </a:xfrm>
            <a:prstGeom prst="line">
              <a:avLst/>
            </a:prstGeom>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251611" y="1446963"/>
              <a:ext cx="2386939" cy="0"/>
            </a:xfrm>
            <a:prstGeom prst="line">
              <a:avLst/>
            </a:prstGeom>
            <a:ln w="57150">
              <a:solidFill>
                <a:srgbClr val="A0CD8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083144" y="2966191"/>
              <a:ext cx="2723871"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3381" y="5784900"/>
            <a:ext cx="1569152" cy="761142"/>
          </a:xfrm>
          <a:prstGeom prst="rect">
            <a:avLst/>
          </a:prstGeom>
        </p:spPr>
      </p:pic>
    </p:spTree>
    <p:custDataLst>
      <p:tags r:id="rId1"/>
    </p:custDataLst>
    <p:extLst>
      <p:ext uri="{BB962C8B-B14F-4D97-AF65-F5344CB8AC3E}">
        <p14:creationId xmlns:p14="http://schemas.microsoft.com/office/powerpoint/2010/main" val="4031666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024" y="753345"/>
            <a:ext cx="7836219" cy="475591"/>
          </a:xfrm>
        </p:spPr>
        <p:txBody>
          <a:bodyPr/>
          <a:lstStyle/>
          <a:p>
            <a:r>
              <a:rPr lang="en-US" b="1" dirty="0" smtClean="0"/>
              <a:t>BENEFITS OF PERSONAL RECORD KEEPING</a:t>
            </a:r>
            <a:endParaRPr lang="en-US" b="1" dirty="0"/>
          </a:p>
        </p:txBody>
      </p:sp>
      <p:sp>
        <p:nvSpPr>
          <p:cNvPr id="5" name="TextBox 4"/>
          <p:cNvSpPr txBox="1"/>
          <p:nvPr/>
        </p:nvSpPr>
        <p:spPr>
          <a:xfrm>
            <a:off x="1252024" y="5943600"/>
            <a:ext cx="6822831" cy="646331"/>
          </a:xfrm>
          <a:prstGeom prst="rect">
            <a:avLst/>
          </a:prstGeom>
          <a:noFill/>
        </p:spPr>
        <p:txBody>
          <a:bodyPr wrap="square" rtlCol="0">
            <a:spAutoFit/>
          </a:bodyPr>
          <a:lstStyle/>
          <a:p>
            <a:pPr algn="ctr"/>
            <a:r>
              <a:rPr lang="en-US" dirty="0">
                <a:solidFill>
                  <a:srgbClr val="509135"/>
                </a:solidFill>
                <a:latin typeface="Adobe Devanagari" panose="02040503050201020203" pitchFamily="18" charset="0"/>
                <a:cs typeface="Adobe Devanagari" panose="02040503050201020203" pitchFamily="18" charset="0"/>
              </a:rPr>
              <a:t>**For clarification on types of personal records and the timeline for keeping or destroying records consult Privacy Rights Clearinghouse **</a:t>
            </a:r>
          </a:p>
        </p:txBody>
      </p:sp>
      <p:grpSp>
        <p:nvGrpSpPr>
          <p:cNvPr id="11" name="Group 10"/>
          <p:cNvGrpSpPr/>
          <p:nvPr/>
        </p:nvGrpSpPr>
        <p:grpSpPr>
          <a:xfrm>
            <a:off x="1941204" y="1716041"/>
            <a:ext cx="6621409" cy="2715106"/>
            <a:chOff x="1335024" y="2731117"/>
            <a:chExt cx="6621409" cy="2715106"/>
          </a:xfrm>
        </p:grpSpPr>
        <p:sp>
          <p:nvSpPr>
            <p:cNvPr id="9" name="Freeform 8"/>
            <p:cNvSpPr/>
            <p:nvPr/>
          </p:nvSpPr>
          <p:spPr>
            <a:xfrm>
              <a:off x="1838876" y="2750228"/>
              <a:ext cx="5466247" cy="1216800"/>
            </a:xfrm>
            <a:custGeom>
              <a:avLst/>
              <a:gdLst>
                <a:gd name="connsiteX0" fmla="*/ 0 w 5466247"/>
                <a:gd name="connsiteY0" fmla="*/ 202804 h 1216800"/>
                <a:gd name="connsiteX1" fmla="*/ 202804 w 5466247"/>
                <a:gd name="connsiteY1" fmla="*/ 0 h 1216800"/>
                <a:gd name="connsiteX2" fmla="*/ 5263443 w 5466247"/>
                <a:gd name="connsiteY2" fmla="*/ 0 h 1216800"/>
                <a:gd name="connsiteX3" fmla="*/ 5466247 w 5466247"/>
                <a:gd name="connsiteY3" fmla="*/ 202804 h 1216800"/>
                <a:gd name="connsiteX4" fmla="*/ 5466247 w 5466247"/>
                <a:gd name="connsiteY4" fmla="*/ 1013996 h 1216800"/>
                <a:gd name="connsiteX5" fmla="*/ 5263443 w 5466247"/>
                <a:gd name="connsiteY5" fmla="*/ 1216800 h 1216800"/>
                <a:gd name="connsiteX6" fmla="*/ 202804 w 5466247"/>
                <a:gd name="connsiteY6" fmla="*/ 1216800 h 1216800"/>
                <a:gd name="connsiteX7" fmla="*/ 0 w 5466247"/>
                <a:gd name="connsiteY7" fmla="*/ 1013996 h 1216800"/>
                <a:gd name="connsiteX8" fmla="*/ 0 w 5466247"/>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6247" h="1216800">
                  <a:moveTo>
                    <a:pt x="0" y="202804"/>
                  </a:moveTo>
                  <a:cubicBezTo>
                    <a:pt x="0" y="90798"/>
                    <a:pt x="90798" y="0"/>
                    <a:pt x="202804" y="0"/>
                  </a:cubicBezTo>
                  <a:lnTo>
                    <a:pt x="5263443" y="0"/>
                  </a:lnTo>
                  <a:cubicBezTo>
                    <a:pt x="5375449" y="0"/>
                    <a:pt x="5466247" y="90798"/>
                    <a:pt x="5466247" y="202804"/>
                  </a:cubicBezTo>
                  <a:lnTo>
                    <a:pt x="5466247" y="1013996"/>
                  </a:lnTo>
                  <a:cubicBezTo>
                    <a:pt x="5466247" y="1126002"/>
                    <a:pt x="5375449" y="1216800"/>
                    <a:pt x="5263443" y="1216800"/>
                  </a:cubicBezTo>
                  <a:lnTo>
                    <a:pt x="202804" y="1216800"/>
                  </a:lnTo>
                  <a:cubicBezTo>
                    <a:pt x="90798" y="1216800"/>
                    <a:pt x="0" y="1126002"/>
                    <a:pt x="0" y="1013996"/>
                  </a:cubicBezTo>
                  <a:lnTo>
                    <a:pt x="0" y="202804"/>
                  </a:lnTo>
                  <a:close/>
                </a:path>
              </a:pathLst>
            </a:custGeom>
            <a:solidFill>
              <a:srgbClr val="70AD47">
                <a:alpha val="85098"/>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6079" tIns="166079" rIns="166079" bIns="166079" numCol="1" spcCol="1270" anchor="ctr" anchorCtr="0">
              <a:noAutofit/>
            </a:bodyPr>
            <a:lstStyle/>
            <a:p>
              <a:pPr lvl="0" algn="ctr" defTabSz="1244600" rtl="0">
                <a:lnSpc>
                  <a:spcPct val="90000"/>
                </a:lnSpc>
                <a:spcBef>
                  <a:spcPct val="0"/>
                </a:spcBef>
                <a:spcAft>
                  <a:spcPct val="35000"/>
                </a:spcAft>
              </a:pPr>
              <a:r>
                <a:rPr lang="en-US" sz="2800" kern="1200" dirty="0" smtClean="0">
                  <a:cs typeface="Adobe Devanagari" panose="02040503050201020203" pitchFamily="18" charset="0"/>
                </a:rPr>
                <a:t>Improve personal financial standing </a:t>
              </a:r>
              <a:endParaRPr lang="en-US" sz="2800" kern="1200" dirty="0">
                <a:cs typeface="Adobe Devanagari" panose="02040503050201020203" pitchFamily="18" charset="0"/>
              </a:endParaRPr>
            </a:p>
          </p:txBody>
        </p:sp>
        <p:sp>
          <p:nvSpPr>
            <p:cNvPr id="10" name="Freeform 9"/>
            <p:cNvSpPr/>
            <p:nvPr/>
          </p:nvSpPr>
          <p:spPr>
            <a:xfrm>
              <a:off x="1838876" y="4154229"/>
              <a:ext cx="5466247" cy="1216800"/>
            </a:xfrm>
            <a:custGeom>
              <a:avLst/>
              <a:gdLst>
                <a:gd name="connsiteX0" fmla="*/ 0 w 5466247"/>
                <a:gd name="connsiteY0" fmla="*/ 202804 h 1216800"/>
                <a:gd name="connsiteX1" fmla="*/ 202804 w 5466247"/>
                <a:gd name="connsiteY1" fmla="*/ 0 h 1216800"/>
                <a:gd name="connsiteX2" fmla="*/ 5263443 w 5466247"/>
                <a:gd name="connsiteY2" fmla="*/ 0 h 1216800"/>
                <a:gd name="connsiteX3" fmla="*/ 5466247 w 5466247"/>
                <a:gd name="connsiteY3" fmla="*/ 202804 h 1216800"/>
                <a:gd name="connsiteX4" fmla="*/ 5466247 w 5466247"/>
                <a:gd name="connsiteY4" fmla="*/ 1013996 h 1216800"/>
                <a:gd name="connsiteX5" fmla="*/ 5263443 w 5466247"/>
                <a:gd name="connsiteY5" fmla="*/ 1216800 h 1216800"/>
                <a:gd name="connsiteX6" fmla="*/ 202804 w 5466247"/>
                <a:gd name="connsiteY6" fmla="*/ 1216800 h 1216800"/>
                <a:gd name="connsiteX7" fmla="*/ 0 w 5466247"/>
                <a:gd name="connsiteY7" fmla="*/ 1013996 h 1216800"/>
                <a:gd name="connsiteX8" fmla="*/ 0 w 5466247"/>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6247" h="1216800">
                  <a:moveTo>
                    <a:pt x="0" y="202804"/>
                  </a:moveTo>
                  <a:cubicBezTo>
                    <a:pt x="0" y="90798"/>
                    <a:pt x="90798" y="0"/>
                    <a:pt x="202804" y="0"/>
                  </a:cubicBezTo>
                  <a:lnTo>
                    <a:pt x="5263443" y="0"/>
                  </a:lnTo>
                  <a:cubicBezTo>
                    <a:pt x="5375449" y="0"/>
                    <a:pt x="5466247" y="90798"/>
                    <a:pt x="5466247" y="202804"/>
                  </a:cubicBezTo>
                  <a:lnTo>
                    <a:pt x="5466247" y="1013996"/>
                  </a:lnTo>
                  <a:cubicBezTo>
                    <a:pt x="5466247" y="1126002"/>
                    <a:pt x="5375449" y="1216800"/>
                    <a:pt x="5263443" y="1216800"/>
                  </a:cubicBezTo>
                  <a:lnTo>
                    <a:pt x="202804" y="1216800"/>
                  </a:lnTo>
                  <a:cubicBezTo>
                    <a:pt x="90798" y="1216800"/>
                    <a:pt x="0" y="1126002"/>
                    <a:pt x="0" y="1013996"/>
                  </a:cubicBezTo>
                  <a:lnTo>
                    <a:pt x="0" y="202804"/>
                  </a:lnTo>
                  <a:close/>
                </a:path>
              </a:pathLst>
            </a:custGeom>
            <a:solidFill>
              <a:srgbClr val="70AD47">
                <a:alpha val="85098"/>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6079" tIns="166079" rIns="166079" bIns="166079" numCol="1" spcCol="1270" anchor="ctr" anchorCtr="0">
              <a:noAutofit/>
            </a:bodyPr>
            <a:lstStyle/>
            <a:p>
              <a:pPr lvl="0" algn="ctr" defTabSz="1244600" rtl="0">
                <a:lnSpc>
                  <a:spcPct val="90000"/>
                </a:lnSpc>
                <a:spcBef>
                  <a:spcPct val="0"/>
                </a:spcBef>
                <a:spcAft>
                  <a:spcPct val="35000"/>
                </a:spcAft>
              </a:pPr>
              <a:r>
                <a:rPr lang="en-US" sz="2800" kern="1200" dirty="0" smtClean="0">
                  <a:cs typeface="Adobe Devanagari" panose="02040503050201020203" pitchFamily="18" charset="0"/>
                </a:rPr>
                <a:t>Provide greater financial flexibility</a:t>
              </a:r>
              <a:endParaRPr lang="en-US" sz="2800" kern="1200" dirty="0">
                <a:cs typeface="Adobe Devanagari" panose="02040503050201020203" pitchFamily="18" charset="0"/>
              </a:endParaRPr>
            </a:p>
          </p:txBody>
        </p:sp>
        <p:pic>
          <p:nvPicPr>
            <p:cNvPr id="6" name="Picture 5"/>
            <p:cNvPicPr>
              <a:picLocks noChangeAspect="1"/>
            </p:cNvPicPr>
            <p:nvPr/>
          </p:nvPicPr>
          <p:blipFill>
            <a:blip r:embed="rId4"/>
            <a:stretch>
              <a:fillRect/>
            </a:stretch>
          </p:blipFill>
          <p:spPr>
            <a:xfrm rot="786050" flipV="1">
              <a:off x="6980917" y="2731117"/>
              <a:ext cx="975516" cy="613438"/>
            </a:xfrm>
            <a:prstGeom prst="rect">
              <a:avLst/>
            </a:prstGeom>
          </p:spPr>
        </p:pic>
        <p:pic>
          <p:nvPicPr>
            <p:cNvPr id="7" name="Picture 6"/>
            <p:cNvPicPr>
              <a:picLocks noChangeAspect="1"/>
            </p:cNvPicPr>
            <p:nvPr/>
          </p:nvPicPr>
          <p:blipFill>
            <a:blip r:embed="rId4"/>
            <a:stretch>
              <a:fillRect/>
            </a:stretch>
          </p:blipFill>
          <p:spPr>
            <a:xfrm rot="11321262" flipV="1">
              <a:off x="1335024" y="4832785"/>
              <a:ext cx="975516" cy="613438"/>
            </a:xfrm>
            <a:prstGeom prst="rect">
              <a:avLst/>
            </a:prstGeom>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7928" y="5970141"/>
            <a:ext cx="1074544" cy="521224"/>
          </a:xfrm>
          <a:prstGeom prst="rect">
            <a:avLst/>
          </a:prstGeom>
        </p:spPr>
      </p:pic>
    </p:spTree>
    <p:custDataLst>
      <p:tags r:id="rId1"/>
    </p:custDataLst>
    <p:extLst>
      <p:ext uri="{BB962C8B-B14F-4D97-AF65-F5344CB8AC3E}">
        <p14:creationId xmlns:p14="http://schemas.microsoft.com/office/powerpoint/2010/main" val="3688771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59" y="760980"/>
            <a:ext cx="7848565" cy="505112"/>
          </a:xfrm>
        </p:spPr>
        <p:txBody>
          <a:bodyPr>
            <a:noAutofit/>
          </a:bodyPr>
          <a:lstStyle/>
          <a:p>
            <a:r>
              <a:rPr lang="en-US" sz="3000" b="1" dirty="0" smtClean="0"/>
              <a:t>BENEFITS OF FARM/BUSINESS RECORD KEEPING</a:t>
            </a:r>
            <a:endParaRPr lang="en-US" sz="3000" b="1" dirty="0"/>
          </a:p>
        </p:txBody>
      </p:sp>
      <p:grpSp>
        <p:nvGrpSpPr>
          <p:cNvPr id="19" name="Group 18"/>
          <p:cNvGrpSpPr/>
          <p:nvPr/>
        </p:nvGrpSpPr>
        <p:grpSpPr>
          <a:xfrm>
            <a:off x="1085872" y="1415469"/>
            <a:ext cx="8042853" cy="4581033"/>
            <a:chOff x="-2932" y="1708566"/>
            <a:chExt cx="9066547" cy="4591106"/>
          </a:xfrm>
        </p:grpSpPr>
        <p:sp>
          <p:nvSpPr>
            <p:cNvPr id="17" name="Freeform 16"/>
            <p:cNvSpPr/>
            <p:nvPr/>
          </p:nvSpPr>
          <p:spPr>
            <a:xfrm>
              <a:off x="127491" y="2006571"/>
              <a:ext cx="4354069" cy="1216800"/>
            </a:xfrm>
            <a:custGeom>
              <a:avLst/>
              <a:gdLst>
                <a:gd name="connsiteX0" fmla="*/ 0 w 4354069"/>
                <a:gd name="connsiteY0" fmla="*/ 202804 h 1216800"/>
                <a:gd name="connsiteX1" fmla="*/ 202804 w 4354069"/>
                <a:gd name="connsiteY1" fmla="*/ 0 h 1216800"/>
                <a:gd name="connsiteX2" fmla="*/ 4151265 w 4354069"/>
                <a:gd name="connsiteY2" fmla="*/ 0 h 1216800"/>
                <a:gd name="connsiteX3" fmla="*/ 4354069 w 4354069"/>
                <a:gd name="connsiteY3" fmla="*/ 202804 h 1216800"/>
                <a:gd name="connsiteX4" fmla="*/ 4354069 w 4354069"/>
                <a:gd name="connsiteY4" fmla="*/ 1013996 h 1216800"/>
                <a:gd name="connsiteX5" fmla="*/ 4151265 w 4354069"/>
                <a:gd name="connsiteY5" fmla="*/ 1216800 h 1216800"/>
                <a:gd name="connsiteX6" fmla="*/ 202804 w 4354069"/>
                <a:gd name="connsiteY6" fmla="*/ 1216800 h 1216800"/>
                <a:gd name="connsiteX7" fmla="*/ 0 w 4354069"/>
                <a:gd name="connsiteY7" fmla="*/ 1013996 h 1216800"/>
                <a:gd name="connsiteX8" fmla="*/ 0 w 4354069"/>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069" h="1216800">
                  <a:moveTo>
                    <a:pt x="0" y="202804"/>
                  </a:moveTo>
                  <a:cubicBezTo>
                    <a:pt x="0" y="90798"/>
                    <a:pt x="90798" y="0"/>
                    <a:pt x="202804" y="0"/>
                  </a:cubicBezTo>
                  <a:lnTo>
                    <a:pt x="4151265" y="0"/>
                  </a:lnTo>
                  <a:cubicBezTo>
                    <a:pt x="4263271" y="0"/>
                    <a:pt x="4354069" y="90798"/>
                    <a:pt x="4354069" y="202804"/>
                  </a:cubicBezTo>
                  <a:lnTo>
                    <a:pt x="4354069" y="1013996"/>
                  </a:lnTo>
                  <a:cubicBezTo>
                    <a:pt x="4354069" y="1126002"/>
                    <a:pt x="4263271" y="1216800"/>
                    <a:pt x="4151265" y="1216800"/>
                  </a:cubicBezTo>
                  <a:lnTo>
                    <a:pt x="202804" y="1216800"/>
                  </a:lnTo>
                  <a:cubicBezTo>
                    <a:pt x="90798" y="1216800"/>
                    <a:pt x="0" y="1126002"/>
                    <a:pt x="0" y="1013996"/>
                  </a:cubicBezTo>
                  <a:lnTo>
                    <a:pt x="0" y="202804"/>
                  </a:lnTo>
                  <a:close/>
                </a:path>
              </a:pathLst>
            </a:custGeom>
            <a:solidFill>
              <a:srgbClr val="70AD47">
                <a:alpha val="85098"/>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0839" tIns="150839" rIns="150839" bIns="150839" numCol="1" spcCol="1270" anchor="ctr" anchorCtr="0">
              <a:noAutofit/>
            </a:bodyPr>
            <a:lstStyle/>
            <a:p>
              <a:pPr lvl="0" algn="ctr" defTabSz="1066800" rtl="0">
                <a:lnSpc>
                  <a:spcPct val="90000"/>
                </a:lnSpc>
                <a:spcBef>
                  <a:spcPct val="0"/>
                </a:spcBef>
                <a:spcAft>
                  <a:spcPct val="35000"/>
                </a:spcAft>
              </a:pPr>
              <a:r>
                <a:rPr lang="en-US" sz="2400" kern="1200" dirty="0" smtClean="0">
                  <a:cs typeface="Adobe Devanagari" panose="02040503050201020203" pitchFamily="18" charset="0"/>
                </a:rPr>
                <a:t>Improve economic standing </a:t>
              </a:r>
              <a:endParaRPr lang="en-US" sz="2400" kern="1200" dirty="0">
                <a:cs typeface="Adobe Devanagari" panose="02040503050201020203" pitchFamily="18" charset="0"/>
              </a:endParaRPr>
            </a:p>
          </p:txBody>
        </p:sp>
        <p:sp>
          <p:nvSpPr>
            <p:cNvPr id="18" name="Freeform 17"/>
            <p:cNvSpPr/>
            <p:nvPr/>
          </p:nvSpPr>
          <p:spPr>
            <a:xfrm>
              <a:off x="132538" y="3516176"/>
              <a:ext cx="4374166" cy="1216800"/>
            </a:xfrm>
            <a:custGeom>
              <a:avLst/>
              <a:gdLst>
                <a:gd name="connsiteX0" fmla="*/ 0 w 4374166"/>
                <a:gd name="connsiteY0" fmla="*/ 202804 h 1216800"/>
                <a:gd name="connsiteX1" fmla="*/ 202804 w 4374166"/>
                <a:gd name="connsiteY1" fmla="*/ 0 h 1216800"/>
                <a:gd name="connsiteX2" fmla="*/ 4171362 w 4374166"/>
                <a:gd name="connsiteY2" fmla="*/ 0 h 1216800"/>
                <a:gd name="connsiteX3" fmla="*/ 4374166 w 4374166"/>
                <a:gd name="connsiteY3" fmla="*/ 202804 h 1216800"/>
                <a:gd name="connsiteX4" fmla="*/ 4374166 w 4374166"/>
                <a:gd name="connsiteY4" fmla="*/ 1013996 h 1216800"/>
                <a:gd name="connsiteX5" fmla="*/ 4171362 w 4374166"/>
                <a:gd name="connsiteY5" fmla="*/ 1216800 h 1216800"/>
                <a:gd name="connsiteX6" fmla="*/ 202804 w 4374166"/>
                <a:gd name="connsiteY6" fmla="*/ 1216800 h 1216800"/>
                <a:gd name="connsiteX7" fmla="*/ 0 w 4374166"/>
                <a:gd name="connsiteY7" fmla="*/ 1013996 h 1216800"/>
                <a:gd name="connsiteX8" fmla="*/ 0 w 4374166"/>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4166" h="1216800">
                  <a:moveTo>
                    <a:pt x="0" y="202804"/>
                  </a:moveTo>
                  <a:cubicBezTo>
                    <a:pt x="0" y="90798"/>
                    <a:pt x="90798" y="0"/>
                    <a:pt x="202804" y="0"/>
                  </a:cubicBezTo>
                  <a:lnTo>
                    <a:pt x="4171362" y="0"/>
                  </a:lnTo>
                  <a:cubicBezTo>
                    <a:pt x="4283368" y="0"/>
                    <a:pt x="4374166" y="90798"/>
                    <a:pt x="4374166" y="202804"/>
                  </a:cubicBezTo>
                  <a:lnTo>
                    <a:pt x="4374166" y="1013996"/>
                  </a:lnTo>
                  <a:cubicBezTo>
                    <a:pt x="4374166" y="1126002"/>
                    <a:pt x="4283368" y="1216800"/>
                    <a:pt x="4171362" y="1216800"/>
                  </a:cubicBezTo>
                  <a:lnTo>
                    <a:pt x="202804" y="1216800"/>
                  </a:lnTo>
                  <a:cubicBezTo>
                    <a:pt x="90798" y="1216800"/>
                    <a:pt x="0" y="1126002"/>
                    <a:pt x="0" y="1013996"/>
                  </a:cubicBezTo>
                  <a:lnTo>
                    <a:pt x="0" y="202804"/>
                  </a:lnTo>
                  <a:close/>
                </a:path>
              </a:pathLst>
            </a:custGeom>
            <a:solidFill>
              <a:srgbClr val="70AD47">
                <a:alpha val="85098"/>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0839" tIns="150839" rIns="150839" bIns="150839" numCol="1" spcCol="1270" anchor="ctr" anchorCtr="0">
              <a:noAutofit/>
            </a:bodyPr>
            <a:lstStyle/>
            <a:p>
              <a:pPr lvl="0" algn="ctr" defTabSz="1066800" rtl="0">
                <a:lnSpc>
                  <a:spcPct val="90000"/>
                </a:lnSpc>
                <a:spcBef>
                  <a:spcPct val="0"/>
                </a:spcBef>
                <a:spcAft>
                  <a:spcPct val="35000"/>
                </a:spcAft>
              </a:pPr>
              <a:r>
                <a:rPr lang="en-US" sz="2400" kern="1200" dirty="0" smtClean="0">
                  <a:cs typeface="Adobe Devanagari" panose="02040503050201020203" pitchFamily="18" charset="0"/>
                </a:rPr>
                <a:t>Profitable management systems </a:t>
              </a:r>
              <a:endParaRPr lang="en-US" sz="2400" kern="1200" dirty="0">
                <a:cs typeface="Adobe Devanagari" panose="02040503050201020203" pitchFamily="18" charset="0"/>
              </a:endParaRPr>
            </a:p>
          </p:txBody>
        </p:sp>
        <p:graphicFrame>
          <p:nvGraphicFramePr>
            <p:cNvPr id="5" name="Diagram 4"/>
            <p:cNvGraphicFramePr/>
            <p:nvPr>
              <p:extLst>
                <p:ext uri="{D42A27DB-BD31-4B8C-83A1-F6EECF244321}">
                  <p14:modId xmlns:p14="http://schemas.microsoft.com/office/powerpoint/2010/main" val="783742599"/>
                </p:ext>
              </p:extLst>
            </p:nvPr>
          </p:nvGraphicFramePr>
          <p:xfrm>
            <a:off x="4702631" y="2092866"/>
            <a:ext cx="436098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Group 5"/>
            <p:cNvGrpSpPr/>
            <p:nvPr/>
          </p:nvGrpSpPr>
          <p:grpSpPr>
            <a:xfrm>
              <a:off x="116184" y="5082872"/>
              <a:ext cx="4365382" cy="1216800"/>
              <a:chOff x="0" y="2125600"/>
              <a:chExt cx="4360984" cy="1216800"/>
            </a:xfrm>
          </p:grpSpPr>
          <p:sp>
            <p:nvSpPr>
              <p:cNvPr id="7" name="Rounded Rectangle 6"/>
              <p:cNvSpPr/>
              <p:nvPr/>
            </p:nvSpPr>
            <p:spPr>
              <a:xfrm>
                <a:off x="0" y="2125600"/>
                <a:ext cx="4360984" cy="1216800"/>
              </a:xfrm>
              <a:prstGeom prst="roundRect">
                <a:avLst/>
              </a:prstGeom>
              <a:solidFill>
                <a:srgbClr val="70AD47">
                  <a:alpha val="85098"/>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txBox="1"/>
              <p:nvPr/>
            </p:nvSpPr>
            <p:spPr>
              <a:xfrm>
                <a:off x="59399" y="2184999"/>
                <a:ext cx="4242186"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cs typeface="Adobe Devanagari" panose="02040503050201020203" pitchFamily="18" charset="0"/>
                  </a:rPr>
                  <a:t>Identify strengths and weaknesses</a:t>
                </a:r>
                <a:endParaRPr lang="en-US" sz="2400" kern="1200" dirty="0">
                  <a:cs typeface="Adobe Devanagari" panose="02040503050201020203" pitchFamily="18" charset="0"/>
                </a:endParaRPr>
              </a:p>
            </p:txBody>
          </p:sp>
        </p:grpSp>
        <p:grpSp>
          <p:nvGrpSpPr>
            <p:cNvPr id="9" name="Group 8"/>
            <p:cNvGrpSpPr/>
            <p:nvPr/>
          </p:nvGrpSpPr>
          <p:grpSpPr>
            <a:xfrm>
              <a:off x="4702631" y="2753983"/>
              <a:ext cx="4276200" cy="1216800"/>
              <a:chOff x="0" y="2813564"/>
              <a:chExt cx="4506059" cy="1216800"/>
            </a:xfrm>
          </p:grpSpPr>
          <p:sp>
            <p:nvSpPr>
              <p:cNvPr id="10" name="Rounded Rectangle 9"/>
              <p:cNvSpPr/>
              <p:nvPr/>
            </p:nvSpPr>
            <p:spPr>
              <a:xfrm>
                <a:off x="0" y="2813564"/>
                <a:ext cx="4506059" cy="1216800"/>
              </a:xfrm>
              <a:prstGeom prst="roundRect">
                <a:avLst/>
              </a:prstGeom>
              <a:solidFill>
                <a:srgbClr val="70AD47">
                  <a:alpha val="85098"/>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txBox="1"/>
              <p:nvPr/>
            </p:nvSpPr>
            <p:spPr>
              <a:xfrm>
                <a:off x="59399" y="2872963"/>
                <a:ext cx="438726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cs typeface="Adobe Devanagari" panose="02040503050201020203" pitchFamily="18" charset="0"/>
                  </a:rPr>
                  <a:t>Quicker to view profit and loss</a:t>
                </a:r>
                <a:endParaRPr lang="en-US" sz="2400" kern="1200" dirty="0">
                  <a:cs typeface="Adobe Devanagari" panose="02040503050201020203" pitchFamily="18" charset="0"/>
                </a:endParaRPr>
              </a:p>
            </p:txBody>
          </p:sp>
        </p:grpSp>
        <p:pic>
          <p:nvPicPr>
            <p:cNvPr id="12" name="Picture 11"/>
            <p:cNvPicPr>
              <a:picLocks noChangeAspect="1"/>
            </p:cNvPicPr>
            <p:nvPr/>
          </p:nvPicPr>
          <p:blipFill>
            <a:blip r:embed="rId9"/>
            <a:stretch>
              <a:fillRect/>
            </a:stretch>
          </p:blipFill>
          <p:spPr>
            <a:xfrm rot="20813950">
              <a:off x="12929" y="3274370"/>
              <a:ext cx="975515" cy="613438"/>
            </a:xfrm>
            <a:prstGeom prst="rect">
              <a:avLst/>
            </a:prstGeom>
          </p:spPr>
        </p:pic>
        <p:pic>
          <p:nvPicPr>
            <p:cNvPr id="13" name="Picture 12"/>
            <p:cNvPicPr>
              <a:picLocks noChangeAspect="1"/>
            </p:cNvPicPr>
            <p:nvPr/>
          </p:nvPicPr>
          <p:blipFill>
            <a:blip r:embed="rId9"/>
            <a:stretch>
              <a:fillRect/>
            </a:stretch>
          </p:blipFill>
          <p:spPr>
            <a:xfrm rot="20813950">
              <a:off x="-2931" y="1708566"/>
              <a:ext cx="975517" cy="613438"/>
            </a:xfrm>
            <a:prstGeom prst="rect">
              <a:avLst/>
            </a:prstGeom>
          </p:spPr>
        </p:pic>
        <p:pic>
          <p:nvPicPr>
            <p:cNvPr id="14" name="Picture 13"/>
            <p:cNvPicPr>
              <a:picLocks noChangeAspect="1"/>
            </p:cNvPicPr>
            <p:nvPr/>
          </p:nvPicPr>
          <p:blipFill>
            <a:blip r:embed="rId9"/>
            <a:stretch>
              <a:fillRect/>
            </a:stretch>
          </p:blipFill>
          <p:spPr>
            <a:xfrm rot="20813950">
              <a:off x="-2932" y="4776152"/>
              <a:ext cx="975517" cy="613438"/>
            </a:xfrm>
            <a:prstGeom prst="rect">
              <a:avLst/>
            </a:prstGeom>
          </p:spPr>
        </p:pic>
        <p:pic>
          <p:nvPicPr>
            <p:cNvPr id="15" name="Picture 14"/>
            <p:cNvPicPr>
              <a:picLocks noChangeAspect="1"/>
            </p:cNvPicPr>
            <p:nvPr/>
          </p:nvPicPr>
          <p:blipFill>
            <a:blip r:embed="rId9"/>
            <a:stretch>
              <a:fillRect/>
            </a:stretch>
          </p:blipFill>
          <p:spPr>
            <a:xfrm rot="20813950">
              <a:off x="4549536" y="2481546"/>
              <a:ext cx="975517" cy="613438"/>
            </a:xfrm>
            <a:prstGeom prst="rect">
              <a:avLst/>
            </a:prstGeom>
          </p:spPr>
        </p:pic>
        <p:pic>
          <p:nvPicPr>
            <p:cNvPr id="16" name="Picture 15"/>
            <p:cNvPicPr>
              <a:picLocks noChangeAspect="1"/>
            </p:cNvPicPr>
            <p:nvPr/>
          </p:nvPicPr>
          <p:blipFill>
            <a:blip r:embed="rId9"/>
            <a:stretch>
              <a:fillRect/>
            </a:stretch>
          </p:blipFill>
          <p:spPr>
            <a:xfrm rot="20813950">
              <a:off x="4549536" y="4064341"/>
              <a:ext cx="975517" cy="613438"/>
            </a:xfrm>
            <a:prstGeom prst="rect">
              <a:avLst/>
            </a:prstGeom>
          </p:spPr>
        </p:pic>
      </p:gr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26933" y="5717136"/>
            <a:ext cx="1642127" cy="796539"/>
          </a:xfrm>
          <a:prstGeom prst="rect">
            <a:avLst/>
          </a:prstGeom>
        </p:spPr>
      </p:pic>
    </p:spTree>
    <p:custDataLst>
      <p:tags r:id="rId1"/>
    </p:custDataLst>
    <p:extLst>
      <p:ext uri="{BB962C8B-B14F-4D97-AF65-F5344CB8AC3E}">
        <p14:creationId xmlns:p14="http://schemas.microsoft.com/office/powerpoint/2010/main" val="2136806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6" y="745589"/>
            <a:ext cx="7277393" cy="548640"/>
          </a:xfrm>
        </p:spPr>
        <p:txBody>
          <a:bodyPr/>
          <a:lstStyle/>
          <a:p>
            <a:r>
              <a:rPr lang="en-US" b="1" dirty="0" smtClean="0"/>
              <a:t>BENEFICIAL TOOLS</a:t>
            </a:r>
            <a:endParaRPr lang="en-US" b="1" dirty="0"/>
          </a:p>
        </p:txBody>
      </p:sp>
      <p:graphicFrame>
        <p:nvGraphicFramePr>
          <p:cNvPr id="3" name="Diagram 2"/>
          <p:cNvGraphicFramePr/>
          <p:nvPr>
            <p:extLst>
              <p:ext uri="{D42A27DB-BD31-4B8C-83A1-F6EECF244321}">
                <p14:modId xmlns:p14="http://schemas.microsoft.com/office/powerpoint/2010/main" val="1693017727"/>
              </p:ext>
            </p:extLst>
          </p:nvPr>
        </p:nvGraphicFramePr>
        <p:xfrm>
          <a:off x="1346102" y="1479674"/>
          <a:ext cx="7404523" cy="3565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83997" y="5643418"/>
            <a:ext cx="1860828" cy="902624"/>
          </a:xfrm>
          <a:prstGeom prst="rect">
            <a:avLst/>
          </a:prstGeom>
        </p:spPr>
      </p:pic>
    </p:spTree>
    <p:custDataLst>
      <p:tags r:id="rId1"/>
    </p:custDataLst>
    <p:extLst>
      <p:ext uri="{BB962C8B-B14F-4D97-AF65-F5344CB8AC3E}">
        <p14:creationId xmlns:p14="http://schemas.microsoft.com/office/powerpoint/2010/main" val="2027308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6" y="717452"/>
            <a:ext cx="7277393" cy="534573"/>
          </a:xfrm>
        </p:spPr>
        <p:txBody>
          <a:bodyPr/>
          <a:lstStyle/>
          <a:p>
            <a:r>
              <a:rPr lang="en-US" b="1" dirty="0" smtClean="0"/>
              <a:t>BENEFICIAL TOOLS</a:t>
            </a:r>
            <a:endParaRPr lang="en-US" b="1" dirty="0"/>
          </a:p>
        </p:txBody>
      </p:sp>
      <p:graphicFrame>
        <p:nvGraphicFramePr>
          <p:cNvPr id="5" name="Diagram 4"/>
          <p:cNvGraphicFramePr/>
          <p:nvPr>
            <p:extLst>
              <p:ext uri="{D42A27DB-BD31-4B8C-83A1-F6EECF244321}">
                <p14:modId xmlns:p14="http://schemas.microsoft.com/office/powerpoint/2010/main" val="2231923458"/>
              </p:ext>
            </p:extLst>
          </p:nvPr>
        </p:nvGraphicFramePr>
        <p:xfrm>
          <a:off x="1387091" y="1690689"/>
          <a:ext cx="7404523" cy="3565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35979" y="5781963"/>
            <a:ext cx="1518081" cy="736369"/>
          </a:xfrm>
          <a:prstGeom prst="rect">
            <a:avLst/>
          </a:prstGeom>
        </p:spPr>
      </p:pic>
    </p:spTree>
    <p:custDataLst>
      <p:tags r:id="rId1"/>
    </p:custDataLst>
    <p:extLst>
      <p:ext uri="{BB962C8B-B14F-4D97-AF65-F5344CB8AC3E}">
        <p14:creationId xmlns:p14="http://schemas.microsoft.com/office/powerpoint/2010/main" val="3581896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754" y="745589"/>
            <a:ext cx="7319596" cy="520504"/>
          </a:xfrm>
        </p:spPr>
        <p:txBody>
          <a:bodyPr/>
          <a:lstStyle/>
          <a:p>
            <a:r>
              <a:rPr lang="en-US" b="1" dirty="0" smtClean="0"/>
              <a:t>BENEFICIAL TOOLS</a:t>
            </a:r>
            <a:endParaRPr lang="en-US" b="1" dirty="0"/>
          </a:p>
        </p:txBody>
      </p:sp>
      <p:graphicFrame>
        <p:nvGraphicFramePr>
          <p:cNvPr id="5" name="Diagram 4"/>
          <p:cNvGraphicFramePr/>
          <p:nvPr>
            <p:extLst>
              <p:ext uri="{D42A27DB-BD31-4B8C-83A1-F6EECF244321}">
                <p14:modId xmlns:p14="http://schemas.microsoft.com/office/powerpoint/2010/main" val="92769018"/>
              </p:ext>
            </p:extLst>
          </p:nvPr>
        </p:nvGraphicFramePr>
        <p:xfrm>
          <a:off x="1374238" y="1622916"/>
          <a:ext cx="7404523" cy="3565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5955" y="5652654"/>
            <a:ext cx="1746578" cy="847205"/>
          </a:xfrm>
          <a:prstGeom prst="rect">
            <a:avLst/>
          </a:prstGeom>
        </p:spPr>
      </p:pic>
    </p:spTree>
    <p:custDataLst>
      <p:tags r:id="rId1"/>
    </p:custDataLst>
    <p:extLst>
      <p:ext uri="{BB962C8B-B14F-4D97-AF65-F5344CB8AC3E}">
        <p14:creationId xmlns:p14="http://schemas.microsoft.com/office/powerpoint/2010/main" val="2377634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 template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Title</Template>
  <TotalTime>1625</TotalTime>
  <Words>1037</Words>
  <Application>Microsoft Office PowerPoint</Application>
  <PresentationFormat>On-screen Show (4:3)</PresentationFormat>
  <Paragraphs>76</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Adobe Devanagari</vt:lpstr>
      <vt:lpstr>Arial</vt:lpstr>
      <vt:lpstr>Arial Black</vt:lpstr>
      <vt:lpstr>Calibri</vt:lpstr>
      <vt:lpstr>Calibri Light</vt:lpstr>
      <vt:lpstr>PPT template final</vt:lpstr>
      <vt:lpstr>PowerPoint Presentation</vt:lpstr>
      <vt:lpstr>RECORD KEEPING</vt:lpstr>
      <vt:lpstr>GROWING YOUR RECORDS</vt:lpstr>
      <vt:lpstr>PowerPoint Presentation</vt:lpstr>
      <vt:lpstr>BENEFITS OF PERSONAL RECORD KEEPING</vt:lpstr>
      <vt:lpstr>BENEFITS OF FARM/BUSINESS RECORD KEEPING</vt:lpstr>
      <vt:lpstr>BENEFICIAL TOOLS</vt:lpstr>
      <vt:lpstr>BENEFICIAL TOOLS</vt:lpstr>
      <vt:lpstr>BENEFICIAL TOOLS</vt:lpstr>
      <vt:lpstr>Thank you for joining us through this EXCITING PRESENTATION!  Visit our website  farmcreditofnc.com  Contact us at: 800-521-9952  </vt:lpstr>
    </vt:vector>
  </TitlesOfParts>
  <Company>AgFirst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Shull</dc:creator>
  <cp:lastModifiedBy>Roten, Jocelyn K</cp:lastModifiedBy>
  <cp:revision>154</cp:revision>
  <dcterms:created xsi:type="dcterms:W3CDTF">2017-05-15T13:24:58Z</dcterms:created>
  <dcterms:modified xsi:type="dcterms:W3CDTF">2021-02-19T20:29:09Z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195B5B75-9AA0-416F-B69D-B3F6D5ACF61E</vt:lpwstr>
  </property>
  <property fmtid="{D5CDD505-2E9C-101B-9397-08002B2CF9AE}" pid="3" name="ArticulatePath">
    <vt:lpwstr>2021 Ag Youth Educational Program-updated01-29-2021</vt:lpwstr>
  </property>
</Properties>
</file>