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10.xml" ContentType="application/vnd.openxmlformats-officedocument.presentationml.tags+xml"/>
  <Override PartName="/ppt/notesSlides/notesSlide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ags/tag11.xml" ContentType="application/vnd.openxmlformats-officedocument.presentationml.tags+xml"/>
  <Override PartName="/ppt/notesSlides/notesSlide10.xml" ContentType="application/vnd.openxmlformats-officedocument.presentationml.notesSlide+xml"/>
  <Override PartName="/ppt/tags/tag12.xml" ContentType="application/vnd.openxmlformats-officedocument.presentationml.tags+xml"/>
  <Override PartName="/ppt/notesSlides/notesSlide1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tags/tag13.xml" ContentType="application/vnd.openxmlformats-officedocument.presentationml.tags+xml"/>
  <Override PartName="/ppt/notesSlides/notesSlide12.xml" ContentType="application/vnd.openxmlformats-officedocument.presentationml.notesSlide+xml"/>
  <Override PartName="/ppt/tags/tag14.xml" ContentType="application/vnd.openxmlformats-officedocument.presentationml.tags+xml"/>
  <Override PartName="/ppt/notesSlides/notesSlide13.xml" ContentType="application/vnd.openxmlformats-officedocument.presentationml.notesSlide+xml"/>
  <Override PartName="/ppt/tags/tag15.xml" ContentType="application/vnd.openxmlformats-officedocument.presentationml.tags+xml"/>
  <Override PartName="/ppt/tags/tag16.xml" ContentType="application/vnd.openxmlformats-officedocument.presentationml.tags+xml"/>
  <Override PartName="/ppt/notesSlides/notesSlide14.xml" ContentType="application/vnd.openxmlformats-officedocument.presentationml.notesSlide+xml"/>
  <Override PartName="/ppt/tags/tag17.xml" ContentType="application/vnd.openxmlformats-officedocument.presentationml.tags+xml"/>
  <Override PartName="/ppt/notesSlides/notesSlide15.xml" ContentType="application/vnd.openxmlformats-officedocument.presentationml.notesSlide+xml"/>
  <Override PartName="/ppt/tags/tag18.xml" ContentType="application/vnd.openxmlformats-officedocument.presentationml.tags+xml"/>
  <Override PartName="/ppt/notesSlides/notesSlide16.xml" ContentType="application/vnd.openxmlformats-officedocument.presentationml.notesSlide+xml"/>
  <Override PartName="/ppt/tags/tag19.xml" ContentType="application/vnd.openxmlformats-officedocument.presentationml.tags+xml"/>
  <Override PartName="/ppt/notesSlides/notesSlide17.xml" ContentType="application/vnd.openxmlformats-officedocument.presentationml.notesSlide+xml"/>
  <Override PartName="/ppt/tags/tag20.xml" ContentType="application/vnd.openxmlformats-officedocument.presentationml.tags+xml"/>
  <Override PartName="/ppt/tags/tag2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9" r:id="rId1"/>
  </p:sldMasterIdLst>
  <p:notesMasterIdLst>
    <p:notesMasterId r:id="rId22"/>
  </p:notesMasterIdLst>
  <p:sldIdLst>
    <p:sldId id="256" r:id="rId2"/>
    <p:sldId id="404" r:id="rId3"/>
    <p:sldId id="358" r:id="rId4"/>
    <p:sldId id="319" r:id="rId5"/>
    <p:sldId id="359" r:id="rId6"/>
    <p:sldId id="360" r:id="rId7"/>
    <p:sldId id="320" r:id="rId8"/>
    <p:sldId id="406" r:id="rId9"/>
    <p:sldId id="407" r:id="rId10"/>
    <p:sldId id="408" r:id="rId11"/>
    <p:sldId id="322" r:id="rId12"/>
    <p:sldId id="323" r:id="rId13"/>
    <p:sldId id="324" r:id="rId14"/>
    <p:sldId id="270" r:id="rId15"/>
    <p:sldId id="409" r:id="rId16"/>
    <p:sldId id="260" r:id="rId17"/>
    <p:sldId id="275" r:id="rId18"/>
    <p:sldId id="357" r:id="rId19"/>
    <p:sldId id="271" r:id="rId20"/>
    <p:sldId id="354" r:id="rId21"/>
  </p:sldIdLst>
  <p:sldSz cx="9144000" cy="6858000" type="screen4x3"/>
  <p:notesSz cx="6858000" cy="9144000"/>
  <p:custDataLst>
    <p:tags r:id="rId2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B8F22"/>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302" autoAdjust="0"/>
    <p:restoredTop sz="79884" autoAdjust="0"/>
  </p:normalViewPr>
  <p:slideViewPr>
    <p:cSldViewPr snapToGrid="0" snapToObjects="1">
      <p:cViewPr varScale="1">
        <p:scale>
          <a:sx n="92" d="100"/>
          <a:sy n="92" d="100"/>
        </p:scale>
        <p:origin x="2058" y="8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cap="all" baseline="0">
                <a:solidFill>
                  <a:schemeClr val="tx1">
                    <a:lumMod val="65000"/>
                    <a:lumOff val="35000"/>
                  </a:schemeClr>
                </a:solidFill>
                <a:latin typeface="+mn-lt"/>
                <a:ea typeface="+mn-ea"/>
                <a:cs typeface="+mn-cs"/>
              </a:defRPr>
            </a:pPr>
            <a:r>
              <a:rPr lang="en-US" dirty="0">
                <a:solidFill>
                  <a:schemeClr val="tx1"/>
                </a:solidFill>
              </a:rPr>
              <a:t>Spending Suggestions</a:t>
            </a:r>
          </a:p>
        </c:rich>
      </c:tx>
      <c:layout/>
      <c:overlay val="0"/>
      <c:spPr>
        <a:noFill/>
        <a:ln>
          <a:noFill/>
        </a:ln>
        <a:effectLst/>
      </c:spPr>
      <c:txPr>
        <a:bodyPr rot="0" spcFirstLastPara="1" vertOverflow="ellipsis" vert="horz" wrap="square" anchor="ctr" anchorCtr="1"/>
        <a:lstStyle/>
        <a:p>
          <a:pPr>
            <a:defRPr sz="2128" b="1" i="0" u="none" strike="noStrike" kern="1200" cap="all"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Spending Suggestions</c:v>
                </c:pt>
              </c:strCache>
            </c:strRef>
          </c:tx>
          <c:dPt>
            <c:idx val="0"/>
            <c:bubble3D val="0"/>
            <c:spPr>
              <a:solidFill>
                <a:schemeClr val="accent1"/>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1-9E28-495B-9512-F30E4E81C75A}"/>
              </c:ext>
            </c:extLst>
          </c:dPt>
          <c:dPt>
            <c:idx val="1"/>
            <c:bubble3D val="0"/>
            <c:spPr>
              <a:solidFill>
                <a:schemeClr val="accent2"/>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2-9E28-495B-9512-F30E4E81C75A}"/>
              </c:ext>
            </c:extLst>
          </c:dPt>
          <c:dPt>
            <c:idx val="2"/>
            <c:bubble3D val="0"/>
            <c:spPr>
              <a:solidFill>
                <a:schemeClr val="accent3"/>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4-9E28-495B-9512-F30E4E81C75A}"/>
              </c:ext>
            </c:extLst>
          </c:dPt>
          <c:dPt>
            <c:idx val="3"/>
            <c:bubble3D val="0"/>
            <c:spPr>
              <a:solidFill>
                <a:schemeClr val="accent4"/>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5-9E28-495B-9512-F30E4E81C75A}"/>
              </c:ext>
            </c:extLst>
          </c:dPt>
          <c:dPt>
            <c:idx val="4"/>
            <c:bubble3D val="0"/>
            <c:spPr>
              <a:solidFill>
                <a:schemeClr val="accent5"/>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6-9E28-495B-9512-F30E4E81C75A}"/>
              </c:ext>
            </c:extLst>
          </c:dPt>
          <c:dPt>
            <c:idx val="5"/>
            <c:bubble3D val="0"/>
            <c:spPr>
              <a:solidFill>
                <a:schemeClr val="accent6"/>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3-9E28-495B-9512-F30E4E81C75A}"/>
              </c:ext>
            </c:extLst>
          </c:dPt>
          <c:dLbls>
            <c:dLbl>
              <c:idx val="0"/>
              <c:layout>
                <c:manualLayout>
                  <c:x val="-3.0151849831687415E-2"/>
                  <c:y val="3.5489397714743465E-2"/>
                </c:manualLayout>
              </c:layout>
              <c:spPr>
                <a:noFill/>
                <a:ln>
                  <a:noFill/>
                </a:ln>
                <a:effectLst/>
              </c:spPr>
              <c:txPr>
                <a:bodyPr rot="0" spcFirstLastPara="1" vertOverflow="ellipsis" vert="horz" wrap="square" lIns="38100" tIns="19050" rIns="38100" bIns="19050" anchor="ctr" anchorCtr="1">
                  <a:noAutofit/>
                </a:bodyPr>
                <a:lstStyle/>
                <a:p>
                  <a:pPr>
                    <a:defRPr sz="1330" b="1" i="0" u="none" strike="noStrike" kern="1200" spc="0" baseline="0">
                      <a:solidFill>
                        <a:schemeClr val="accent1"/>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21544963323801458"/>
                      <c:h val="0.11453367133664769"/>
                    </c:manualLayout>
                  </c15:layout>
                </c:ext>
                <c:ext xmlns:c16="http://schemas.microsoft.com/office/drawing/2014/chart" uri="{C3380CC4-5D6E-409C-BE32-E72D297353CC}">
                  <c16:uniqueId val="{00000001-9E28-495B-9512-F30E4E81C75A}"/>
                </c:ext>
              </c:extLst>
            </c:dLbl>
            <c:dLbl>
              <c:idx val="1"/>
              <c:layout>
                <c:manualLayout>
                  <c:x val="-1.9452806343024119E-2"/>
                  <c:y val="-4.9713192285017187E-2"/>
                </c:manualLayout>
              </c:layout>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2"/>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2-9E28-495B-9512-F30E4E81C75A}"/>
                </c:ext>
              </c:extLst>
            </c:dLbl>
            <c:dLbl>
              <c:idx val="2"/>
              <c:layout>
                <c:manualLayout>
                  <c:x val="3.1124413562986696E-2"/>
                  <c:y val="-1.3550132609920842E-3"/>
                </c:manualLayout>
              </c:layout>
              <c:tx>
                <c:rich>
                  <a:bodyPr rot="0" spcFirstLastPara="1" vertOverflow="ellipsis" vert="horz" wrap="square" lIns="38100" tIns="19050" rIns="38100" bIns="19050" anchor="ctr" anchorCtr="1">
                    <a:noAutofit/>
                  </a:bodyPr>
                  <a:lstStyle/>
                  <a:p>
                    <a:pPr>
                      <a:defRPr sz="1330" b="1" i="0" u="none" strike="noStrike" kern="1200" spc="0" baseline="0">
                        <a:solidFill>
                          <a:schemeClr val="accent1"/>
                        </a:solidFill>
                        <a:latin typeface="+mn-lt"/>
                        <a:ea typeface="+mn-ea"/>
                        <a:cs typeface="+mn-cs"/>
                      </a:defRPr>
                    </a:pPr>
                    <a:fld id="{2C747057-0041-40A1-8D15-955455009067}" type="CATEGORYNAME">
                      <a:rPr lang="en-US" sz="1100"/>
                      <a:pPr>
                        <a:defRPr>
                          <a:solidFill>
                            <a:schemeClr val="accent1"/>
                          </a:solidFill>
                        </a:defRPr>
                      </a:pPr>
                      <a:t>[CATEGORY NAME]</a:t>
                    </a:fld>
                    <a:r>
                      <a:rPr lang="en-US" baseline="0" dirty="0"/>
                      <a:t>
</a:t>
                    </a:r>
                    <a:fld id="{636415DD-F066-4B3C-9B49-3792DEDC2226}" type="PERCENTAGE">
                      <a:rPr lang="en-US" baseline="0"/>
                      <a:pPr>
                        <a:defRPr>
                          <a:solidFill>
                            <a:schemeClr val="accent1"/>
                          </a:solidFill>
                        </a:defRPr>
                      </a:pPr>
                      <a:t>[PERCENTAGE]</a:t>
                    </a:fld>
                    <a:endParaRPr lang="en-US" baseline="0" dirty="0"/>
                  </a:p>
                </c:rich>
              </c:tx>
              <c:spPr>
                <a:noFill/>
                <a:ln>
                  <a:noFill/>
                </a:ln>
                <a:effectLst/>
              </c:spPr>
              <c:txPr>
                <a:bodyPr rot="0" spcFirstLastPara="1" vertOverflow="ellipsis" vert="horz" wrap="square" lIns="38100" tIns="19050" rIns="38100" bIns="19050" anchor="ctr" anchorCtr="1">
                  <a:noAutofit/>
                </a:bodyPr>
                <a:lstStyle/>
                <a:p>
                  <a:pPr>
                    <a:defRPr sz="1330" b="1" i="0" u="none" strike="noStrike" kern="1200" spc="0" baseline="0">
                      <a:solidFill>
                        <a:schemeClr val="accent1"/>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21737530789427043"/>
                      <c:h val="0.13741200149115476"/>
                    </c:manualLayout>
                  </c15:layout>
                  <c15:dlblFieldTable/>
                  <c15:showDataLabelsRange val="0"/>
                </c:ext>
                <c:ext xmlns:c16="http://schemas.microsoft.com/office/drawing/2014/chart" uri="{C3380CC4-5D6E-409C-BE32-E72D297353CC}">
                  <c16:uniqueId val="{00000004-9E28-495B-9512-F30E4E81C75A}"/>
                </c:ext>
              </c:extLst>
            </c:dLbl>
            <c:dLbl>
              <c:idx val="3"/>
              <c:layout>
                <c:manualLayout>
                  <c:x val="1.5562245074419239E-2"/>
                  <c:y val="-1.6260159131903821E-2"/>
                </c:manualLayout>
              </c:layout>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4"/>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5-9E28-495B-9512-F30E4E81C75A}"/>
                </c:ext>
              </c:extLst>
            </c:dLbl>
            <c:dLbl>
              <c:idx val="4"/>
              <c:layout>
                <c:manualLayout>
                  <c:x val="2.5288724831783006E-2"/>
                  <c:y val="-1.8970185653887778E-2"/>
                </c:manualLayout>
              </c:layout>
              <c:tx>
                <c:rich>
                  <a:bodyPr rot="0" spcFirstLastPara="1" vertOverflow="ellipsis" vert="horz" wrap="square" lIns="38100" tIns="19050" rIns="38100" bIns="19050" anchor="ctr" anchorCtr="1">
                    <a:noAutofit/>
                  </a:bodyPr>
                  <a:lstStyle/>
                  <a:p>
                    <a:pPr>
                      <a:defRPr sz="1330" b="1" i="0" u="none" strike="noStrike" kern="1200" spc="0" baseline="0">
                        <a:solidFill>
                          <a:schemeClr val="accent1"/>
                        </a:solidFill>
                        <a:latin typeface="+mn-lt"/>
                        <a:ea typeface="+mn-ea"/>
                        <a:cs typeface="+mn-cs"/>
                      </a:defRPr>
                    </a:pPr>
                    <a:fld id="{BBCD180B-083F-4A9C-9B3C-5E9C434356AC}" type="CATEGORYNAME">
                      <a:rPr lang="en-US"/>
                      <a:pPr>
                        <a:defRPr>
                          <a:solidFill>
                            <a:schemeClr val="accent1"/>
                          </a:solidFill>
                        </a:defRPr>
                      </a:pPr>
                      <a:t>[CATEGORY NAME]</a:t>
                    </a:fld>
                    <a:r>
                      <a:rPr lang="en-US" baseline="0" dirty="0"/>
                      <a:t>
</a:t>
                    </a:r>
                    <a:r>
                      <a:rPr lang="en-US" baseline="0" dirty="0" smtClean="0"/>
                      <a:t>10-15%</a:t>
                    </a:r>
                  </a:p>
                </c:rich>
              </c:tx>
              <c:spPr>
                <a:noFill/>
                <a:ln>
                  <a:noFill/>
                </a:ln>
                <a:effectLst/>
              </c:spPr>
              <c:txPr>
                <a:bodyPr rot="0" spcFirstLastPara="1" vertOverflow="ellipsis" vert="horz" wrap="square" lIns="38100" tIns="19050" rIns="38100" bIns="19050" anchor="ctr" anchorCtr="1">
                  <a:noAutofit/>
                </a:bodyPr>
                <a:lstStyle/>
                <a:p>
                  <a:pPr>
                    <a:defRPr sz="1330" b="1" i="0" u="none" strike="noStrike" kern="1200" spc="0" baseline="0">
                      <a:solidFill>
                        <a:schemeClr val="accent1"/>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20151162090738609"/>
                      <c:h val="0.15032517117445082"/>
                    </c:manualLayout>
                  </c15:layout>
                  <c15:dlblFieldTable/>
                  <c15:showDataLabelsRange val="0"/>
                </c:ext>
                <c:ext xmlns:c16="http://schemas.microsoft.com/office/drawing/2014/chart" uri="{C3380CC4-5D6E-409C-BE32-E72D297353CC}">
                  <c16:uniqueId val="{00000006-9E28-495B-9512-F30E4E81C75A}"/>
                </c:ext>
              </c:extLst>
            </c:dLbl>
            <c:dLbl>
              <c:idx val="5"/>
              <c:layout>
                <c:manualLayout>
                  <c:x val="4.2796173954652905E-2"/>
                  <c:y val="4.6796076479082328E-2"/>
                </c:manualLayout>
              </c:layout>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6"/>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23861777242085275"/>
                      <c:h val="0.14280125357272791"/>
                    </c:manualLayout>
                  </c15:layout>
                </c:ext>
                <c:ext xmlns:c16="http://schemas.microsoft.com/office/drawing/2014/chart" uri="{C3380CC4-5D6E-409C-BE32-E72D297353CC}">
                  <c16:uniqueId val="{00000003-9E28-495B-9512-F30E4E81C75A}"/>
                </c:ext>
              </c:extLst>
            </c:dLbl>
            <c:spPr>
              <a:noFill/>
              <a:ln>
                <a:noFill/>
              </a:ln>
              <a:effectLst/>
            </c:spPr>
            <c:dLblPos val="outEnd"/>
            <c:showLegendKey val="0"/>
            <c:showVal val="0"/>
            <c:showCatName val="1"/>
            <c:showSerName val="0"/>
            <c:showPercent val="1"/>
            <c:showBubbleSize val="0"/>
            <c:showLeaderLines val="0"/>
            <c:extLst>
              <c:ext xmlns:c15="http://schemas.microsoft.com/office/drawing/2012/chart" uri="{CE6537A1-D6FC-4f65-9D91-7224C49458BB}"/>
            </c:extLst>
          </c:dLbls>
          <c:cat>
            <c:strRef>
              <c:f>Sheet1!$A$2:$A$7</c:f>
              <c:strCache>
                <c:ptCount val="6"/>
                <c:pt idx="0">
                  <c:v>Housing/Utilities</c:v>
                </c:pt>
                <c:pt idx="1">
                  <c:v>Food &amp; Household Items</c:v>
                </c:pt>
                <c:pt idx="2">
                  <c:v>Clothing and Personal</c:v>
                </c:pt>
                <c:pt idx="3">
                  <c:v>Transportation</c:v>
                </c:pt>
                <c:pt idx="4">
                  <c:v>Saving/Investing</c:v>
                </c:pt>
                <c:pt idx="5">
                  <c:v>Misc./Entertainment</c:v>
                </c:pt>
              </c:strCache>
            </c:strRef>
          </c:cat>
          <c:val>
            <c:numRef>
              <c:f>Sheet1!$B$2:$B$7</c:f>
              <c:numCache>
                <c:formatCode>0%</c:formatCode>
                <c:ptCount val="6"/>
                <c:pt idx="0">
                  <c:v>0.3</c:v>
                </c:pt>
                <c:pt idx="1">
                  <c:v>0.2</c:v>
                </c:pt>
                <c:pt idx="2">
                  <c:v>0.1</c:v>
                </c:pt>
                <c:pt idx="3">
                  <c:v>0.1</c:v>
                </c:pt>
                <c:pt idx="4">
                  <c:v>0.1</c:v>
                </c:pt>
                <c:pt idx="5">
                  <c:v>0.2</c:v>
                </c:pt>
              </c:numCache>
            </c:numRef>
          </c:val>
          <c:extLst>
            <c:ext xmlns:c16="http://schemas.microsoft.com/office/drawing/2014/chart" uri="{C3380CC4-5D6E-409C-BE32-E72D297353CC}">
              <c16:uniqueId val="{00000000-9E28-495B-9512-F30E4E81C75A}"/>
            </c:ext>
          </c:extLst>
        </c:ser>
        <c:dLbls>
          <c:dLblPos val="outEnd"/>
          <c:showLegendKey val="0"/>
          <c:showVal val="0"/>
          <c:showCatName val="0"/>
          <c:showSerName val="0"/>
          <c:showPercent val="1"/>
          <c:showBubbleSize val="0"/>
          <c:showLeaderLines val="0"/>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_rels/data3.xml.rels><?xml version="1.0" encoding="UTF-8" standalone="yes"?>
<Relationships xmlns="http://schemas.openxmlformats.org/package/2006/relationships"><Relationship Id="rId1" Type="http://schemas.openxmlformats.org/officeDocument/2006/relationships/hyperlink" Target="CFC%20Personal%20Monthly%20Budget.xlsx" TargetMode="External"/></Relationships>
</file>

<file path=ppt/diagrams/_rels/drawing3.xml.rels><?xml version="1.0" encoding="UTF-8" standalone="yes"?>
<Relationships xmlns="http://schemas.openxmlformats.org/package/2006/relationships"><Relationship Id="rId1" Type="http://schemas.openxmlformats.org/officeDocument/2006/relationships/hyperlink" Target="CFC%20Personal%20Monthly%20Budget.xlsx"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2628D90-1343-45F1-A92A-B8C5E0173394}"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41F78D73-B526-42F3-81B6-AF7DE02179DF}">
      <dgm:prSet custT="1"/>
      <dgm:spPr>
        <a:solidFill>
          <a:srgbClr val="70AD47">
            <a:alpha val="84706"/>
          </a:srgbClr>
        </a:solidFill>
      </dgm:spPr>
      <dgm:t>
        <a:bodyPr/>
        <a:lstStyle/>
        <a:p>
          <a:pPr rtl="0"/>
          <a:r>
            <a:rPr lang="en-US" sz="3200" dirty="0" smtClean="0">
              <a:latin typeface="+mn-lt"/>
              <a:cs typeface="Adobe Devanagari" panose="02040503050201020203" pitchFamily="18" charset="0"/>
            </a:rPr>
            <a:t>Budgeting breakdown</a:t>
          </a:r>
          <a:endParaRPr lang="en-US" sz="3200" dirty="0">
            <a:latin typeface="+mn-lt"/>
            <a:cs typeface="Adobe Devanagari" panose="02040503050201020203" pitchFamily="18" charset="0"/>
          </a:endParaRPr>
        </a:p>
      </dgm:t>
    </dgm:pt>
    <dgm:pt modelId="{01032F5B-1D0B-4BF7-B220-460E4D57616E}" type="parTrans" cxnId="{633BB0A7-F38A-409F-9046-7A2D867E2A42}">
      <dgm:prSet/>
      <dgm:spPr/>
      <dgm:t>
        <a:bodyPr/>
        <a:lstStyle/>
        <a:p>
          <a:endParaRPr lang="en-US"/>
        </a:p>
      </dgm:t>
    </dgm:pt>
    <dgm:pt modelId="{FF5FA275-BECF-4D46-A318-4FACEE459E96}" type="sibTrans" cxnId="{633BB0A7-F38A-409F-9046-7A2D867E2A42}">
      <dgm:prSet/>
      <dgm:spPr/>
      <dgm:t>
        <a:bodyPr/>
        <a:lstStyle/>
        <a:p>
          <a:endParaRPr lang="en-US"/>
        </a:p>
      </dgm:t>
    </dgm:pt>
    <dgm:pt modelId="{55077560-1D76-43B1-8D4E-9E83872222FF}">
      <dgm:prSet custT="1"/>
      <dgm:spPr>
        <a:solidFill>
          <a:srgbClr val="70AD47">
            <a:alpha val="84706"/>
          </a:srgbClr>
        </a:solidFill>
      </dgm:spPr>
      <dgm:t>
        <a:bodyPr/>
        <a:lstStyle/>
        <a:p>
          <a:pPr rtl="0"/>
          <a:r>
            <a:rPr lang="en-US" sz="3200" dirty="0" smtClean="0">
              <a:latin typeface="+mn-lt"/>
              <a:cs typeface="Adobe Devanagari" panose="02040503050201020203" pitchFamily="18" charset="0"/>
            </a:rPr>
            <a:t>Not one size fits all</a:t>
          </a:r>
          <a:endParaRPr lang="en-US" sz="3200" dirty="0">
            <a:latin typeface="+mn-lt"/>
            <a:cs typeface="Adobe Devanagari" panose="02040503050201020203" pitchFamily="18" charset="0"/>
          </a:endParaRPr>
        </a:p>
      </dgm:t>
    </dgm:pt>
    <dgm:pt modelId="{DEE3450B-5B9A-4FD4-A8A7-A307007A2D72}" type="parTrans" cxnId="{840ECA74-CD12-4C40-8F83-05FE5477C568}">
      <dgm:prSet/>
      <dgm:spPr/>
      <dgm:t>
        <a:bodyPr/>
        <a:lstStyle/>
        <a:p>
          <a:endParaRPr lang="en-US"/>
        </a:p>
      </dgm:t>
    </dgm:pt>
    <dgm:pt modelId="{585B542C-3A3D-4947-AC0A-46A27AE91247}" type="sibTrans" cxnId="{840ECA74-CD12-4C40-8F83-05FE5477C568}">
      <dgm:prSet/>
      <dgm:spPr/>
      <dgm:t>
        <a:bodyPr/>
        <a:lstStyle/>
        <a:p>
          <a:endParaRPr lang="en-US"/>
        </a:p>
      </dgm:t>
    </dgm:pt>
    <dgm:pt modelId="{DAFC73C2-3C45-40F5-BF5F-661F2DACD485}">
      <dgm:prSet custT="1"/>
      <dgm:spPr>
        <a:solidFill>
          <a:srgbClr val="70AD47">
            <a:alpha val="84706"/>
          </a:srgbClr>
        </a:solidFill>
      </dgm:spPr>
      <dgm:t>
        <a:bodyPr/>
        <a:lstStyle/>
        <a:p>
          <a:pPr rtl="0"/>
          <a:r>
            <a:rPr lang="en-US" sz="3200" dirty="0" smtClean="0">
              <a:latin typeface="+mn-lt"/>
              <a:cs typeface="Adobe Devanagari" panose="02040503050201020203" pitchFamily="18" charset="0"/>
            </a:rPr>
            <a:t>Monetizing your expenses</a:t>
          </a:r>
          <a:endParaRPr lang="en-US" sz="3200" dirty="0">
            <a:latin typeface="+mn-lt"/>
            <a:cs typeface="Adobe Devanagari" panose="02040503050201020203" pitchFamily="18" charset="0"/>
          </a:endParaRPr>
        </a:p>
      </dgm:t>
    </dgm:pt>
    <dgm:pt modelId="{9C422992-1E72-4455-8946-3983A4493AD0}" type="parTrans" cxnId="{A2035333-A71C-49BB-B3AA-02A19CE4C3B8}">
      <dgm:prSet/>
      <dgm:spPr/>
      <dgm:t>
        <a:bodyPr/>
        <a:lstStyle/>
        <a:p>
          <a:endParaRPr lang="en-US"/>
        </a:p>
      </dgm:t>
    </dgm:pt>
    <dgm:pt modelId="{8E1199E1-F1E7-4474-B3E3-C0015F3E5257}" type="sibTrans" cxnId="{A2035333-A71C-49BB-B3AA-02A19CE4C3B8}">
      <dgm:prSet/>
      <dgm:spPr/>
      <dgm:t>
        <a:bodyPr/>
        <a:lstStyle/>
        <a:p>
          <a:endParaRPr lang="en-US"/>
        </a:p>
      </dgm:t>
    </dgm:pt>
    <dgm:pt modelId="{C2FFCB4E-18ED-4488-9288-95A9CEB11F2E}" type="pres">
      <dgm:prSet presAssocID="{C2628D90-1343-45F1-A92A-B8C5E0173394}" presName="Name0" presStyleCnt="0">
        <dgm:presLayoutVars>
          <dgm:dir/>
          <dgm:animLvl val="lvl"/>
          <dgm:resizeHandles val="exact"/>
        </dgm:presLayoutVars>
      </dgm:prSet>
      <dgm:spPr/>
      <dgm:t>
        <a:bodyPr/>
        <a:lstStyle/>
        <a:p>
          <a:endParaRPr lang="en-US"/>
        </a:p>
      </dgm:t>
    </dgm:pt>
    <dgm:pt modelId="{145AF579-8362-4620-AE66-0A13392CBDB6}" type="pres">
      <dgm:prSet presAssocID="{41F78D73-B526-42F3-81B6-AF7DE02179DF}" presName="linNode" presStyleCnt="0"/>
      <dgm:spPr/>
    </dgm:pt>
    <dgm:pt modelId="{9F620EE8-0BAE-4AC7-84B8-E7F31DBEFF87}" type="pres">
      <dgm:prSet presAssocID="{41F78D73-B526-42F3-81B6-AF7DE02179DF}" presName="parentText" presStyleLbl="node1" presStyleIdx="0" presStyleCnt="3" custScaleX="161882">
        <dgm:presLayoutVars>
          <dgm:chMax val="1"/>
          <dgm:bulletEnabled val="1"/>
        </dgm:presLayoutVars>
      </dgm:prSet>
      <dgm:spPr/>
      <dgm:t>
        <a:bodyPr/>
        <a:lstStyle/>
        <a:p>
          <a:endParaRPr lang="en-US"/>
        </a:p>
      </dgm:t>
    </dgm:pt>
    <dgm:pt modelId="{AF208E67-DAFE-4461-B836-8239399DB2E8}" type="pres">
      <dgm:prSet presAssocID="{FF5FA275-BECF-4D46-A318-4FACEE459E96}" presName="sp" presStyleCnt="0"/>
      <dgm:spPr/>
    </dgm:pt>
    <dgm:pt modelId="{76BBBC3A-2B7D-44FA-B23A-8920AD4935BC}" type="pres">
      <dgm:prSet presAssocID="{55077560-1D76-43B1-8D4E-9E83872222FF}" presName="linNode" presStyleCnt="0"/>
      <dgm:spPr/>
    </dgm:pt>
    <dgm:pt modelId="{D50FAE74-5582-4292-894F-F60DE887BEEA}" type="pres">
      <dgm:prSet presAssocID="{55077560-1D76-43B1-8D4E-9E83872222FF}" presName="parentText" presStyleLbl="node1" presStyleIdx="1" presStyleCnt="3" custScaleX="160497">
        <dgm:presLayoutVars>
          <dgm:chMax val="1"/>
          <dgm:bulletEnabled val="1"/>
        </dgm:presLayoutVars>
      </dgm:prSet>
      <dgm:spPr/>
      <dgm:t>
        <a:bodyPr/>
        <a:lstStyle/>
        <a:p>
          <a:endParaRPr lang="en-US"/>
        </a:p>
      </dgm:t>
    </dgm:pt>
    <dgm:pt modelId="{497903F2-2F68-442D-8CD2-6B7DEFF83D8C}" type="pres">
      <dgm:prSet presAssocID="{585B542C-3A3D-4947-AC0A-46A27AE91247}" presName="sp" presStyleCnt="0"/>
      <dgm:spPr/>
    </dgm:pt>
    <dgm:pt modelId="{5D89A3C2-2BF0-4E9D-AD56-07042959806C}" type="pres">
      <dgm:prSet presAssocID="{DAFC73C2-3C45-40F5-BF5F-661F2DACD485}" presName="linNode" presStyleCnt="0"/>
      <dgm:spPr/>
    </dgm:pt>
    <dgm:pt modelId="{2AF267F6-87DD-4517-9E10-844D3C7AFD26}" type="pres">
      <dgm:prSet presAssocID="{DAFC73C2-3C45-40F5-BF5F-661F2DACD485}" presName="parentText" presStyleLbl="node1" presStyleIdx="2" presStyleCnt="3" custScaleX="161147">
        <dgm:presLayoutVars>
          <dgm:chMax val="1"/>
          <dgm:bulletEnabled val="1"/>
        </dgm:presLayoutVars>
      </dgm:prSet>
      <dgm:spPr/>
      <dgm:t>
        <a:bodyPr/>
        <a:lstStyle/>
        <a:p>
          <a:endParaRPr lang="en-US"/>
        </a:p>
      </dgm:t>
    </dgm:pt>
  </dgm:ptLst>
  <dgm:cxnLst>
    <dgm:cxn modelId="{DBF18660-43AA-454B-BA21-467C49F490ED}" type="presOf" srcId="{DAFC73C2-3C45-40F5-BF5F-661F2DACD485}" destId="{2AF267F6-87DD-4517-9E10-844D3C7AFD26}" srcOrd="0" destOrd="0" presId="urn:microsoft.com/office/officeart/2005/8/layout/vList5"/>
    <dgm:cxn modelId="{840ECA74-CD12-4C40-8F83-05FE5477C568}" srcId="{C2628D90-1343-45F1-A92A-B8C5E0173394}" destId="{55077560-1D76-43B1-8D4E-9E83872222FF}" srcOrd="1" destOrd="0" parTransId="{DEE3450B-5B9A-4FD4-A8A7-A307007A2D72}" sibTransId="{585B542C-3A3D-4947-AC0A-46A27AE91247}"/>
    <dgm:cxn modelId="{F423E1E0-219C-4299-8DBE-4F7DD1F8ABEF}" type="presOf" srcId="{55077560-1D76-43B1-8D4E-9E83872222FF}" destId="{D50FAE74-5582-4292-894F-F60DE887BEEA}" srcOrd="0" destOrd="0" presId="urn:microsoft.com/office/officeart/2005/8/layout/vList5"/>
    <dgm:cxn modelId="{633BB0A7-F38A-409F-9046-7A2D867E2A42}" srcId="{C2628D90-1343-45F1-A92A-B8C5E0173394}" destId="{41F78D73-B526-42F3-81B6-AF7DE02179DF}" srcOrd="0" destOrd="0" parTransId="{01032F5B-1D0B-4BF7-B220-460E4D57616E}" sibTransId="{FF5FA275-BECF-4D46-A318-4FACEE459E96}"/>
    <dgm:cxn modelId="{A2035333-A71C-49BB-B3AA-02A19CE4C3B8}" srcId="{C2628D90-1343-45F1-A92A-B8C5E0173394}" destId="{DAFC73C2-3C45-40F5-BF5F-661F2DACD485}" srcOrd="2" destOrd="0" parTransId="{9C422992-1E72-4455-8946-3983A4493AD0}" sibTransId="{8E1199E1-F1E7-4474-B3E3-C0015F3E5257}"/>
    <dgm:cxn modelId="{1F0109B2-BB8E-4DD1-A39A-58A929456263}" type="presOf" srcId="{41F78D73-B526-42F3-81B6-AF7DE02179DF}" destId="{9F620EE8-0BAE-4AC7-84B8-E7F31DBEFF87}" srcOrd="0" destOrd="0" presId="urn:microsoft.com/office/officeart/2005/8/layout/vList5"/>
    <dgm:cxn modelId="{6D075CBD-DCA3-4677-89D3-EFF3B890917C}" type="presOf" srcId="{C2628D90-1343-45F1-A92A-B8C5E0173394}" destId="{C2FFCB4E-18ED-4488-9288-95A9CEB11F2E}" srcOrd="0" destOrd="0" presId="urn:microsoft.com/office/officeart/2005/8/layout/vList5"/>
    <dgm:cxn modelId="{2DA56DF0-2207-4980-B75E-610EA6EC4BD5}" type="presParOf" srcId="{C2FFCB4E-18ED-4488-9288-95A9CEB11F2E}" destId="{145AF579-8362-4620-AE66-0A13392CBDB6}" srcOrd="0" destOrd="0" presId="urn:microsoft.com/office/officeart/2005/8/layout/vList5"/>
    <dgm:cxn modelId="{32D3C1FC-3340-4A15-9DBA-F24DB6279DD0}" type="presParOf" srcId="{145AF579-8362-4620-AE66-0A13392CBDB6}" destId="{9F620EE8-0BAE-4AC7-84B8-E7F31DBEFF87}" srcOrd="0" destOrd="0" presId="urn:microsoft.com/office/officeart/2005/8/layout/vList5"/>
    <dgm:cxn modelId="{1893F938-15AF-486C-A897-6C9A164541A6}" type="presParOf" srcId="{C2FFCB4E-18ED-4488-9288-95A9CEB11F2E}" destId="{AF208E67-DAFE-4461-B836-8239399DB2E8}" srcOrd="1" destOrd="0" presId="urn:microsoft.com/office/officeart/2005/8/layout/vList5"/>
    <dgm:cxn modelId="{4DFEA483-E193-4EC3-A546-0C12EC436F7B}" type="presParOf" srcId="{C2FFCB4E-18ED-4488-9288-95A9CEB11F2E}" destId="{76BBBC3A-2B7D-44FA-B23A-8920AD4935BC}" srcOrd="2" destOrd="0" presId="urn:microsoft.com/office/officeart/2005/8/layout/vList5"/>
    <dgm:cxn modelId="{693CC3D9-2255-40F2-85E9-308DAAA6D0C9}" type="presParOf" srcId="{76BBBC3A-2B7D-44FA-B23A-8920AD4935BC}" destId="{D50FAE74-5582-4292-894F-F60DE887BEEA}" srcOrd="0" destOrd="0" presId="urn:microsoft.com/office/officeart/2005/8/layout/vList5"/>
    <dgm:cxn modelId="{FF9023D1-729A-42BE-A8CF-3A780E004CA6}" type="presParOf" srcId="{C2FFCB4E-18ED-4488-9288-95A9CEB11F2E}" destId="{497903F2-2F68-442D-8CD2-6B7DEFF83D8C}" srcOrd="3" destOrd="0" presId="urn:microsoft.com/office/officeart/2005/8/layout/vList5"/>
    <dgm:cxn modelId="{0F24FE2C-0212-419B-8C40-11A3ADB4E59B}" type="presParOf" srcId="{C2FFCB4E-18ED-4488-9288-95A9CEB11F2E}" destId="{5D89A3C2-2BF0-4E9D-AD56-07042959806C}" srcOrd="4" destOrd="0" presId="urn:microsoft.com/office/officeart/2005/8/layout/vList5"/>
    <dgm:cxn modelId="{E4B5B26D-E307-4867-B652-8FCD043EB824}" type="presParOf" srcId="{5D89A3C2-2BF0-4E9D-AD56-07042959806C}" destId="{2AF267F6-87DD-4517-9E10-844D3C7AFD26}" srcOrd="0" destOrd="0" presId="urn:microsoft.com/office/officeart/2005/8/layout/vList5"/>
  </dgm:cxnLst>
  <dgm:bg>
    <a:noFill/>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6ED6884-6B94-4E82-82F6-D661F38C8D69}"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FC32B863-869C-456F-9825-116CBFE4FAF9}">
      <dgm:prSet custT="1"/>
      <dgm:spPr>
        <a:solidFill>
          <a:srgbClr val="5B8F22"/>
        </a:solidFill>
      </dgm:spPr>
      <dgm:t>
        <a:bodyPr/>
        <a:lstStyle/>
        <a:p>
          <a:pPr rtl="0"/>
          <a:r>
            <a:rPr lang="en-US" sz="3000" b="1" dirty="0" smtClean="0"/>
            <a:t>Step 1</a:t>
          </a:r>
          <a:endParaRPr lang="en-US" sz="3000" dirty="0"/>
        </a:p>
      </dgm:t>
    </dgm:pt>
    <dgm:pt modelId="{4A9B5401-FF62-47E0-A09E-874B13E347C3}" type="parTrans" cxnId="{864D975E-B0D6-4759-AC8C-E81EB6A1F21A}">
      <dgm:prSet/>
      <dgm:spPr/>
      <dgm:t>
        <a:bodyPr/>
        <a:lstStyle/>
        <a:p>
          <a:endParaRPr lang="en-US"/>
        </a:p>
      </dgm:t>
    </dgm:pt>
    <dgm:pt modelId="{C5E38A3B-51DB-487A-A5F6-755770B15C04}" type="sibTrans" cxnId="{864D975E-B0D6-4759-AC8C-E81EB6A1F21A}">
      <dgm:prSet/>
      <dgm:spPr/>
      <dgm:t>
        <a:bodyPr/>
        <a:lstStyle/>
        <a:p>
          <a:endParaRPr lang="en-US"/>
        </a:p>
      </dgm:t>
    </dgm:pt>
    <dgm:pt modelId="{8D80377A-7690-4782-AF3C-6B9F19836CD2}">
      <dgm:prSet custT="1"/>
      <dgm:spPr>
        <a:solidFill>
          <a:srgbClr val="5B8F22"/>
        </a:solidFill>
      </dgm:spPr>
      <dgm:t>
        <a:bodyPr/>
        <a:lstStyle/>
        <a:p>
          <a:pPr rtl="0"/>
          <a:r>
            <a:rPr lang="en-US" sz="3000" b="1" dirty="0" smtClean="0"/>
            <a:t>Step 2</a:t>
          </a:r>
          <a:endParaRPr lang="en-US" sz="3000" dirty="0"/>
        </a:p>
      </dgm:t>
    </dgm:pt>
    <dgm:pt modelId="{0641625D-FDE8-4A0B-A4C2-2F7F6F426451}" type="parTrans" cxnId="{430520CF-1DCC-46BE-84EF-48092B7131A4}">
      <dgm:prSet/>
      <dgm:spPr/>
      <dgm:t>
        <a:bodyPr/>
        <a:lstStyle/>
        <a:p>
          <a:endParaRPr lang="en-US"/>
        </a:p>
      </dgm:t>
    </dgm:pt>
    <dgm:pt modelId="{053D0AC4-7C27-4C26-8CE2-A2BEC1999B70}" type="sibTrans" cxnId="{430520CF-1DCC-46BE-84EF-48092B7131A4}">
      <dgm:prSet/>
      <dgm:spPr/>
      <dgm:t>
        <a:bodyPr/>
        <a:lstStyle/>
        <a:p>
          <a:endParaRPr lang="en-US"/>
        </a:p>
      </dgm:t>
    </dgm:pt>
    <dgm:pt modelId="{1D28D82C-EDE5-4FA7-B700-8D743A8ECCE9}">
      <dgm:prSet custT="1"/>
      <dgm:spPr>
        <a:solidFill>
          <a:srgbClr val="5B8F22"/>
        </a:solidFill>
      </dgm:spPr>
      <dgm:t>
        <a:bodyPr/>
        <a:lstStyle/>
        <a:p>
          <a:pPr rtl="0"/>
          <a:r>
            <a:rPr lang="en-US" sz="3000" b="1" dirty="0" smtClean="0"/>
            <a:t>Step 3</a:t>
          </a:r>
          <a:endParaRPr lang="en-US" sz="3000" dirty="0"/>
        </a:p>
      </dgm:t>
    </dgm:pt>
    <dgm:pt modelId="{CC117995-8643-47FB-8384-75957AB6BCDC}" type="parTrans" cxnId="{D440863F-80D0-46A2-8979-091678D9F11C}">
      <dgm:prSet/>
      <dgm:spPr/>
      <dgm:t>
        <a:bodyPr/>
        <a:lstStyle/>
        <a:p>
          <a:endParaRPr lang="en-US"/>
        </a:p>
      </dgm:t>
    </dgm:pt>
    <dgm:pt modelId="{E470864A-792D-456F-86C4-1B5546AD1353}" type="sibTrans" cxnId="{D440863F-80D0-46A2-8979-091678D9F11C}">
      <dgm:prSet/>
      <dgm:spPr/>
      <dgm:t>
        <a:bodyPr/>
        <a:lstStyle/>
        <a:p>
          <a:endParaRPr lang="en-US"/>
        </a:p>
      </dgm:t>
    </dgm:pt>
    <dgm:pt modelId="{6E51F843-AA3E-478D-B27E-B287FCC79A03}">
      <dgm:prSet custT="1"/>
      <dgm:spPr>
        <a:solidFill>
          <a:srgbClr val="5B8F22"/>
        </a:solidFill>
      </dgm:spPr>
      <dgm:t>
        <a:bodyPr/>
        <a:lstStyle/>
        <a:p>
          <a:pPr rtl="0"/>
          <a:r>
            <a:rPr lang="en-US" sz="3000" b="1" dirty="0" smtClean="0"/>
            <a:t>Step 4</a:t>
          </a:r>
          <a:endParaRPr lang="en-US" sz="3000" dirty="0"/>
        </a:p>
      </dgm:t>
    </dgm:pt>
    <dgm:pt modelId="{2D788C93-5B84-4018-879A-B3EF0BF72592}" type="parTrans" cxnId="{3B62E34A-DEC5-4C34-8619-95D51783A1BA}">
      <dgm:prSet/>
      <dgm:spPr/>
      <dgm:t>
        <a:bodyPr/>
        <a:lstStyle/>
        <a:p>
          <a:endParaRPr lang="en-US"/>
        </a:p>
      </dgm:t>
    </dgm:pt>
    <dgm:pt modelId="{B6305B7C-831A-43FB-A853-9A9B8E51356B}" type="sibTrans" cxnId="{3B62E34A-DEC5-4C34-8619-95D51783A1BA}">
      <dgm:prSet/>
      <dgm:spPr/>
      <dgm:t>
        <a:bodyPr/>
        <a:lstStyle/>
        <a:p>
          <a:endParaRPr lang="en-US"/>
        </a:p>
      </dgm:t>
    </dgm:pt>
    <dgm:pt modelId="{13620C59-E074-4653-8555-E506FD818B48}">
      <dgm:prSet custT="1"/>
      <dgm:spPr>
        <a:solidFill>
          <a:schemeClr val="bg1">
            <a:lumMod val="65000"/>
          </a:schemeClr>
        </a:solidFill>
      </dgm:spPr>
      <dgm:t>
        <a:bodyPr/>
        <a:lstStyle/>
        <a:p>
          <a:pPr rtl="0"/>
          <a:r>
            <a:rPr lang="en-US" sz="2000" dirty="0" smtClean="0">
              <a:solidFill>
                <a:schemeClr val="bg1"/>
              </a:solidFill>
            </a:rPr>
            <a:t>Compare your spending to your budget</a:t>
          </a:r>
          <a:endParaRPr lang="en-US" sz="2000" dirty="0">
            <a:solidFill>
              <a:schemeClr val="bg1"/>
            </a:solidFill>
          </a:endParaRPr>
        </a:p>
      </dgm:t>
    </dgm:pt>
    <dgm:pt modelId="{5FB0AB51-1705-47BF-AA2C-0EA5D547B222}" type="parTrans" cxnId="{9B415D52-556E-4588-BF1C-3C3FD94E8E37}">
      <dgm:prSet/>
      <dgm:spPr/>
      <dgm:t>
        <a:bodyPr/>
        <a:lstStyle/>
        <a:p>
          <a:endParaRPr lang="en-US"/>
        </a:p>
      </dgm:t>
    </dgm:pt>
    <dgm:pt modelId="{F3DFA201-F35E-46D7-BA0E-CD8D372FA17E}" type="sibTrans" cxnId="{9B415D52-556E-4588-BF1C-3C3FD94E8E37}">
      <dgm:prSet/>
      <dgm:spPr/>
      <dgm:t>
        <a:bodyPr/>
        <a:lstStyle/>
        <a:p>
          <a:endParaRPr lang="en-US"/>
        </a:p>
      </dgm:t>
    </dgm:pt>
    <dgm:pt modelId="{358E167E-5A96-4374-8705-8AB329A3AC1C}">
      <dgm:prSet custT="1"/>
      <dgm:spPr>
        <a:solidFill>
          <a:schemeClr val="bg1">
            <a:lumMod val="65000"/>
          </a:schemeClr>
        </a:solidFill>
      </dgm:spPr>
      <dgm:t>
        <a:bodyPr/>
        <a:lstStyle/>
        <a:p>
          <a:pPr rtl="0"/>
          <a:r>
            <a:rPr lang="en-US" sz="2000" dirty="0" smtClean="0">
              <a:solidFill>
                <a:schemeClr val="bg1"/>
              </a:solidFill>
            </a:rPr>
            <a:t>Set personal and financial goals for yourself</a:t>
          </a:r>
          <a:endParaRPr lang="en-US" sz="2000" dirty="0">
            <a:solidFill>
              <a:schemeClr val="bg1"/>
            </a:solidFill>
          </a:endParaRPr>
        </a:p>
      </dgm:t>
    </dgm:pt>
    <dgm:pt modelId="{6C40FEA5-72DF-4A78-A87E-E06047EBC444}" type="parTrans" cxnId="{6C322B31-FD76-40E9-91C4-AEFAA8A78197}">
      <dgm:prSet/>
      <dgm:spPr/>
      <dgm:t>
        <a:bodyPr/>
        <a:lstStyle/>
        <a:p>
          <a:endParaRPr lang="en-US"/>
        </a:p>
      </dgm:t>
    </dgm:pt>
    <dgm:pt modelId="{2BCB26B1-1243-4444-8C3B-5DFFA728A893}" type="sibTrans" cxnId="{6C322B31-FD76-40E9-91C4-AEFAA8A78197}">
      <dgm:prSet/>
      <dgm:spPr/>
      <dgm:t>
        <a:bodyPr/>
        <a:lstStyle/>
        <a:p>
          <a:endParaRPr lang="en-US"/>
        </a:p>
      </dgm:t>
    </dgm:pt>
    <dgm:pt modelId="{25699B4F-C56A-47C3-839A-38A6FFA0483C}">
      <dgm:prSet custT="1"/>
      <dgm:spPr>
        <a:solidFill>
          <a:schemeClr val="bg1">
            <a:lumMod val="65000"/>
          </a:schemeClr>
        </a:solidFill>
      </dgm:spPr>
      <dgm:t>
        <a:bodyPr/>
        <a:lstStyle/>
        <a:p>
          <a:pPr rtl="0"/>
          <a:r>
            <a:rPr lang="en-US" sz="2000" dirty="0" smtClean="0">
              <a:solidFill>
                <a:schemeClr val="bg1"/>
              </a:solidFill>
            </a:rPr>
            <a:t>Assess your situation</a:t>
          </a:r>
          <a:endParaRPr lang="en-US" sz="2000" dirty="0">
            <a:solidFill>
              <a:schemeClr val="bg1"/>
            </a:solidFill>
          </a:endParaRPr>
        </a:p>
      </dgm:t>
    </dgm:pt>
    <dgm:pt modelId="{1A6ACBDF-73B5-4D01-90D9-803ACAB63937}" type="parTrans" cxnId="{A82D36B4-0D43-4780-8137-A1D39F0C8186}">
      <dgm:prSet/>
      <dgm:spPr/>
      <dgm:t>
        <a:bodyPr/>
        <a:lstStyle/>
        <a:p>
          <a:endParaRPr lang="en-US"/>
        </a:p>
      </dgm:t>
    </dgm:pt>
    <dgm:pt modelId="{741DCE3C-06B0-4A30-9749-D32F75CEE589}" type="sibTrans" cxnId="{A82D36B4-0D43-4780-8137-A1D39F0C8186}">
      <dgm:prSet/>
      <dgm:spPr/>
      <dgm:t>
        <a:bodyPr/>
        <a:lstStyle/>
        <a:p>
          <a:endParaRPr lang="en-US"/>
        </a:p>
      </dgm:t>
    </dgm:pt>
    <dgm:pt modelId="{70D4A2E0-7E03-4028-AC4E-8215605D2B9A}">
      <dgm:prSet custT="1"/>
      <dgm:spPr>
        <a:solidFill>
          <a:schemeClr val="bg1">
            <a:lumMod val="65000"/>
          </a:schemeClr>
        </a:solidFill>
      </dgm:spPr>
      <dgm:t>
        <a:bodyPr/>
        <a:lstStyle/>
        <a:p>
          <a:r>
            <a:rPr lang="en-US" sz="2000" dirty="0" smtClean="0">
              <a:solidFill>
                <a:schemeClr val="bg1"/>
              </a:solidFill>
            </a:rPr>
            <a:t>Write down your total monthly income</a:t>
          </a:r>
          <a:endParaRPr lang="en-US" sz="2000" dirty="0">
            <a:solidFill>
              <a:schemeClr val="bg1"/>
            </a:solidFill>
          </a:endParaRPr>
        </a:p>
      </dgm:t>
    </dgm:pt>
    <dgm:pt modelId="{AF1C565F-C42E-490A-9208-BC4193A62AD5}" type="parTrans" cxnId="{9DAA27EC-69BB-4CE7-8035-6EAA89E0E88D}">
      <dgm:prSet/>
      <dgm:spPr/>
      <dgm:t>
        <a:bodyPr/>
        <a:lstStyle/>
        <a:p>
          <a:endParaRPr lang="en-US"/>
        </a:p>
      </dgm:t>
    </dgm:pt>
    <dgm:pt modelId="{3D27FE33-7AA8-4518-A2D7-AD4CC1D081AE}" type="sibTrans" cxnId="{9DAA27EC-69BB-4CE7-8035-6EAA89E0E88D}">
      <dgm:prSet/>
      <dgm:spPr/>
      <dgm:t>
        <a:bodyPr/>
        <a:lstStyle/>
        <a:p>
          <a:endParaRPr lang="en-US"/>
        </a:p>
      </dgm:t>
    </dgm:pt>
    <dgm:pt modelId="{BA544A45-08AC-4E98-9CDA-A2F72498F592}">
      <dgm:prSet custT="1"/>
      <dgm:spPr>
        <a:solidFill>
          <a:schemeClr val="bg1">
            <a:lumMod val="65000"/>
          </a:schemeClr>
        </a:solidFill>
      </dgm:spPr>
      <dgm:t>
        <a:bodyPr/>
        <a:lstStyle/>
        <a:p>
          <a:pPr rtl="0"/>
          <a:r>
            <a:rPr lang="en-US" sz="2000" dirty="0" smtClean="0">
              <a:solidFill>
                <a:schemeClr val="bg1"/>
              </a:solidFill>
            </a:rPr>
            <a:t>Live within your means</a:t>
          </a:r>
          <a:endParaRPr lang="en-US" sz="2000" dirty="0">
            <a:solidFill>
              <a:schemeClr val="bg1"/>
            </a:solidFill>
          </a:endParaRPr>
        </a:p>
      </dgm:t>
    </dgm:pt>
    <dgm:pt modelId="{569326A3-AA1C-496F-B19F-D1F289616F58}" type="parTrans" cxnId="{7FC7503D-C033-4DDD-AB5C-C27BEA14BC29}">
      <dgm:prSet/>
      <dgm:spPr/>
      <dgm:t>
        <a:bodyPr/>
        <a:lstStyle/>
        <a:p>
          <a:endParaRPr lang="en-US"/>
        </a:p>
      </dgm:t>
    </dgm:pt>
    <dgm:pt modelId="{D8987B3D-A154-4060-A0DF-B11A955AB1B0}" type="sibTrans" cxnId="{7FC7503D-C033-4DDD-AB5C-C27BEA14BC29}">
      <dgm:prSet/>
      <dgm:spPr/>
      <dgm:t>
        <a:bodyPr/>
        <a:lstStyle/>
        <a:p>
          <a:endParaRPr lang="en-US"/>
        </a:p>
      </dgm:t>
    </dgm:pt>
    <dgm:pt modelId="{9C86F488-02AC-4061-873E-C6BB9880EAF5}">
      <dgm:prSet custT="1"/>
      <dgm:spPr>
        <a:solidFill>
          <a:schemeClr val="bg1">
            <a:lumMod val="65000"/>
          </a:schemeClr>
        </a:solidFill>
      </dgm:spPr>
      <dgm:t>
        <a:bodyPr/>
        <a:lstStyle/>
        <a:p>
          <a:r>
            <a:rPr lang="en-US" sz="2000" dirty="0" smtClean="0">
              <a:solidFill>
                <a:schemeClr val="bg1"/>
              </a:solidFill>
            </a:rPr>
            <a:t>Write down your monthly expenses</a:t>
          </a:r>
          <a:endParaRPr lang="en-US" sz="2000" dirty="0">
            <a:solidFill>
              <a:schemeClr val="bg1"/>
            </a:solidFill>
          </a:endParaRPr>
        </a:p>
      </dgm:t>
    </dgm:pt>
    <dgm:pt modelId="{70AD29ED-83FF-46D3-8B84-40F0962BE21C}" type="parTrans" cxnId="{1A9E6ACF-4DDE-499B-A7B1-8DA97C42A1B5}">
      <dgm:prSet/>
      <dgm:spPr/>
      <dgm:t>
        <a:bodyPr/>
        <a:lstStyle/>
        <a:p>
          <a:endParaRPr lang="en-US"/>
        </a:p>
      </dgm:t>
    </dgm:pt>
    <dgm:pt modelId="{2766439B-D8B8-4FBA-A5A7-E8307D4CE5B2}" type="sibTrans" cxnId="{1A9E6ACF-4DDE-499B-A7B1-8DA97C42A1B5}">
      <dgm:prSet/>
      <dgm:spPr/>
      <dgm:t>
        <a:bodyPr/>
        <a:lstStyle/>
        <a:p>
          <a:endParaRPr lang="en-US"/>
        </a:p>
      </dgm:t>
    </dgm:pt>
    <dgm:pt modelId="{5F40C810-93DD-4A45-AF72-5F5C20E6215B}">
      <dgm:prSet custT="1"/>
      <dgm:spPr>
        <a:solidFill>
          <a:schemeClr val="bg1">
            <a:lumMod val="65000"/>
          </a:schemeClr>
        </a:solidFill>
      </dgm:spPr>
      <dgm:t>
        <a:bodyPr/>
        <a:lstStyle/>
        <a:p>
          <a:pPr rtl="0"/>
          <a:r>
            <a:rPr lang="en-US" sz="2000" dirty="0" smtClean="0">
              <a:solidFill>
                <a:schemeClr val="bg1"/>
              </a:solidFill>
            </a:rPr>
            <a:t>Review your progress and revise your budget if needed. </a:t>
          </a:r>
          <a:endParaRPr lang="en-US" sz="2000" dirty="0">
            <a:solidFill>
              <a:schemeClr val="bg1"/>
            </a:solidFill>
          </a:endParaRPr>
        </a:p>
      </dgm:t>
    </dgm:pt>
    <dgm:pt modelId="{8A782C1D-FADC-4C4F-94A2-2DAA36C12C82}" type="parTrans" cxnId="{824064A2-1194-467C-9C1D-5ABC693541E1}">
      <dgm:prSet/>
      <dgm:spPr/>
      <dgm:t>
        <a:bodyPr/>
        <a:lstStyle/>
        <a:p>
          <a:endParaRPr lang="en-US"/>
        </a:p>
      </dgm:t>
    </dgm:pt>
    <dgm:pt modelId="{4A4E922E-133D-487F-A8FB-F855F9C574A4}" type="sibTrans" cxnId="{824064A2-1194-467C-9C1D-5ABC693541E1}">
      <dgm:prSet/>
      <dgm:spPr/>
      <dgm:t>
        <a:bodyPr/>
        <a:lstStyle/>
        <a:p>
          <a:endParaRPr lang="en-US"/>
        </a:p>
      </dgm:t>
    </dgm:pt>
    <dgm:pt modelId="{330BC776-E822-4267-948E-FEDD03DCFC14}">
      <dgm:prSet custT="1"/>
      <dgm:spPr>
        <a:solidFill>
          <a:schemeClr val="bg1">
            <a:lumMod val="65000"/>
          </a:schemeClr>
        </a:solidFill>
      </dgm:spPr>
      <dgm:t>
        <a:bodyPr/>
        <a:lstStyle/>
        <a:p>
          <a:pPr rtl="0"/>
          <a:r>
            <a:rPr lang="en-US" sz="2000" dirty="0" smtClean="0">
              <a:solidFill>
                <a:schemeClr val="bg1"/>
              </a:solidFill>
            </a:rPr>
            <a:t>Track your expenses throughout the month</a:t>
          </a:r>
          <a:endParaRPr lang="en-US" sz="2000" dirty="0">
            <a:solidFill>
              <a:schemeClr val="bg1"/>
            </a:solidFill>
          </a:endParaRPr>
        </a:p>
      </dgm:t>
    </dgm:pt>
    <dgm:pt modelId="{3F6C9862-3514-4698-AA21-1F7AF43B74DF}" type="parTrans" cxnId="{B7A9DCAC-CD0A-4631-BDD0-63CDD743E044}">
      <dgm:prSet/>
      <dgm:spPr/>
      <dgm:t>
        <a:bodyPr/>
        <a:lstStyle/>
        <a:p>
          <a:endParaRPr lang="en-US"/>
        </a:p>
      </dgm:t>
    </dgm:pt>
    <dgm:pt modelId="{B0E4B966-96E6-4F19-BC21-1BA912749A1E}" type="sibTrans" cxnId="{B7A9DCAC-CD0A-4631-BDD0-63CDD743E044}">
      <dgm:prSet/>
      <dgm:spPr/>
      <dgm:t>
        <a:bodyPr/>
        <a:lstStyle/>
        <a:p>
          <a:endParaRPr lang="en-US"/>
        </a:p>
      </dgm:t>
    </dgm:pt>
    <dgm:pt modelId="{777595F5-3E59-4402-AB03-1D315EED42B8}" type="pres">
      <dgm:prSet presAssocID="{16ED6884-6B94-4E82-82F6-D661F38C8D69}" presName="Name0" presStyleCnt="0">
        <dgm:presLayoutVars>
          <dgm:dir/>
          <dgm:animLvl val="lvl"/>
          <dgm:resizeHandles val="exact"/>
        </dgm:presLayoutVars>
      </dgm:prSet>
      <dgm:spPr/>
      <dgm:t>
        <a:bodyPr/>
        <a:lstStyle/>
        <a:p>
          <a:endParaRPr lang="en-US"/>
        </a:p>
      </dgm:t>
    </dgm:pt>
    <dgm:pt modelId="{542364C1-6779-421C-AAE4-2A1DF2F3C305}" type="pres">
      <dgm:prSet presAssocID="{FC32B863-869C-456F-9825-116CBFE4FAF9}" presName="linNode" presStyleCnt="0"/>
      <dgm:spPr/>
      <dgm:t>
        <a:bodyPr/>
        <a:lstStyle/>
        <a:p>
          <a:endParaRPr lang="en-US"/>
        </a:p>
      </dgm:t>
    </dgm:pt>
    <dgm:pt modelId="{713DC182-AE60-4022-ABCB-26E86F745350}" type="pres">
      <dgm:prSet presAssocID="{FC32B863-869C-456F-9825-116CBFE4FAF9}" presName="parentText" presStyleLbl="node1" presStyleIdx="0" presStyleCnt="4" custScaleX="88809" custScaleY="69221" custLinFactNeighborX="-231" custLinFactNeighborY="-208">
        <dgm:presLayoutVars>
          <dgm:chMax val="1"/>
          <dgm:bulletEnabled val="1"/>
        </dgm:presLayoutVars>
      </dgm:prSet>
      <dgm:spPr/>
      <dgm:t>
        <a:bodyPr/>
        <a:lstStyle/>
        <a:p>
          <a:endParaRPr lang="en-US"/>
        </a:p>
      </dgm:t>
    </dgm:pt>
    <dgm:pt modelId="{A08C5C24-87E3-47C9-8B4B-0EE0053FECEF}" type="pres">
      <dgm:prSet presAssocID="{FC32B863-869C-456F-9825-116CBFE4FAF9}" presName="descendantText" presStyleLbl="alignAccFollowNode1" presStyleIdx="0" presStyleCnt="4" custScaleX="100033" custScaleY="104130">
        <dgm:presLayoutVars>
          <dgm:bulletEnabled val="1"/>
        </dgm:presLayoutVars>
      </dgm:prSet>
      <dgm:spPr/>
      <dgm:t>
        <a:bodyPr/>
        <a:lstStyle/>
        <a:p>
          <a:endParaRPr lang="en-US"/>
        </a:p>
      </dgm:t>
    </dgm:pt>
    <dgm:pt modelId="{A499B5CF-D67D-4F78-9F64-27EBA03D4136}" type="pres">
      <dgm:prSet presAssocID="{C5E38A3B-51DB-487A-A5F6-755770B15C04}" presName="sp" presStyleCnt="0"/>
      <dgm:spPr/>
      <dgm:t>
        <a:bodyPr/>
        <a:lstStyle/>
        <a:p>
          <a:endParaRPr lang="en-US"/>
        </a:p>
      </dgm:t>
    </dgm:pt>
    <dgm:pt modelId="{09B46D4A-6F15-47F7-B915-670316C6A4A0}" type="pres">
      <dgm:prSet presAssocID="{8D80377A-7690-4782-AF3C-6B9F19836CD2}" presName="linNode" presStyleCnt="0"/>
      <dgm:spPr/>
      <dgm:t>
        <a:bodyPr/>
        <a:lstStyle/>
        <a:p>
          <a:endParaRPr lang="en-US"/>
        </a:p>
      </dgm:t>
    </dgm:pt>
    <dgm:pt modelId="{6CC79996-D31A-4CCA-8F38-8F9B8BBEF106}" type="pres">
      <dgm:prSet presAssocID="{8D80377A-7690-4782-AF3C-6B9F19836CD2}" presName="parentText" presStyleLbl="node1" presStyleIdx="1" presStyleCnt="4" custScaleX="88086" custScaleY="76945">
        <dgm:presLayoutVars>
          <dgm:chMax val="1"/>
          <dgm:bulletEnabled val="1"/>
        </dgm:presLayoutVars>
      </dgm:prSet>
      <dgm:spPr/>
      <dgm:t>
        <a:bodyPr/>
        <a:lstStyle/>
        <a:p>
          <a:endParaRPr lang="en-US"/>
        </a:p>
      </dgm:t>
    </dgm:pt>
    <dgm:pt modelId="{C1E80C0C-025F-4AA1-B2F5-3CD6FF88747F}" type="pres">
      <dgm:prSet presAssocID="{8D80377A-7690-4782-AF3C-6B9F19836CD2}" presName="descendantText" presStyleLbl="alignAccFollowNode1" presStyleIdx="1" presStyleCnt="4" custScaleX="99908" custScaleY="78748" custLinFactNeighborX="361" custLinFactNeighborY="-3014">
        <dgm:presLayoutVars>
          <dgm:bulletEnabled val="1"/>
        </dgm:presLayoutVars>
      </dgm:prSet>
      <dgm:spPr/>
      <dgm:t>
        <a:bodyPr/>
        <a:lstStyle/>
        <a:p>
          <a:endParaRPr lang="en-US"/>
        </a:p>
      </dgm:t>
    </dgm:pt>
    <dgm:pt modelId="{C5BED01F-9A52-407B-8C51-F5CDB6117959}" type="pres">
      <dgm:prSet presAssocID="{053D0AC4-7C27-4C26-8CE2-A2BEC1999B70}" presName="sp" presStyleCnt="0"/>
      <dgm:spPr/>
      <dgm:t>
        <a:bodyPr/>
        <a:lstStyle/>
        <a:p>
          <a:endParaRPr lang="en-US"/>
        </a:p>
      </dgm:t>
    </dgm:pt>
    <dgm:pt modelId="{78D79689-F044-4BB4-8A33-1F1A3CD8FCFD}" type="pres">
      <dgm:prSet presAssocID="{1D28D82C-EDE5-4FA7-B700-8D743A8ECCE9}" presName="linNode" presStyleCnt="0"/>
      <dgm:spPr/>
      <dgm:t>
        <a:bodyPr/>
        <a:lstStyle/>
        <a:p>
          <a:endParaRPr lang="en-US"/>
        </a:p>
      </dgm:t>
    </dgm:pt>
    <dgm:pt modelId="{11148D71-C005-450C-9290-84E4B2768101}" type="pres">
      <dgm:prSet presAssocID="{1D28D82C-EDE5-4FA7-B700-8D743A8ECCE9}" presName="parentText" presStyleLbl="node1" presStyleIdx="2" presStyleCnt="4" custScaleX="89893" custScaleY="78020" custLinFactNeighborX="-319" custLinFactNeighborY="-1011">
        <dgm:presLayoutVars>
          <dgm:chMax val="1"/>
          <dgm:bulletEnabled val="1"/>
        </dgm:presLayoutVars>
      </dgm:prSet>
      <dgm:spPr/>
      <dgm:t>
        <a:bodyPr/>
        <a:lstStyle/>
        <a:p>
          <a:endParaRPr lang="en-US"/>
        </a:p>
      </dgm:t>
    </dgm:pt>
    <dgm:pt modelId="{49B18832-EC58-40C4-8DD8-1EEA3E071CFE}" type="pres">
      <dgm:prSet presAssocID="{1D28D82C-EDE5-4FA7-B700-8D743A8ECCE9}" presName="descendantText" presStyleLbl="alignAccFollowNode1" presStyleIdx="2" presStyleCnt="4" custScaleX="98792" custScaleY="122889">
        <dgm:presLayoutVars>
          <dgm:bulletEnabled val="1"/>
        </dgm:presLayoutVars>
      </dgm:prSet>
      <dgm:spPr/>
      <dgm:t>
        <a:bodyPr/>
        <a:lstStyle/>
        <a:p>
          <a:endParaRPr lang="en-US"/>
        </a:p>
      </dgm:t>
    </dgm:pt>
    <dgm:pt modelId="{08FAAF8A-5AF8-4BE2-AD0A-D0D8289E6C65}" type="pres">
      <dgm:prSet presAssocID="{E470864A-792D-456F-86C4-1B5546AD1353}" presName="sp" presStyleCnt="0"/>
      <dgm:spPr/>
      <dgm:t>
        <a:bodyPr/>
        <a:lstStyle/>
        <a:p>
          <a:endParaRPr lang="en-US"/>
        </a:p>
      </dgm:t>
    </dgm:pt>
    <dgm:pt modelId="{F0C287F4-25D2-44C4-B856-75AF97CDAD79}" type="pres">
      <dgm:prSet presAssocID="{6E51F843-AA3E-478D-B27E-B287FCC79A03}" presName="linNode" presStyleCnt="0"/>
      <dgm:spPr/>
      <dgm:t>
        <a:bodyPr/>
        <a:lstStyle/>
        <a:p>
          <a:endParaRPr lang="en-US"/>
        </a:p>
      </dgm:t>
    </dgm:pt>
    <dgm:pt modelId="{647FD11B-2A88-485D-91A5-90FE11EADFF1}" type="pres">
      <dgm:prSet presAssocID="{6E51F843-AA3E-478D-B27E-B287FCC79A03}" presName="parentText" presStyleLbl="node1" presStyleIdx="3" presStyleCnt="4" custScaleX="88809" custScaleY="91092" custLinFactNeighborX="-322" custLinFactNeighborY="187">
        <dgm:presLayoutVars>
          <dgm:chMax val="1"/>
          <dgm:bulletEnabled val="1"/>
        </dgm:presLayoutVars>
      </dgm:prSet>
      <dgm:spPr/>
      <dgm:t>
        <a:bodyPr/>
        <a:lstStyle/>
        <a:p>
          <a:endParaRPr lang="en-US"/>
        </a:p>
      </dgm:t>
    </dgm:pt>
    <dgm:pt modelId="{61A00C1F-E86E-4BB6-BE9B-67401D804359}" type="pres">
      <dgm:prSet presAssocID="{6E51F843-AA3E-478D-B27E-B287FCC79A03}" presName="descendantText" presStyleLbl="alignAccFollowNode1" presStyleIdx="3" presStyleCnt="4" custScaleX="100033" custScaleY="99244" custLinFactNeighborX="-1585" custLinFactNeighborY="2167">
        <dgm:presLayoutVars>
          <dgm:bulletEnabled val="1"/>
        </dgm:presLayoutVars>
      </dgm:prSet>
      <dgm:spPr/>
      <dgm:t>
        <a:bodyPr/>
        <a:lstStyle/>
        <a:p>
          <a:endParaRPr lang="en-US"/>
        </a:p>
      </dgm:t>
    </dgm:pt>
  </dgm:ptLst>
  <dgm:cxnLst>
    <dgm:cxn modelId="{F71B1A9D-091E-4F00-84D1-E7B91A5D9D93}" type="presOf" srcId="{6E51F843-AA3E-478D-B27E-B287FCC79A03}" destId="{647FD11B-2A88-485D-91A5-90FE11EADFF1}" srcOrd="0" destOrd="0" presId="urn:microsoft.com/office/officeart/2005/8/layout/vList5"/>
    <dgm:cxn modelId="{182AD2C1-9703-4560-8D2B-2908EE719954}" type="presOf" srcId="{70D4A2E0-7E03-4028-AC4E-8215605D2B9A}" destId="{A08C5C24-87E3-47C9-8B4B-0EE0053FECEF}" srcOrd="0" destOrd="1" presId="urn:microsoft.com/office/officeart/2005/8/layout/vList5"/>
    <dgm:cxn modelId="{9DAA27EC-69BB-4CE7-8035-6EAA89E0E88D}" srcId="{FC32B863-869C-456F-9825-116CBFE4FAF9}" destId="{70D4A2E0-7E03-4028-AC4E-8215605D2B9A}" srcOrd="1" destOrd="0" parTransId="{AF1C565F-C42E-490A-9208-BC4193A62AD5}" sibTransId="{3D27FE33-7AA8-4518-A2D7-AD4CC1D081AE}"/>
    <dgm:cxn modelId="{E975F735-16A8-4EF7-84FB-F752DDC99B67}" type="presOf" srcId="{1D28D82C-EDE5-4FA7-B700-8D743A8ECCE9}" destId="{11148D71-C005-450C-9290-84E4B2768101}" srcOrd="0" destOrd="0" presId="urn:microsoft.com/office/officeart/2005/8/layout/vList5"/>
    <dgm:cxn modelId="{3B62E34A-DEC5-4C34-8619-95D51783A1BA}" srcId="{16ED6884-6B94-4E82-82F6-D661F38C8D69}" destId="{6E51F843-AA3E-478D-B27E-B287FCC79A03}" srcOrd="3" destOrd="0" parTransId="{2D788C93-5B84-4018-879A-B3EF0BF72592}" sibTransId="{B6305B7C-831A-43FB-A853-9A9B8E51356B}"/>
    <dgm:cxn modelId="{430520CF-1DCC-46BE-84EF-48092B7131A4}" srcId="{16ED6884-6B94-4E82-82F6-D661F38C8D69}" destId="{8D80377A-7690-4782-AF3C-6B9F19836CD2}" srcOrd="1" destOrd="0" parTransId="{0641625D-FDE8-4A0B-A4C2-2F7F6F426451}" sibTransId="{053D0AC4-7C27-4C26-8CE2-A2BEC1999B70}"/>
    <dgm:cxn modelId="{0662535F-3222-420E-A9E4-849586085952}" type="presOf" srcId="{8D80377A-7690-4782-AF3C-6B9F19836CD2}" destId="{6CC79996-D31A-4CCA-8F38-8F9B8BBEF106}" srcOrd="0" destOrd="0" presId="urn:microsoft.com/office/officeart/2005/8/layout/vList5"/>
    <dgm:cxn modelId="{864D975E-B0D6-4759-AC8C-E81EB6A1F21A}" srcId="{16ED6884-6B94-4E82-82F6-D661F38C8D69}" destId="{FC32B863-869C-456F-9825-116CBFE4FAF9}" srcOrd="0" destOrd="0" parTransId="{4A9B5401-FF62-47E0-A09E-874B13E347C3}" sibTransId="{C5E38A3B-51DB-487A-A5F6-755770B15C04}"/>
    <dgm:cxn modelId="{57C70335-6358-40C9-81C9-583CAEEF618A}" type="presOf" srcId="{358E167E-5A96-4374-8705-8AB329A3AC1C}" destId="{C1E80C0C-025F-4AA1-B2F5-3CD6FF88747F}" srcOrd="0" destOrd="0" presId="urn:microsoft.com/office/officeart/2005/8/layout/vList5"/>
    <dgm:cxn modelId="{B7A9DCAC-CD0A-4631-BDD0-63CDD743E044}" srcId="{1D28D82C-EDE5-4FA7-B700-8D743A8ECCE9}" destId="{330BC776-E822-4267-948E-FEDD03DCFC14}" srcOrd="1" destOrd="0" parTransId="{3F6C9862-3514-4698-AA21-1F7AF43B74DF}" sibTransId="{B0E4B966-96E6-4F19-BC21-1BA912749A1E}"/>
    <dgm:cxn modelId="{E0F71C6A-3A44-4670-922B-C486A2B6611D}" type="presOf" srcId="{16ED6884-6B94-4E82-82F6-D661F38C8D69}" destId="{777595F5-3E59-4402-AB03-1D315EED42B8}" srcOrd="0" destOrd="0" presId="urn:microsoft.com/office/officeart/2005/8/layout/vList5"/>
    <dgm:cxn modelId="{8AEA7BB2-CC32-46A0-BEF6-E8B46DDF0CDB}" type="presOf" srcId="{330BC776-E822-4267-948E-FEDD03DCFC14}" destId="{49B18832-EC58-40C4-8DD8-1EEA3E071CFE}" srcOrd="0" destOrd="1" presId="urn:microsoft.com/office/officeart/2005/8/layout/vList5"/>
    <dgm:cxn modelId="{2ECEDF0E-3B38-4B82-8B6C-F35A2F4B76C7}" type="presOf" srcId="{25699B4F-C56A-47C3-839A-38A6FFA0483C}" destId="{A08C5C24-87E3-47C9-8B4B-0EE0053FECEF}" srcOrd="0" destOrd="0" presId="urn:microsoft.com/office/officeart/2005/8/layout/vList5"/>
    <dgm:cxn modelId="{7FC7503D-C033-4DDD-AB5C-C27BEA14BC29}" srcId="{1D28D82C-EDE5-4FA7-B700-8D743A8ECCE9}" destId="{BA544A45-08AC-4E98-9CDA-A2F72498F592}" srcOrd="0" destOrd="0" parTransId="{569326A3-AA1C-496F-B19F-D1F289616F58}" sibTransId="{D8987B3D-A154-4060-A0DF-B11A955AB1B0}"/>
    <dgm:cxn modelId="{A82D36B4-0D43-4780-8137-A1D39F0C8186}" srcId="{FC32B863-869C-456F-9825-116CBFE4FAF9}" destId="{25699B4F-C56A-47C3-839A-38A6FFA0483C}" srcOrd="0" destOrd="0" parTransId="{1A6ACBDF-73B5-4D01-90D9-803ACAB63937}" sibTransId="{741DCE3C-06B0-4A30-9749-D32F75CEE589}"/>
    <dgm:cxn modelId="{6C322B31-FD76-40E9-91C4-AEFAA8A78197}" srcId="{8D80377A-7690-4782-AF3C-6B9F19836CD2}" destId="{358E167E-5A96-4374-8705-8AB329A3AC1C}" srcOrd="0" destOrd="0" parTransId="{6C40FEA5-72DF-4A78-A87E-E06047EBC444}" sibTransId="{2BCB26B1-1243-4444-8C3B-5DFFA728A893}"/>
    <dgm:cxn modelId="{BFBFB34E-9EFD-4470-89EA-335D3CFB0821}" type="presOf" srcId="{5F40C810-93DD-4A45-AF72-5F5C20E6215B}" destId="{61A00C1F-E86E-4BB6-BE9B-67401D804359}" srcOrd="0" destOrd="0" presId="urn:microsoft.com/office/officeart/2005/8/layout/vList5"/>
    <dgm:cxn modelId="{D440863F-80D0-46A2-8979-091678D9F11C}" srcId="{16ED6884-6B94-4E82-82F6-D661F38C8D69}" destId="{1D28D82C-EDE5-4FA7-B700-8D743A8ECCE9}" srcOrd="2" destOrd="0" parTransId="{CC117995-8643-47FB-8384-75957AB6BCDC}" sibTransId="{E470864A-792D-456F-86C4-1B5546AD1353}"/>
    <dgm:cxn modelId="{DBD745F5-0FC5-456D-9C39-CAB2FA4C97E3}" type="presOf" srcId="{FC32B863-869C-456F-9825-116CBFE4FAF9}" destId="{713DC182-AE60-4022-ABCB-26E86F745350}" srcOrd="0" destOrd="0" presId="urn:microsoft.com/office/officeart/2005/8/layout/vList5"/>
    <dgm:cxn modelId="{1A9E6ACF-4DDE-499B-A7B1-8DA97C42A1B5}" srcId="{FC32B863-869C-456F-9825-116CBFE4FAF9}" destId="{9C86F488-02AC-4061-873E-C6BB9880EAF5}" srcOrd="2" destOrd="0" parTransId="{70AD29ED-83FF-46D3-8B84-40F0962BE21C}" sibTransId="{2766439B-D8B8-4FBA-A5A7-E8307D4CE5B2}"/>
    <dgm:cxn modelId="{9B415D52-556E-4588-BF1C-3C3FD94E8E37}" srcId="{1D28D82C-EDE5-4FA7-B700-8D743A8ECCE9}" destId="{13620C59-E074-4653-8555-E506FD818B48}" srcOrd="2" destOrd="0" parTransId="{5FB0AB51-1705-47BF-AA2C-0EA5D547B222}" sibTransId="{F3DFA201-F35E-46D7-BA0E-CD8D372FA17E}"/>
    <dgm:cxn modelId="{DB8702B3-03BA-435E-A30B-14C9CAF2B030}" type="presOf" srcId="{BA544A45-08AC-4E98-9CDA-A2F72498F592}" destId="{49B18832-EC58-40C4-8DD8-1EEA3E071CFE}" srcOrd="0" destOrd="0" presId="urn:microsoft.com/office/officeart/2005/8/layout/vList5"/>
    <dgm:cxn modelId="{824064A2-1194-467C-9C1D-5ABC693541E1}" srcId="{6E51F843-AA3E-478D-B27E-B287FCC79A03}" destId="{5F40C810-93DD-4A45-AF72-5F5C20E6215B}" srcOrd="0" destOrd="0" parTransId="{8A782C1D-FADC-4C4F-94A2-2DAA36C12C82}" sibTransId="{4A4E922E-133D-487F-A8FB-F855F9C574A4}"/>
    <dgm:cxn modelId="{E6346064-DC15-440E-A9B2-9FD3DCA11B6B}" type="presOf" srcId="{9C86F488-02AC-4061-873E-C6BB9880EAF5}" destId="{A08C5C24-87E3-47C9-8B4B-0EE0053FECEF}" srcOrd="0" destOrd="2" presId="urn:microsoft.com/office/officeart/2005/8/layout/vList5"/>
    <dgm:cxn modelId="{E702974B-8FD0-4161-AD7C-64FDD02B4955}" type="presOf" srcId="{13620C59-E074-4653-8555-E506FD818B48}" destId="{49B18832-EC58-40C4-8DD8-1EEA3E071CFE}" srcOrd="0" destOrd="2" presId="urn:microsoft.com/office/officeart/2005/8/layout/vList5"/>
    <dgm:cxn modelId="{5932A805-E72F-48C5-AFCA-9771BD39623B}" type="presParOf" srcId="{777595F5-3E59-4402-AB03-1D315EED42B8}" destId="{542364C1-6779-421C-AAE4-2A1DF2F3C305}" srcOrd="0" destOrd="0" presId="urn:microsoft.com/office/officeart/2005/8/layout/vList5"/>
    <dgm:cxn modelId="{CE8FC73E-F7A5-4AA1-B769-77AA362781FD}" type="presParOf" srcId="{542364C1-6779-421C-AAE4-2A1DF2F3C305}" destId="{713DC182-AE60-4022-ABCB-26E86F745350}" srcOrd="0" destOrd="0" presId="urn:microsoft.com/office/officeart/2005/8/layout/vList5"/>
    <dgm:cxn modelId="{4058F972-0FD4-4D91-9252-1827BDAB2BBC}" type="presParOf" srcId="{542364C1-6779-421C-AAE4-2A1DF2F3C305}" destId="{A08C5C24-87E3-47C9-8B4B-0EE0053FECEF}" srcOrd="1" destOrd="0" presId="urn:microsoft.com/office/officeart/2005/8/layout/vList5"/>
    <dgm:cxn modelId="{F5D829A8-986F-40C9-8A06-74CAE75D56D5}" type="presParOf" srcId="{777595F5-3E59-4402-AB03-1D315EED42B8}" destId="{A499B5CF-D67D-4F78-9F64-27EBA03D4136}" srcOrd="1" destOrd="0" presId="urn:microsoft.com/office/officeart/2005/8/layout/vList5"/>
    <dgm:cxn modelId="{60664634-A8EE-4A5E-BF2A-B6EE378C7A35}" type="presParOf" srcId="{777595F5-3E59-4402-AB03-1D315EED42B8}" destId="{09B46D4A-6F15-47F7-B915-670316C6A4A0}" srcOrd="2" destOrd="0" presId="urn:microsoft.com/office/officeart/2005/8/layout/vList5"/>
    <dgm:cxn modelId="{E1EE6DB4-B64D-4E5F-9A81-3AF7CF44188F}" type="presParOf" srcId="{09B46D4A-6F15-47F7-B915-670316C6A4A0}" destId="{6CC79996-D31A-4CCA-8F38-8F9B8BBEF106}" srcOrd="0" destOrd="0" presId="urn:microsoft.com/office/officeart/2005/8/layout/vList5"/>
    <dgm:cxn modelId="{B5F61B75-0C6B-415A-A4A6-83543782FFB5}" type="presParOf" srcId="{09B46D4A-6F15-47F7-B915-670316C6A4A0}" destId="{C1E80C0C-025F-4AA1-B2F5-3CD6FF88747F}" srcOrd="1" destOrd="0" presId="urn:microsoft.com/office/officeart/2005/8/layout/vList5"/>
    <dgm:cxn modelId="{B1C6CC2E-24C2-40C6-935F-3ADD20BE797C}" type="presParOf" srcId="{777595F5-3E59-4402-AB03-1D315EED42B8}" destId="{C5BED01F-9A52-407B-8C51-F5CDB6117959}" srcOrd="3" destOrd="0" presId="urn:microsoft.com/office/officeart/2005/8/layout/vList5"/>
    <dgm:cxn modelId="{43C1247F-D805-45A5-8BB9-5CC28FF694D7}" type="presParOf" srcId="{777595F5-3E59-4402-AB03-1D315EED42B8}" destId="{78D79689-F044-4BB4-8A33-1F1A3CD8FCFD}" srcOrd="4" destOrd="0" presId="urn:microsoft.com/office/officeart/2005/8/layout/vList5"/>
    <dgm:cxn modelId="{E3C87533-4978-46AC-BF20-6956ED625522}" type="presParOf" srcId="{78D79689-F044-4BB4-8A33-1F1A3CD8FCFD}" destId="{11148D71-C005-450C-9290-84E4B2768101}" srcOrd="0" destOrd="0" presId="urn:microsoft.com/office/officeart/2005/8/layout/vList5"/>
    <dgm:cxn modelId="{B67B08A1-92AF-42DF-865A-D536B7C4BCEE}" type="presParOf" srcId="{78D79689-F044-4BB4-8A33-1F1A3CD8FCFD}" destId="{49B18832-EC58-40C4-8DD8-1EEA3E071CFE}" srcOrd="1" destOrd="0" presId="urn:microsoft.com/office/officeart/2005/8/layout/vList5"/>
    <dgm:cxn modelId="{7679B644-5954-4CB4-B2D6-9E5B73C6894C}" type="presParOf" srcId="{777595F5-3E59-4402-AB03-1D315EED42B8}" destId="{08FAAF8A-5AF8-4BE2-AD0A-D0D8289E6C65}" srcOrd="5" destOrd="0" presId="urn:microsoft.com/office/officeart/2005/8/layout/vList5"/>
    <dgm:cxn modelId="{13099AC2-C114-4434-968D-1E7EEC6C7848}" type="presParOf" srcId="{777595F5-3E59-4402-AB03-1D315EED42B8}" destId="{F0C287F4-25D2-44C4-B856-75AF97CDAD79}" srcOrd="6" destOrd="0" presId="urn:microsoft.com/office/officeart/2005/8/layout/vList5"/>
    <dgm:cxn modelId="{98D93A3F-4A38-459D-A6DA-F35E95DF30B3}" type="presParOf" srcId="{F0C287F4-25D2-44C4-B856-75AF97CDAD79}" destId="{647FD11B-2A88-485D-91A5-90FE11EADFF1}" srcOrd="0" destOrd="0" presId="urn:microsoft.com/office/officeart/2005/8/layout/vList5"/>
    <dgm:cxn modelId="{221F2898-3A11-4CCD-BB00-0363CA951A6B}" type="presParOf" srcId="{F0C287F4-25D2-44C4-B856-75AF97CDAD79}" destId="{61A00C1F-E86E-4BB6-BE9B-67401D804359}" srcOrd="1" destOrd="0" presId="urn:microsoft.com/office/officeart/2005/8/layout/vList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A60D681-41E9-4600-9B76-0A3EEC0F914B}" type="doc">
      <dgm:prSet loTypeId="urn:microsoft.com/office/officeart/2008/layout/VerticalCurvedList" loCatId="list" qsTypeId="urn:microsoft.com/office/officeart/2005/8/quickstyle/simple1" qsCatId="simple" csTypeId="urn:microsoft.com/office/officeart/2005/8/colors/accent6_2" csCatId="accent6" phldr="1"/>
      <dgm:spPr/>
      <dgm:t>
        <a:bodyPr/>
        <a:lstStyle/>
        <a:p>
          <a:endParaRPr lang="en-US"/>
        </a:p>
      </dgm:t>
    </dgm:pt>
    <dgm:pt modelId="{991B967A-4BE4-4F4E-9648-C3F81E620EEA}">
      <dgm:prSet custT="1"/>
      <dgm:spPr/>
      <dgm:t>
        <a:bodyPr/>
        <a:lstStyle/>
        <a:p>
          <a:r>
            <a:rPr lang="en-US" sz="2400" dirty="0" smtClean="0">
              <a:latin typeface="+mn-lt"/>
              <a:cs typeface="Adobe Devanagari" panose="02040503050201020203" pitchFamily="18" charset="0"/>
            </a:rPr>
            <a:t>Dave Ramsey’s EveryDollar Budget App</a:t>
          </a:r>
          <a:endParaRPr lang="en-US" sz="2400" dirty="0">
            <a:latin typeface="+mn-lt"/>
            <a:cs typeface="Adobe Devanagari" panose="02040503050201020203" pitchFamily="18" charset="0"/>
          </a:endParaRPr>
        </a:p>
      </dgm:t>
    </dgm:pt>
    <dgm:pt modelId="{A474B4A7-6F22-4E73-BA98-CDA44A843EDA}" type="parTrans" cxnId="{1C879D9B-93C9-42F9-8DBC-1F80A8973F85}">
      <dgm:prSet/>
      <dgm:spPr/>
      <dgm:t>
        <a:bodyPr/>
        <a:lstStyle/>
        <a:p>
          <a:endParaRPr lang="en-US"/>
        </a:p>
      </dgm:t>
    </dgm:pt>
    <dgm:pt modelId="{00368841-8C22-4601-8246-98FEEE887954}" type="sibTrans" cxnId="{1C879D9B-93C9-42F9-8DBC-1F80A8973F85}">
      <dgm:prSet/>
      <dgm:spPr/>
      <dgm:t>
        <a:bodyPr/>
        <a:lstStyle/>
        <a:p>
          <a:endParaRPr lang="en-US"/>
        </a:p>
      </dgm:t>
    </dgm:pt>
    <dgm:pt modelId="{8C97CA54-9EF4-41CD-9824-AFE49F1B64A2}">
      <dgm:prSet custT="1"/>
      <dgm:spPr/>
      <dgm:t>
        <a:bodyPr/>
        <a:lstStyle/>
        <a:p>
          <a:r>
            <a:rPr lang="en-US" sz="2400" dirty="0" smtClean="0">
              <a:latin typeface="+mn-lt"/>
              <a:cs typeface="Adobe Devanagari" panose="02040503050201020203" pitchFamily="18" charset="0"/>
            </a:rPr>
            <a:t>Spreadsheet/Downloadable templates </a:t>
          </a:r>
          <a:endParaRPr lang="en-US" sz="2400" dirty="0">
            <a:latin typeface="+mn-lt"/>
            <a:cs typeface="Adobe Devanagari" panose="02040503050201020203" pitchFamily="18" charset="0"/>
          </a:endParaRPr>
        </a:p>
      </dgm:t>
    </dgm:pt>
    <dgm:pt modelId="{BEF825FD-7074-4911-9A3E-F2524D761092}" type="parTrans" cxnId="{5BC832AE-CEFF-4D98-B791-F2F61D4D6B3D}">
      <dgm:prSet/>
      <dgm:spPr/>
      <dgm:t>
        <a:bodyPr/>
        <a:lstStyle/>
        <a:p>
          <a:endParaRPr lang="en-US"/>
        </a:p>
      </dgm:t>
    </dgm:pt>
    <dgm:pt modelId="{BA39834E-5F22-48FD-BBE8-49A14A0CA41F}" type="sibTrans" cxnId="{5BC832AE-CEFF-4D98-B791-F2F61D4D6B3D}">
      <dgm:prSet/>
      <dgm:spPr/>
      <dgm:t>
        <a:bodyPr/>
        <a:lstStyle/>
        <a:p>
          <a:endParaRPr lang="en-US"/>
        </a:p>
      </dgm:t>
    </dgm:pt>
    <dgm:pt modelId="{DB99B220-A697-4DFC-BA46-628992C9D627}">
      <dgm:prSet custT="1"/>
      <dgm:spPr/>
      <dgm:t>
        <a:bodyPr/>
        <a:lstStyle/>
        <a:p>
          <a:r>
            <a:rPr lang="en-US" sz="2400" u="none" dirty="0" smtClean="0">
              <a:latin typeface="+mn-lt"/>
              <a:cs typeface="Adobe Devanagari" panose="02040503050201020203" pitchFamily="18" charset="0"/>
            </a:rPr>
            <a:t>Personal Monthly Budget Sheet</a:t>
          </a:r>
          <a:endParaRPr lang="en-US" sz="2400" u="none" dirty="0">
            <a:latin typeface="+mn-lt"/>
            <a:cs typeface="Adobe Devanagari" panose="02040503050201020203" pitchFamily="18" charset="0"/>
            <a:hlinkClick xmlns:r="http://schemas.openxmlformats.org/officeDocument/2006/relationships" r:id="rId1"/>
          </a:endParaRPr>
        </a:p>
      </dgm:t>
    </dgm:pt>
    <dgm:pt modelId="{8BF38132-26A4-498C-B4E4-A636336D4B3C}" type="parTrans" cxnId="{1478EAD7-47B1-4CE6-81D1-F31AC3AA99C0}">
      <dgm:prSet/>
      <dgm:spPr/>
      <dgm:t>
        <a:bodyPr/>
        <a:lstStyle/>
        <a:p>
          <a:endParaRPr lang="en-US"/>
        </a:p>
      </dgm:t>
    </dgm:pt>
    <dgm:pt modelId="{2C3D1A38-39EA-4088-97C8-D79E0CCCE11A}" type="sibTrans" cxnId="{1478EAD7-47B1-4CE6-81D1-F31AC3AA99C0}">
      <dgm:prSet/>
      <dgm:spPr/>
      <dgm:t>
        <a:bodyPr/>
        <a:lstStyle/>
        <a:p>
          <a:endParaRPr lang="en-US"/>
        </a:p>
      </dgm:t>
    </dgm:pt>
    <dgm:pt modelId="{BD50A79C-895E-440F-8F75-EF56528FD5E7}">
      <dgm:prSet custT="1"/>
      <dgm:spPr>
        <a:solidFill>
          <a:srgbClr val="70AD47"/>
        </a:solidFill>
      </dgm:spPr>
      <dgm:t>
        <a:bodyPr/>
        <a:lstStyle/>
        <a:p>
          <a:r>
            <a:rPr lang="en-US" sz="2400" dirty="0" smtClean="0">
              <a:latin typeface="+mn-lt"/>
              <a:cs typeface="Adobe Devanagari" panose="02040503050201020203" pitchFamily="18" charset="0"/>
            </a:rPr>
            <a:t>Dave Ramsey’s Budgeting Forms</a:t>
          </a:r>
          <a:endParaRPr lang="en-US" sz="2400" dirty="0">
            <a:latin typeface="+mn-lt"/>
            <a:cs typeface="Adobe Devanagari" panose="02040503050201020203" pitchFamily="18" charset="0"/>
          </a:endParaRPr>
        </a:p>
      </dgm:t>
    </dgm:pt>
    <dgm:pt modelId="{6123ABCE-B415-437A-A1DC-AE9135AC360F}" type="parTrans" cxnId="{8532D58D-CEF4-4A53-85C5-D49B032D5DA1}">
      <dgm:prSet/>
      <dgm:spPr/>
      <dgm:t>
        <a:bodyPr/>
        <a:lstStyle/>
        <a:p>
          <a:endParaRPr lang="en-US"/>
        </a:p>
      </dgm:t>
    </dgm:pt>
    <dgm:pt modelId="{465BC2CE-98C1-495D-9EB0-6A20141E3516}" type="sibTrans" cxnId="{8532D58D-CEF4-4A53-85C5-D49B032D5DA1}">
      <dgm:prSet/>
      <dgm:spPr/>
      <dgm:t>
        <a:bodyPr/>
        <a:lstStyle/>
        <a:p>
          <a:endParaRPr lang="en-US"/>
        </a:p>
      </dgm:t>
    </dgm:pt>
    <dgm:pt modelId="{3ED40197-5A6F-456B-B7E4-E435BF26E502}" type="pres">
      <dgm:prSet presAssocID="{9A60D681-41E9-4600-9B76-0A3EEC0F914B}" presName="Name0" presStyleCnt="0">
        <dgm:presLayoutVars>
          <dgm:chMax val="7"/>
          <dgm:chPref val="7"/>
          <dgm:dir/>
        </dgm:presLayoutVars>
      </dgm:prSet>
      <dgm:spPr/>
      <dgm:t>
        <a:bodyPr/>
        <a:lstStyle/>
        <a:p>
          <a:endParaRPr lang="en-US"/>
        </a:p>
      </dgm:t>
    </dgm:pt>
    <dgm:pt modelId="{DEE30602-E9FF-43D7-9752-4E07F4A9C018}" type="pres">
      <dgm:prSet presAssocID="{9A60D681-41E9-4600-9B76-0A3EEC0F914B}" presName="Name1" presStyleCnt="0"/>
      <dgm:spPr/>
    </dgm:pt>
    <dgm:pt modelId="{80555568-1251-4C4B-83A8-2A1E0CFBE1DE}" type="pres">
      <dgm:prSet presAssocID="{9A60D681-41E9-4600-9B76-0A3EEC0F914B}" presName="cycle" presStyleCnt="0"/>
      <dgm:spPr/>
    </dgm:pt>
    <dgm:pt modelId="{03DF4149-1B11-4B33-82CF-6321C129A4CE}" type="pres">
      <dgm:prSet presAssocID="{9A60D681-41E9-4600-9B76-0A3EEC0F914B}" presName="srcNode" presStyleLbl="node1" presStyleIdx="0" presStyleCnt="4"/>
      <dgm:spPr/>
    </dgm:pt>
    <dgm:pt modelId="{B3B0FE38-5AAF-446A-BDA4-B31902D2A0EE}" type="pres">
      <dgm:prSet presAssocID="{9A60D681-41E9-4600-9B76-0A3EEC0F914B}" presName="conn" presStyleLbl="parChTrans1D2" presStyleIdx="0" presStyleCnt="1"/>
      <dgm:spPr/>
      <dgm:t>
        <a:bodyPr/>
        <a:lstStyle/>
        <a:p>
          <a:endParaRPr lang="en-US"/>
        </a:p>
      </dgm:t>
    </dgm:pt>
    <dgm:pt modelId="{E18446B2-5BC6-42A2-9BE6-17FC993B09E0}" type="pres">
      <dgm:prSet presAssocID="{9A60D681-41E9-4600-9B76-0A3EEC0F914B}" presName="extraNode" presStyleLbl="node1" presStyleIdx="0" presStyleCnt="4"/>
      <dgm:spPr/>
    </dgm:pt>
    <dgm:pt modelId="{31385BBA-A3B8-4332-B34A-4A37ED43F61E}" type="pres">
      <dgm:prSet presAssocID="{9A60D681-41E9-4600-9B76-0A3EEC0F914B}" presName="dstNode" presStyleLbl="node1" presStyleIdx="0" presStyleCnt="4"/>
      <dgm:spPr/>
    </dgm:pt>
    <dgm:pt modelId="{08280B12-8580-4408-81DD-A1856B79B4DA}" type="pres">
      <dgm:prSet presAssocID="{991B967A-4BE4-4F4E-9648-C3F81E620EEA}" presName="text_1" presStyleLbl="node1" presStyleIdx="0" presStyleCnt="4" custLinFactNeighborX="161" custLinFactNeighborY="1262">
        <dgm:presLayoutVars>
          <dgm:bulletEnabled val="1"/>
        </dgm:presLayoutVars>
      </dgm:prSet>
      <dgm:spPr/>
      <dgm:t>
        <a:bodyPr/>
        <a:lstStyle/>
        <a:p>
          <a:endParaRPr lang="en-US"/>
        </a:p>
      </dgm:t>
    </dgm:pt>
    <dgm:pt modelId="{E2D10D18-704A-4BC8-9D1C-B7A3C8867E24}" type="pres">
      <dgm:prSet presAssocID="{991B967A-4BE4-4F4E-9648-C3F81E620EEA}" presName="accent_1" presStyleCnt="0"/>
      <dgm:spPr/>
    </dgm:pt>
    <dgm:pt modelId="{F6F3E187-6506-41FB-95D3-D569CDCE1ED3}" type="pres">
      <dgm:prSet presAssocID="{991B967A-4BE4-4F4E-9648-C3F81E620EEA}" presName="accentRepeatNode" presStyleLbl="solidFgAcc1" presStyleIdx="0" presStyleCnt="4"/>
      <dgm:spPr/>
    </dgm:pt>
    <dgm:pt modelId="{0E14AEB0-4CAB-429D-840C-9373367EE5D4}" type="pres">
      <dgm:prSet presAssocID="{BD50A79C-895E-440F-8F75-EF56528FD5E7}" presName="text_2" presStyleLbl="node1" presStyleIdx="1" presStyleCnt="4">
        <dgm:presLayoutVars>
          <dgm:bulletEnabled val="1"/>
        </dgm:presLayoutVars>
      </dgm:prSet>
      <dgm:spPr/>
      <dgm:t>
        <a:bodyPr/>
        <a:lstStyle/>
        <a:p>
          <a:endParaRPr lang="en-US"/>
        </a:p>
      </dgm:t>
    </dgm:pt>
    <dgm:pt modelId="{A4076FF4-6AC7-4E33-8294-C343CFE10086}" type="pres">
      <dgm:prSet presAssocID="{BD50A79C-895E-440F-8F75-EF56528FD5E7}" presName="accent_2" presStyleCnt="0"/>
      <dgm:spPr/>
    </dgm:pt>
    <dgm:pt modelId="{E3406F6A-501B-405F-8C89-8345B4FC914B}" type="pres">
      <dgm:prSet presAssocID="{BD50A79C-895E-440F-8F75-EF56528FD5E7}" presName="accentRepeatNode" presStyleLbl="solidFgAcc1" presStyleIdx="1" presStyleCnt="4"/>
      <dgm:spPr/>
    </dgm:pt>
    <dgm:pt modelId="{F64B131A-98F5-4018-9CB4-AE6F356EAE37}" type="pres">
      <dgm:prSet presAssocID="{DB99B220-A697-4DFC-BA46-628992C9D627}" presName="text_3" presStyleLbl="node1" presStyleIdx="2" presStyleCnt="4">
        <dgm:presLayoutVars>
          <dgm:bulletEnabled val="1"/>
        </dgm:presLayoutVars>
      </dgm:prSet>
      <dgm:spPr/>
      <dgm:t>
        <a:bodyPr/>
        <a:lstStyle/>
        <a:p>
          <a:endParaRPr lang="en-US"/>
        </a:p>
      </dgm:t>
    </dgm:pt>
    <dgm:pt modelId="{C03ECBF8-A9FD-4A02-9A6F-F9E505335EC4}" type="pres">
      <dgm:prSet presAssocID="{DB99B220-A697-4DFC-BA46-628992C9D627}" presName="accent_3" presStyleCnt="0"/>
      <dgm:spPr/>
    </dgm:pt>
    <dgm:pt modelId="{E87C4A07-19CD-44E0-BC1C-5F5104D78A02}" type="pres">
      <dgm:prSet presAssocID="{DB99B220-A697-4DFC-BA46-628992C9D627}" presName="accentRepeatNode" presStyleLbl="solidFgAcc1" presStyleIdx="2" presStyleCnt="4"/>
      <dgm:spPr/>
    </dgm:pt>
    <dgm:pt modelId="{31E8C73A-23E5-4EF5-96DB-08D570A54F7E}" type="pres">
      <dgm:prSet presAssocID="{8C97CA54-9EF4-41CD-9824-AFE49F1B64A2}" presName="text_4" presStyleLbl="node1" presStyleIdx="3" presStyleCnt="4">
        <dgm:presLayoutVars>
          <dgm:bulletEnabled val="1"/>
        </dgm:presLayoutVars>
      </dgm:prSet>
      <dgm:spPr/>
      <dgm:t>
        <a:bodyPr/>
        <a:lstStyle/>
        <a:p>
          <a:endParaRPr lang="en-US"/>
        </a:p>
      </dgm:t>
    </dgm:pt>
    <dgm:pt modelId="{5E869776-AEA7-493D-B936-1DF41DD032B4}" type="pres">
      <dgm:prSet presAssocID="{8C97CA54-9EF4-41CD-9824-AFE49F1B64A2}" presName="accent_4" presStyleCnt="0"/>
      <dgm:spPr/>
    </dgm:pt>
    <dgm:pt modelId="{F428C83C-E52A-44C4-90B9-1CFADC0E13E2}" type="pres">
      <dgm:prSet presAssocID="{8C97CA54-9EF4-41CD-9824-AFE49F1B64A2}" presName="accentRepeatNode" presStyleLbl="solidFgAcc1" presStyleIdx="3" presStyleCnt="4"/>
      <dgm:spPr/>
    </dgm:pt>
  </dgm:ptLst>
  <dgm:cxnLst>
    <dgm:cxn modelId="{C03D82B0-BD00-458F-8DA5-DB8C72131918}" type="presOf" srcId="{9A60D681-41E9-4600-9B76-0A3EEC0F914B}" destId="{3ED40197-5A6F-456B-B7E4-E435BF26E502}" srcOrd="0" destOrd="0" presId="urn:microsoft.com/office/officeart/2008/layout/VerticalCurvedList"/>
    <dgm:cxn modelId="{8532D58D-CEF4-4A53-85C5-D49B032D5DA1}" srcId="{9A60D681-41E9-4600-9B76-0A3EEC0F914B}" destId="{BD50A79C-895E-440F-8F75-EF56528FD5E7}" srcOrd="1" destOrd="0" parTransId="{6123ABCE-B415-437A-A1DC-AE9135AC360F}" sibTransId="{465BC2CE-98C1-495D-9EB0-6A20141E3516}"/>
    <dgm:cxn modelId="{19A3E770-1124-4EA8-BB5A-150283168EC5}" type="presOf" srcId="{00368841-8C22-4601-8246-98FEEE887954}" destId="{B3B0FE38-5AAF-446A-BDA4-B31902D2A0EE}" srcOrd="0" destOrd="0" presId="urn:microsoft.com/office/officeart/2008/layout/VerticalCurvedList"/>
    <dgm:cxn modelId="{5BC832AE-CEFF-4D98-B791-F2F61D4D6B3D}" srcId="{9A60D681-41E9-4600-9B76-0A3EEC0F914B}" destId="{8C97CA54-9EF4-41CD-9824-AFE49F1B64A2}" srcOrd="3" destOrd="0" parTransId="{BEF825FD-7074-4911-9A3E-F2524D761092}" sibTransId="{BA39834E-5F22-48FD-BBE8-49A14A0CA41F}"/>
    <dgm:cxn modelId="{2988E88D-5961-47E9-80D1-F47B62A97EC9}" type="presOf" srcId="{BD50A79C-895E-440F-8F75-EF56528FD5E7}" destId="{0E14AEB0-4CAB-429D-840C-9373367EE5D4}" srcOrd="0" destOrd="0" presId="urn:microsoft.com/office/officeart/2008/layout/VerticalCurvedList"/>
    <dgm:cxn modelId="{1478EAD7-47B1-4CE6-81D1-F31AC3AA99C0}" srcId="{9A60D681-41E9-4600-9B76-0A3EEC0F914B}" destId="{DB99B220-A697-4DFC-BA46-628992C9D627}" srcOrd="2" destOrd="0" parTransId="{8BF38132-26A4-498C-B4E4-A636336D4B3C}" sibTransId="{2C3D1A38-39EA-4088-97C8-D79E0CCCE11A}"/>
    <dgm:cxn modelId="{1C879D9B-93C9-42F9-8DBC-1F80A8973F85}" srcId="{9A60D681-41E9-4600-9B76-0A3EEC0F914B}" destId="{991B967A-4BE4-4F4E-9648-C3F81E620EEA}" srcOrd="0" destOrd="0" parTransId="{A474B4A7-6F22-4E73-BA98-CDA44A843EDA}" sibTransId="{00368841-8C22-4601-8246-98FEEE887954}"/>
    <dgm:cxn modelId="{A5C50AC7-092E-4001-BE3B-98DE9CC7BAB1}" type="presOf" srcId="{DB99B220-A697-4DFC-BA46-628992C9D627}" destId="{F64B131A-98F5-4018-9CB4-AE6F356EAE37}" srcOrd="0" destOrd="0" presId="urn:microsoft.com/office/officeart/2008/layout/VerticalCurvedList"/>
    <dgm:cxn modelId="{276F64BE-73FB-42B4-9FEA-CDB9F02E20FA}" type="presOf" srcId="{991B967A-4BE4-4F4E-9648-C3F81E620EEA}" destId="{08280B12-8580-4408-81DD-A1856B79B4DA}" srcOrd="0" destOrd="0" presId="urn:microsoft.com/office/officeart/2008/layout/VerticalCurvedList"/>
    <dgm:cxn modelId="{A167B1EB-B6DA-4DA0-892F-7F0F0A246C34}" type="presOf" srcId="{8C97CA54-9EF4-41CD-9824-AFE49F1B64A2}" destId="{31E8C73A-23E5-4EF5-96DB-08D570A54F7E}" srcOrd="0" destOrd="0" presId="urn:microsoft.com/office/officeart/2008/layout/VerticalCurvedList"/>
    <dgm:cxn modelId="{8E982E96-C4A2-4AB6-8A0A-1E6DE30F72E0}" type="presParOf" srcId="{3ED40197-5A6F-456B-B7E4-E435BF26E502}" destId="{DEE30602-E9FF-43D7-9752-4E07F4A9C018}" srcOrd="0" destOrd="0" presId="urn:microsoft.com/office/officeart/2008/layout/VerticalCurvedList"/>
    <dgm:cxn modelId="{B6B2288D-C943-4190-8ABE-86921B8B7BBE}" type="presParOf" srcId="{DEE30602-E9FF-43D7-9752-4E07F4A9C018}" destId="{80555568-1251-4C4B-83A8-2A1E0CFBE1DE}" srcOrd="0" destOrd="0" presId="urn:microsoft.com/office/officeart/2008/layout/VerticalCurvedList"/>
    <dgm:cxn modelId="{D046EEF0-6852-48C3-B515-F40DB6A47604}" type="presParOf" srcId="{80555568-1251-4C4B-83A8-2A1E0CFBE1DE}" destId="{03DF4149-1B11-4B33-82CF-6321C129A4CE}" srcOrd="0" destOrd="0" presId="urn:microsoft.com/office/officeart/2008/layout/VerticalCurvedList"/>
    <dgm:cxn modelId="{AE90712D-DBC7-4014-ADDC-A77300E2E050}" type="presParOf" srcId="{80555568-1251-4C4B-83A8-2A1E0CFBE1DE}" destId="{B3B0FE38-5AAF-446A-BDA4-B31902D2A0EE}" srcOrd="1" destOrd="0" presId="urn:microsoft.com/office/officeart/2008/layout/VerticalCurvedList"/>
    <dgm:cxn modelId="{D0E1D424-B927-441C-B14F-30A090543F60}" type="presParOf" srcId="{80555568-1251-4C4B-83A8-2A1E0CFBE1DE}" destId="{E18446B2-5BC6-42A2-9BE6-17FC993B09E0}" srcOrd="2" destOrd="0" presId="urn:microsoft.com/office/officeart/2008/layout/VerticalCurvedList"/>
    <dgm:cxn modelId="{BFD1F06A-97F2-4C10-B324-E806878B2E1E}" type="presParOf" srcId="{80555568-1251-4C4B-83A8-2A1E0CFBE1DE}" destId="{31385BBA-A3B8-4332-B34A-4A37ED43F61E}" srcOrd="3" destOrd="0" presId="urn:microsoft.com/office/officeart/2008/layout/VerticalCurvedList"/>
    <dgm:cxn modelId="{D971813E-3D54-4A13-ACC3-27EAB197612A}" type="presParOf" srcId="{DEE30602-E9FF-43D7-9752-4E07F4A9C018}" destId="{08280B12-8580-4408-81DD-A1856B79B4DA}" srcOrd="1" destOrd="0" presId="urn:microsoft.com/office/officeart/2008/layout/VerticalCurvedList"/>
    <dgm:cxn modelId="{57C12729-9C5B-4A08-B50C-3EA90252C586}" type="presParOf" srcId="{DEE30602-E9FF-43D7-9752-4E07F4A9C018}" destId="{E2D10D18-704A-4BC8-9D1C-B7A3C8867E24}" srcOrd="2" destOrd="0" presId="urn:microsoft.com/office/officeart/2008/layout/VerticalCurvedList"/>
    <dgm:cxn modelId="{90C23922-4E2C-4529-8029-2E48E3806031}" type="presParOf" srcId="{E2D10D18-704A-4BC8-9D1C-B7A3C8867E24}" destId="{F6F3E187-6506-41FB-95D3-D569CDCE1ED3}" srcOrd="0" destOrd="0" presId="urn:microsoft.com/office/officeart/2008/layout/VerticalCurvedList"/>
    <dgm:cxn modelId="{A34E048F-8EE1-4E22-A2D6-C9FCA2DFC178}" type="presParOf" srcId="{DEE30602-E9FF-43D7-9752-4E07F4A9C018}" destId="{0E14AEB0-4CAB-429D-840C-9373367EE5D4}" srcOrd="3" destOrd="0" presId="urn:microsoft.com/office/officeart/2008/layout/VerticalCurvedList"/>
    <dgm:cxn modelId="{4AB7E0AE-0306-4648-889C-446278A17019}" type="presParOf" srcId="{DEE30602-E9FF-43D7-9752-4E07F4A9C018}" destId="{A4076FF4-6AC7-4E33-8294-C343CFE10086}" srcOrd="4" destOrd="0" presId="urn:microsoft.com/office/officeart/2008/layout/VerticalCurvedList"/>
    <dgm:cxn modelId="{6C07C11B-C400-4D28-850D-889BD96F8276}" type="presParOf" srcId="{A4076FF4-6AC7-4E33-8294-C343CFE10086}" destId="{E3406F6A-501B-405F-8C89-8345B4FC914B}" srcOrd="0" destOrd="0" presId="urn:microsoft.com/office/officeart/2008/layout/VerticalCurvedList"/>
    <dgm:cxn modelId="{D89DA92E-3518-4BD3-BB03-EF1C784E9199}" type="presParOf" srcId="{DEE30602-E9FF-43D7-9752-4E07F4A9C018}" destId="{F64B131A-98F5-4018-9CB4-AE6F356EAE37}" srcOrd="5" destOrd="0" presId="urn:microsoft.com/office/officeart/2008/layout/VerticalCurvedList"/>
    <dgm:cxn modelId="{D4DCE954-9C26-4042-A00D-D54CEFFE050D}" type="presParOf" srcId="{DEE30602-E9FF-43D7-9752-4E07F4A9C018}" destId="{C03ECBF8-A9FD-4A02-9A6F-F9E505335EC4}" srcOrd="6" destOrd="0" presId="urn:microsoft.com/office/officeart/2008/layout/VerticalCurvedList"/>
    <dgm:cxn modelId="{D36CFE5B-20C4-4007-9F44-C6741C8FD55D}" type="presParOf" srcId="{C03ECBF8-A9FD-4A02-9A6F-F9E505335EC4}" destId="{E87C4A07-19CD-44E0-BC1C-5F5104D78A02}" srcOrd="0" destOrd="0" presId="urn:microsoft.com/office/officeart/2008/layout/VerticalCurvedList"/>
    <dgm:cxn modelId="{643A1B20-2D0B-47E0-AEA0-D20D96257FF1}" type="presParOf" srcId="{DEE30602-E9FF-43D7-9752-4E07F4A9C018}" destId="{31E8C73A-23E5-4EF5-96DB-08D570A54F7E}" srcOrd="7" destOrd="0" presId="urn:microsoft.com/office/officeart/2008/layout/VerticalCurvedList"/>
    <dgm:cxn modelId="{5C8BEDD2-F3D8-4F74-83C2-F18F0F472831}" type="presParOf" srcId="{DEE30602-E9FF-43D7-9752-4E07F4A9C018}" destId="{5E869776-AEA7-493D-B936-1DF41DD032B4}" srcOrd="8" destOrd="0" presId="urn:microsoft.com/office/officeart/2008/layout/VerticalCurvedList"/>
    <dgm:cxn modelId="{7F09F717-4D6A-4B1F-975F-8B278B01D8DB}" type="presParOf" srcId="{5E869776-AEA7-493D-B936-1DF41DD032B4}" destId="{F428C83C-E52A-44C4-90B9-1CFADC0E13E2}" srcOrd="0" destOrd="0" presId="urn:microsoft.com/office/officeart/2008/layout/VerticalCurv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620EE8-0BAE-4AC7-84B8-E7F31DBEFF87}">
      <dsp:nvSpPr>
        <dsp:cNvPr id="0" name=""/>
        <dsp:cNvSpPr/>
      </dsp:nvSpPr>
      <dsp:spPr>
        <a:xfrm>
          <a:off x="1591249" y="2124"/>
          <a:ext cx="4445282" cy="1402286"/>
        </a:xfrm>
        <a:prstGeom prst="roundRect">
          <a:avLst/>
        </a:prstGeom>
        <a:solidFill>
          <a:srgbClr val="70AD47">
            <a:alpha val="84706"/>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lvl="0" algn="ctr" defTabSz="1422400" rtl="0">
            <a:lnSpc>
              <a:spcPct val="90000"/>
            </a:lnSpc>
            <a:spcBef>
              <a:spcPct val="0"/>
            </a:spcBef>
            <a:spcAft>
              <a:spcPct val="35000"/>
            </a:spcAft>
          </a:pPr>
          <a:r>
            <a:rPr lang="en-US" sz="3200" kern="1200" dirty="0" smtClean="0">
              <a:latin typeface="+mn-lt"/>
              <a:cs typeface="Adobe Devanagari" panose="02040503050201020203" pitchFamily="18" charset="0"/>
            </a:rPr>
            <a:t>Budgeting breakdown</a:t>
          </a:r>
          <a:endParaRPr lang="en-US" sz="3200" kern="1200" dirty="0">
            <a:latin typeface="+mn-lt"/>
            <a:cs typeface="Adobe Devanagari" panose="02040503050201020203" pitchFamily="18" charset="0"/>
          </a:endParaRPr>
        </a:p>
      </dsp:txBody>
      <dsp:txXfrm>
        <a:off x="1659703" y="70578"/>
        <a:ext cx="4308374" cy="1265378"/>
      </dsp:txXfrm>
    </dsp:sp>
    <dsp:sp modelId="{D50FAE74-5582-4292-894F-F60DE887BEEA}">
      <dsp:nvSpPr>
        <dsp:cNvPr id="0" name=""/>
        <dsp:cNvSpPr/>
      </dsp:nvSpPr>
      <dsp:spPr>
        <a:xfrm>
          <a:off x="1591249" y="1474525"/>
          <a:ext cx="4407250" cy="1402286"/>
        </a:xfrm>
        <a:prstGeom prst="roundRect">
          <a:avLst/>
        </a:prstGeom>
        <a:solidFill>
          <a:srgbClr val="70AD47">
            <a:alpha val="84706"/>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lvl="0" algn="ctr" defTabSz="1422400" rtl="0">
            <a:lnSpc>
              <a:spcPct val="90000"/>
            </a:lnSpc>
            <a:spcBef>
              <a:spcPct val="0"/>
            </a:spcBef>
            <a:spcAft>
              <a:spcPct val="35000"/>
            </a:spcAft>
          </a:pPr>
          <a:r>
            <a:rPr lang="en-US" sz="3200" kern="1200" dirty="0" smtClean="0">
              <a:latin typeface="+mn-lt"/>
              <a:cs typeface="Adobe Devanagari" panose="02040503050201020203" pitchFamily="18" charset="0"/>
            </a:rPr>
            <a:t>Not one size fits all</a:t>
          </a:r>
          <a:endParaRPr lang="en-US" sz="3200" kern="1200" dirty="0">
            <a:latin typeface="+mn-lt"/>
            <a:cs typeface="Adobe Devanagari" panose="02040503050201020203" pitchFamily="18" charset="0"/>
          </a:endParaRPr>
        </a:p>
      </dsp:txBody>
      <dsp:txXfrm>
        <a:off x="1659703" y="1542979"/>
        <a:ext cx="4270342" cy="1265378"/>
      </dsp:txXfrm>
    </dsp:sp>
    <dsp:sp modelId="{2AF267F6-87DD-4517-9E10-844D3C7AFD26}">
      <dsp:nvSpPr>
        <dsp:cNvPr id="0" name=""/>
        <dsp:cNvSpPr/>
      </dsp:nvSpPr>
      <dsp:spPr>
        <a:xfrm>
          <a:off x="1591249" y="2946926"/>
          <a:ext cx="4425099" cy="1402286"/>
        </a:xfrm>
        <a:prstGeom prst="roundRect">
          <a:avLst/>
        </a:prstGeom>
        <a:solidFill>
          <a:srgbClr val="70AD47">
            <a:alpha val="84706"/>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lvl="0" algn="ctr" defTabSz="1422400" rtl="0">
            <a:lnSpc>
              <a:spcPct val="90000"/>
            </a:lnSpc>
            <a:spcBef>
              <a:spcPct val="0"/>
            </a:spcBef>
            <a:spcAft>
              <a:spcPct val="35000"/>
            </a:spcAft>
          </a:pPr>
          <a:r>
            <a:rPr lang="en-US" sz="3200" kern="1200" dirty="0" smtClean="0">
              <a:latin typeface="+mn-lt"/>
              <a:cs typeface="Adobe Devanagari" panose="02040503050201020203" pitchFamily="18" charset="0"/>
            </a:rPr>
            <a:t>Monetizing your expenses</a:t>
          </a:r>
          <a:endParaRPr lang="en-US" sz="3200" kern="1200" dirty="0">
            <a:latin typeface="+mn-lt"/>
            <a:cs typeface="Adobe Devanagari" panose="02040503050201020203" pitchFamily="18" charset="0"/>
          </a:endParaRPr>
        </a:p>
      </dsp:txBody>
      <dsp:txXfrm>
        <a:off x="1659703" y="3015380"/>
        <a:ext cx="4288191" cy="126537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8C5C24-87E3-47C9-8B4B-0EE0053FECEF}">
      <dsp:nvSpPr>
        <dsp:cNvPr id="0" name=""/>
        <dsp:cNvSpPr/>
      </dsp:nvSpPr>
      <dsp:spPr>
        <a:xfrm rot="5400000">
          <a:off x="4906384" y="-2098141"/>
          <a:ext cx="1085070" cy="5286696"/>
        </a:xfrm>
        <a:prstGeom prst="round2SameRect">
          <a:avLst/>
        </a:prstGeom>
        <a:solidFill>
          <a:schemeClr val="bg1">
            <a:lumMod val="6500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rtl="0">
            <a:lnSpc>
              <a:spcPct val="90000"/>
            </a:lnSpc>
            <a:spcBef>
              <a:spcPct val="0"/>
            </a:spcBef>
            <a:spcAft>
              <a:spcPct val="15000"/>
            </a:spcAft>
            <a:buChar char="••"/>
          </a:pPr>
          <a:r>
            <a:rPr lang="en-US" sz="2000" kern="1200" dirty="0" smtClean="0">
              <a:solidFill>
                <a:schemeClr val="bg1"/>
              </a:solidFill>
            </a:rPr>
            <a:t>Assess your situation</a:t>
          </a:r>
          <a:endParaRPr lang="en-US" sz="2000" kern="1200" dirty="0">
            <a:solidFill>
              <a:schemeClr val="bg1"/>
            </a:solidFill>
          </a:endParaRPr>
        </a:p>
        <a:p>
          <a:pPr marL="228600" lvl="1" indent="-228600" algn="l" defTabSz="889000">
            <a:lnSpc>
              <a:spcPct val="90000"/>
            </a:lnSpc>
            <a:spcBef>
              <a:spcPct val="0"/>
            </a:spcBef>
            <a:spcAft>
              <a:spcPct val="15000"/>
            </a:spcAft>
            <a:buChar char="••"/>
          </a:pPr>
          <a:r>
            <a:rPr lang="en-US" sz="2000" kern="1200" dirty="0" smtClean="0">
              <a:solidFill>
                <a:schemeClr val="bg1"/>
              </a:solidFill>
            </a:rPr>
            <a:t>Write down your total monthly income</a:t>
          </a:r>
          <a:endParaRPr lang="en-US" sz="2000" kern="1200" dirty="0">
            <a:solidFill>
              <a:schemeClr val="bg1"/>
            </a:solidFill>
          </a:endParaRPr>
        </a:p>
        <a:p>
          <a:pPr marL="228600" lvl="1" indent="-228600" algn="l" defTabSz="889000">
            <a:lnSpc>
              <a:spcPct val="90000"/>
            </a:lnSpc>
            <a:spcBef>
              <a:spcPct val="0"/>
            </a:spcBef>
            <a:spcAft>
              <a:spcPct val="15000"/>
            </a:spcAft>
            <a:buChar char="••"/>
          </a:pPr>
          <a:r>
            <a:rPr lang="en-US" sz="2000" kern="1200" dirty="0" smtClean="0">
              <a:solidFill>
                <a:schemeClr val="bg1"/>
              </a:solidFill>
            </a:rPr>
            <a:t>Write down your monthly expenses</a:t>
          </a:r>
          <a:endParaRPr lang="en-US" sz="2000" kern="1200" dirty="0">
            <a:solidFill>
              <a:schemeClr val="bg1"/>
            </a:solidFill>
          </a:endParaRPr>
        </a:p>
      </dsp:txBody>
      <dsp:txXfrm rot="-5400000">
        <a:off x="2805572" y="55640"/>
        <a:ext cx="5233727" cy="979132"/>
      </dsp:txXfrm>
    </dsp:sp>
    <dsp:sp modelId="{713DC182-AE60-4022-ABCB-26E86F745350}">
      <dsp:nvSpPr>
        <dsp:cNvPr id="0" name=""/>
        <dsp:cNvSpPr/>
      </dsp:nvSpPr>
      <dsp:spPr>
        <a:xfrm>
          <a:off x="153261" y="91680"/>
          <a:ext cx="2640101" cy="901633"/>
        </a:xfrm>
        <a:prstGeom prst="roundRect">
          <a:avLst/>
        </a:prstGeom>
        <a:solidFill>
          <a:srgbClr val="5B8F2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57150" rIns="114300" bIns="57150" numCol="1" spcCol="1270" anchor="ctr" anchorCtr="0">
          <a:noAutofit/>
        </a:bodyPr>
        <a:lstStyle/>
        <a:p>
          <a:pPr lvl="0" algn="ctr" defTabSz="1333500" rtl="0">
            <a:lnSpc>
              <a:spcPct val="90000"/>
            </a:lnSpc>
            <a:spcBef>
              <a:spcPct val="0"/>
            </a:spcBef>
            <a:spcAft>
              <a:spcPct val="35000"/>
            </a:spcAft>
          </a:pPr>
          <a:r>
            <a:rPr lang="en-US" sz="3000" b="1" kern="1200" dirty="0" smtClean="0"/>
            <a:t>Step 1</a:t>
          </a:r>
          <a:endParaRPr lang="en-US" sz="3000" kern="1200" dirty="0"/>
        </a:p>
      </dsp:txBody>
      <dsp:txXfrm>
        <a:off x="197275" y="135694"/>
        <a:ext cx="2552073" cy="813605"/>
      </dsp:txXfrm>
    </dsp:sp>
    <dsp:sp modelId="{C1E80C0C-025F-4AA1-B2F5-3CD6FF88747F}">
      <dsp:nvSpPr>
        <dsp:cNvPr id="0" name=""/>
        <dsp:cNvSpPr/>
      </dsp:nvSpPr>
      <dsp:spPr>
        <a:xfrm rot="5400000">
          <a:off x="5024564" y="-1017462"/>
          <a:ext cx="820581" cy="5280090"/>
        </a:xfrm>
        <a:prstGeom prst="round2SameRect">
          <a:avLst/>
        </a:prstGeom>
        <a:solidFill>
          <a:schemeClr val="bg1">
            <a:lumMod val="6500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rtl="0">
            <a:lnSpc>
              <a:spcPct val="90000"/>
            </a:lnSpc>
            <a:spcBef>
              <a:spcPct val="0"/>
            </a:spcBef>
            <a:spcAft>
              <a:spcPct val="15000"/>
            </a:spcAft>
            <a:buChar char="••"/>
          </a:pPr>
          <a:r>
            <a:rPr lang="en-US" sz="2000" kern="1200" dirty="0" smtClean="0">
              <a:solidFill>
                <a:schemeClr val="bg1"/>
              </a:solidFill>
            </a:rPr>
            <a:t>Set personal and financial goals for yourself</a:t>
          </a:r>
          <a:endParaRPr lang="en-US" sz="2000" kern="1200" dirty="0">
            <a:solidFill>
              <a:schemeClr val="bg1"/>
            </a:solidFill>
          </a:endParaRPr>
        </a:p>
      </dsp:txBody>
      <dsp:txXfrm rot="-5400000">
        <a:off x="2794810" y="1252349"/>
        <a:ext cx="5240033" cy="740467"/>
      </dsp:txXfrm>
    </dsp:sp>
    <dsp:sp modelId="{6CC79996-D31A-4CCA-8F38-8F9B8BBEF106}">
      <dsp:nvSpPr>
        <dsp:cNvPr id="0" name=""/>
        <dsp:cNvSpPr/>
      </dsp:nvSpPr>
      <dsp:spPr>
        <a:xfrm>
          <a:off x="165470" y="1152868"/>
          <a:ext cx="2618607" cy="1002241"/>
        </a:xfrm>
        <a:prstGeom prst="roundRect">
          <a:avLst/>
        </a:prstGeom>
        <a:solidFill>
          <a:srgbClr val="5B8F2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57150" rIns="114300" bIns="57150" numCol="1" spcCol="1270" anchor="ctr" anchorCtr="0">
          <a:noAutofit/>
        </a:bodyPr>
        <a:lstStyle/>
        <a:p>
          <a:pPr lvl="0" algn="ctr" defTabSz="1333500" rtl="0">
            <a:lnSpc>
              <a:spcPct val="90000"/>
            </a:lnSpc>
            <a:spcBef>
              <a:spcPct val="0"/>
            </a:spcBef>
            <a:spcAft>
              <a:spcPct val="35000"/>
            </a:spcAft>
          </a:pPr>
          <a:r>
            <a:rPr lang="en-US" sz="3000" b="1" kern="1200" dirty="0" smtClean="0"/>
            <a:t>Step 2</a:t>
          </a:r>
          <a:endParaRPr lang="en-US" sz="3000" kern="1200" dirty="0"/>
        </a:p>
      </dsp:txBody>
      <dsp:txXfrm>
        <a:off x="214395" y="1201793"/>
        <a:ext cx="2520757" cy="904391"/>
      </dsp:txXfrm>
    </dsp:sp>
    <dsp:sp modelId="{49B18832-EC58-40C4-8DD8-1EEA3E071CFE}">
      <dsp:nvSpPr>
        <dsp:cNvPr id="0" name=""/>
        <dsp:cNvSpPr/>
      </dsp:nvSpPr>
      <dsp:spPr>
        <a:xfrm rot="5400000">
          <a:off x="4808078" y="249955"/>
          <a:ext cx="1280545" cy="5221110"/>
        </a:xfrm>
        <a:prstGeom prst="round2SameRect">
          <a:avLst/>
        </a:prstGeom>
        <a:solidFill>
          <a:schemeClr val="bg1">
            <a:lumMod val="6500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rtl="0">
            <a:lnSpc>
              <a:spcPct val="90000"/>
            </a:lnSpc>
            <a:spcBef>
              <a:spcPct val="0"/>
            </a:spcBef>
            <a:spcAft>
              <a:spcPct val="15000"/>
            </a:spcAft>
            <a:buChar char="••"/>
          </a:pPr>
          <a:r>
            <a:rPr lang="en-US" sz="2000" kern="1200" dirty="0" smtClean="0">
              <a:solidFill>
                <a:schemeClr val="bg1"/>
              </a:solidFill>
            </a:rPr>
            <a:t>Live within your means</a:t>
          </a:r>
          <a:endParaRPr lang="en-US" sz="2000" kern="1200" dirty="0">
            <a:solidFill>
              <a:schemeClr val="bg1"/>
            </a:solidFill>
          </a:endParaRPr>
        </a:p>
        <a:p>
          <a:pPr marL="228600" lvl="1" indent="-228600" algn="l" defTabSz="889000" rtl="0">
            <a:lnSpc>
              <a:spcPct val="90000"/>
            </a:lnSpc>
            <a:spcBef>
              <a:spcPct val="0"/>
            </a:spcBef>
            <a:spcAft>
              <a:spcPct val="15000"/>
            </a:spcAft>
            <a:buChar char="••"/>
          </a:pPr>
          <a:r>
            <a:rPr lang="en-US" sz="2000" kern="1200" dirty="0" smtClean="0">
              <a:solidFill>
                <a:schemeClr val="bg1"/>
              </a:solidFill>
            </a:rPr>
            <a:t>Track your expenses throughout the month</a:t>
          </a:r>
          <a:endParaRPr lang="en-US" sz="2000" kern="1200" dirty="0">
            <a:solidFill>
              <a:schemeClr val="bg1"/>
            </a:solidFill>
          </a:endParaRPr>
        </a:p>
        <a:p>
          <a:pPr marL="228600" lvl="1" indent="-228600" algn="l" defTabSz="889000" rtl="0">
            <a:lnSpc>
              <a:spcPct val="90000"/>
            </a:lnSpc>
            <a:spcBef>
              <a:spcPct val="0"/>
            </a:spcBef>
            <a:spcAft>
              <a:spcPct val="15000"/>
            </a:spcAft>
            <a:buChar char="••"/>
          </a:pPr>
          <a:r>
            <a:rPr lang="en-US" sz="2000" kern="1200" dirty="0" smtClean="0">
              <a:solidFill>
                <a:schemeClr val="bg1"/>
              </a:solidFill>
            </a:rPr>
            <a:t>Compare your spending to your budget</a:t>
          </a:r>
          <a:endParaRPr lang="en-US" sz="2000" kern="1200" dirty="0">
            <a:solidFill>
              <a:schemeClr val="bg1"/>
            </a:solidFill>
          </a:endParaRPr>
        </a:p>
      </dsp:txBody>
      <dsp:txXfrm rot="-5400000">
        <a:off x="2837796" y="2282749"/>
        <a:ext cx="5158599" cy="1155523"/>
      </dsp:txXfrm>
    </dsp:sp>
    <dsp:sp modelId="{11148D71-C005-450C-9290-84E4B2768101}">
      <dsp:nvSpPr>
        <dsp:cNvPr id="0" name=""/>
        <dsp:cNvSpPr/>
      </dsp:nvSpPr>
      <dsp:spPr>
        <a:xfrm>
          <a:off x="148611" y="2339219"/>
          <a:ext cx="2672326" cy="1016243"/>
        </a:xfrm>
        <a:prstGeom prst="roundRect">
          <a:avLst/>
        </a:prstGeom>
        <a:solidFill>
          <a:srgbClr val="5B8F2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57150" rIns="114300" bIns="57150" numCol="1" spcCol="1270" anchor="ctr" anchorCtr="0">
          <a:noAutofit/>
        </a:bodyPr>
        <a:lstStyle/>
        <a:p>
          <a:pPr lvl="0" algn="ctr" defTabSz="1333500" rtl="0">
            <a:lnSpc>
              <a:spcPct val="90000"/>
            </a:lnSpc>
            <a:spcBef>
              <a:spcPct val="0"/>
            </a:spcBef>
            <a:spcAft>
              <a:spcPct val="35000"/>
            </a:spcAft>
          </a:pPr>
          <a:r>
            <a:rPr lang="en-US" sz="3000" b="1" kern="1200" dirty="0" smtClean="0"/>
            <a:t>Step 3</a:t>
          </a:r>
          <a:endParaRPr lang="en-US" sz="3000" kern="1200" dirty="0"/>
        </a:p>
      </dsp:txBody>
      <dsp:txXfrm>
        <a:off x="198220" y="2388828"/>
        <a:ext cx="2573108" cy="917025"/>
      </dsp:txXfrm>
    </dsp:sp>
    <dsp:sp modelId="{61A00C1F-E86E-4BB6-BE9B-67401D804359}">
      <dsp:nvSpPr>
        <dsp:cNvPr id="0" name=""/>
        <dsp:cNvSpPr/>
      </dsp:nvSpPr>
      <dsp:spPr>
        <a:xfrm rot="5400000">
          <a:off x="4884722" y="1538399"/>
          <a:ext cx="1034156" cy="5286696"/>
        </a:xfrm>
        <a:prstGeom prst="round2SameRect">
          <a:avLst/>
        </a:prstGeom>
        <a:solidFill>
          <a:schemeClr val="bg1">
            <a:lumMod val="6500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rtl="0">
            <a:lnSpc>
              <a:spcPct val="90000"/>
            </a:lnSpc>
            <a:spcBef>
              <a:spcPct val="0"/>
            </a:spcBef>
            <a:spcAft>
              <a:spcPct val="15000"/>
            </a:spcAft>
            <a:buChar char="••"/>
          </a:pPr>
          <a:r>
            <a:rPr lang="en-US" sz="2000" kern="1200" dirty="0" smtClean="0">
              <a:solidFill>
                <a:schemeClr val="bg1"/>
              </a:solidFill>
            </a:rPr>
            <a:t>Review your progress and revise your budget if needed. </a:t>
          </a:r>
          <a:endParaRPr lang="en-US" sz="2000" kern="1200" dirty="0">
            <a:solidFill>
              <a:schemeClr val="bg1"/>
            </a:solidFill>
          </a:endParaRPr>
        </a:p>
      </dsp:txBody>
      <dsp:txXfrm rot="-5400000">
        <a:off x="2758453" y="3715152"/>
        <a:ext cx="5236213" cy="933190"/>
      </dsp:txXfrm>
    </dsp:sp>
    <dsp:sp modelId="{647FD11B-2A88-485D-91A5-90FE11EADFF1}">
      <dsp:nvSpPr>
        <dsp:cNvPr id="0" name=""/>
        <dsp:cNvSpPr/>
      </dsp:nvSpPr>
      <dsp:spPr>
        <a:xfrm>
          <a:off x="148452" y="3568345"/>
          <a:ext cx="2640101" cy="1186512"/>
        </a:xfrm>
        <a:prstGeom prst="roundRect">
          <a:avLst/>
        </a:prstGeom>
        <a:solidFill>
          <a:srgbClr val="5B8F2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57150" rIns="114300" bIns="57150" numCol="1" spcCol="1270" anchor="ctr" anchorCtr="0">
          <a:noAutofit/>
        </a:bodyPr>
        <a:lstStyle/>
        <a:p>
          <a:pPr lvl="0" algn="ctr" defTabSz="1333500" rtl="0">
            <a:lnSpc>
              <a:spcPct val="90000"/>
            </a:lnSpc>
            <a:spcBef>
              <a:spcPct val="0"/>
            </a:spcBef>
            <a:spcAft>
              <a:spcPct val="35000"/>
            </a:spcAft>
          </a:pPr>
          <a:r>
            <a:rPr lang="en-US" sz="3000" b="1" kern="1200" dirty="0" smtClean="0"/>
            <a:t>Step 4</a:t>
          </a:r>
          <a:endParaRPr lang="en-US" sz="3000" kern="1200" dirty="0"/>
        </a:p>
      </dsp:txBody>
      <dsp:txXfrm>
        <a:off x="206373" y="3626266"/>
        <a:ext cx="2524259" cy="107067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B0FE38-5AAF-446A-BDA4-B31902D2A0EE}">
      <dsp:nvSpPr>
        <dsp:cNvPr id="0" name=""/>
        <dsp:cNvSpPr/>
      </dsp:nvSpPr>
      <dsp:spPr>
        <a:xfrm>
          <a:off x="-5241764" y="-802834"/>
          <a:ext cx="6241914" cy="6241914"/>
        </a:xfrm>
        <a:prstGeom prst="blockArc">
          <a:avLst>
            <a:gd name="adj1" fmla="val 18900000"/>
            <a:gd name="adj2" fmla="val 2700000"/>
            <a:gd name="adj3" fmla="val 346"/>
          </a:avLst>
        </a:prstGeom>
        <a:noFill/>
        <a:ln w="12700" cap="flat" cmpd="sng" algn="ctr">
          <a:solidFill>
            <a:schemeClr val="accent6">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8280B12-8580-4408-81DD-A1856B79B4DA}">
      <dsp:nvSpPr>
        <dsp:cNvPr id="0" name=""/>
        <dsp:cNvSpPr/>
      </dsp:nvSpPr>
      <dsp:spPr>
        <a:xfrm>
          <a:off x="534851" y="365435"/>
          <a:ext cx="6956874" cy="713240"/>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6134" tIns="60960" rIns="60960" bIns="60960" numCol="1" spcCol="1270" anchor="ctr" anchorCtr="0">
          <a:noAutofit/>
        </a:bodyPr>
        <a:lstStyle/>
        <a:p>
          <a:pPr lvl="0" algn="l" defTabSz="1066800">
            <a:lnSpc>
              <a:spcPct val="90000"/>
            </a:lnSpc>
            <a:spcBef>
              <a:spcPct val="0"/>
            </a:spcBef>
            <a:spcAft>
              <a:spcPct val="35000"/>
            </a:spcAft>
          </a:pPr>
          <a:r>
            <a:rPr lang="en-US" sz="2400" kern="1200" dirty="0" smtClean="0">
              <a:latin typeface="+mn-lt"/>
              <a:cs typeface="Adobe Devanagari" panose="02040503050201020203" pitchFamily="18" charset="0"/>
            </a:rPr>
            <a:t>Dave Ramsey’s EveryDollar Budget App</a:t>
          </a:r>
          <a:endParaRPr lang="en-US" sz="2400" kern="1200" dirty="0">
            <a:latin typeface="+mn-lt"/>
            <a:cs typeface="Adobe Devanagari" panose="02040503050201020203" pitchFamily="18" charset="0"/>
          </a:endParaRPr>
        </a:p>
      </dsp:txBody>
      <dsp:txXfrm>
        <a:off x="534851" y="365435"/>
        <a:ext cx="6956874" cy="713240"/>
      </dsp:txXfrm>
    </dsp:sp>
    <dsp:sp modelId="{F6F3E187-6506-41FB-95D3-D569CDCE1ED3}">
      <dsp:nvSpPr>
        <dsp:cNvPr id="0" name=""/>
        <dsp:cNvSpPr/>
      </dsp:nvSpPr>
      <dsp:spPr>
        <a:xfrm>
          <a:off x="77876" y="267279"/>
          <a:ext cx="891550" cy="891550"/>
        </a:xfrm>
        <a:prstGeom prst="ellipse">
          <a:avLst/>
        </a:prstGeom>
        <a:solidFill>
          <a:schemeClr val="lt1">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E14AEB0-4CAB-429D-840C-9373367EE5D4}">
      <dsp:nvSpPr>
        <dsp:cNvPr id="0" name=""/>
        <dsp:cNvSpPr/>
      </dsp:nvSpPr>
      <dsp:spPr>
        <a:xfrm>
          <a:off x="932568" y="1426480"/>
          <a:ext cx="6547957" cy="713240"/>
        </a:xfrm>
        <a:prstGeom prst="rect">
          <a:avLst/>
        </a:prstGeom>
        <a:solidFill>
          <a:srgbClr val="70AD47"/>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6134" tIns="60960" rIns="60960" bIns="60960" numCol="1" spcCol="1270" anchor="ctr" anchorCtr="0">
          <a:noAutofit/>
        </a:bodyPr>
        <a:lstStyle/>
        <a:p>
          <a:pPr lvl="0" algn="l" defTabSz="1066800">
            <a:lnSpc>
              <a:spcPct val="90000"/>
            </a:lnSpc>
            <a:spcBef>
              <a:spcPct val="0"/>
            </a:spcBef>
            <a:spcAft>
              <a:spcPct val="35000"/>
            </a:spcAft>
          </a:pPr>
          <a:r>
            <a:rPr lang="en-US" sz="2400" kern="1200" dirty="0" smtClean="0">
              <a:latin typeface="+mn-lt"/>
              <a:cs typeface="Adobe Devanagari" panose="02040503050201020203" pitchFamily="18" charset="0"/>
            </a:rPr>
            <a:t>Dave Ramsey’s Budgeting Forms</a:t>
          </a:r>
          <a:endParaRPr lang="en-US" sz="2400" kern="1200" dirty="0">
            <a:latin typeface="+mn-lt"/>
            <a:cs typeface="Adobe Devanagari" panose="02040503050201020203" pitchFamily="18" charset="0"/>
          </a:endParaRPr>
        </a:p>
      </dsp:txBody>
      <dsp:txXfrm>
        <a:off x="932568" y="1426480"/>
        <a:ext cx="6547957" cy="713240"/>
      </dsp:txXfrm>
    </dsp:sp>
    <dsp:sp modelId="{E3406F6A-501B-405F-8C89-8345B4FC914B}">
      <dsp:nvSpPr>
        <dsp:cNvPr id="0" name=""/>
        <dsp:cNvSpPr/>
      </dsp:nvSpPr>
      <dsp:spPr>
        <a:xfrm>
          <a:off x="486793" y="1337325"/>
          <a:ext cx="891550" cy="891550"/>
        </a:xfrm>
        <a:prstGeom prst="ellipse">
          <a:avLst/>
        </a:prstGeom>
        <a:solidFill>
          <a:schemeClr val="lt1">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64B131A-98F5-4018-9CB4-AE6F356EAE37}">
      <dsp:nvSpPr>
        <dsp:cNvPr id="0" name=""/>
        <dsp:cNvSpPr/>
      </dsp:nvSpPr>
      <dsp:spPr>
        <a:xfrm>
          <a:off x="932568" y="2496525"/>
          <a:ext cx="6547957" cy="713240"/>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6134" tIns="60960" rIns="60960" bIns="60960" numCol="1" spcCol="1270" anchor="ctr" anchorCtr="0">
          <a:noAutofit/>
        </a:bodyPr>
        <a:lstStyle/>
        <a:p>
          <a:pPr lvl="0" algn="l" defTabSz="1066800">
            <a:lnSpc>
              <a:spcPct val="90000"/>
            </a:lnSpc>
            <a:spcBef>
              <a:spcPct val="0"/>
            </a:spcBef>
            <a:spcAft>
              <a:spcPct val="35000"/>
            </a:spcAft>
          </a:pPr>
          <a:r>
            <a:rPr lang="en-US" sz="2400" u="none" kern="1200" dirty="0" smtClean="0">
              <a:latin typeface="+mn-lt"/>
              <a:cs typeface="Adobe Devanagari" panose="02040503050201020203" pitchFamily="18" charset="0"/>
            </a:rPr>
            <a:t>Personal Monthly Budget Sheet</a:t>
          </a:r>
          <a:endParaRPr lang="en-US" sz="2400" u="none" kern="1200" dirty="0">
            <a:latin typeface="+mn-lt"/>
            <a:cs typeface="Adobe Devanagari" panose="02040503050201020203" pitchFamily="18" charset="0"/>
            <a:hlinkClick xmlns:r="http://schemas.openxmlformats.org/officeDocument/2006/relationships" r:id="rId1"/>
          </a:endParaRPr>
        </a:p>
      </dsp:txBody>
      <dsp:txXfrm>
        <a:off x="932568" y="2496525"/>
        <a:ext cx="6547957" cy="713240"/>
      </dsp:txXfrm>
    </dsp:sp>
    <dsp:sp modelId="{E87C4A07-19CD-44E0-BC1C-5F5104D78A02}">
      <dsp:nvSpPr>
        <dsp:cNvPr id="0" name=""/>
        <dsp:cNvSpPr/>
      </dsp:nvSpPr>
      <dsp:spPr>
        <a:xfrm>
          <a:off x="486793" y="2407370"/>
          <a:ext cx="891550" cy="891550"/>
        </a:xfrm>
        <a:prstGeom prst="ellipse">
          <a:avLst/>
        </a:prstGeom>
        <a:solidFill>
          <a:schemeClr val="lt1">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1E8C73A-23E5-4EF5-96DB-08D570A54F7E}">
      <dsp:nvSpPr>
        <dsp:cNvPr id="0" name=""/>
        <dsp:cNvSpPr/>
      </dsp:nvSpPr>
      <dsp:spPr>
        <a:xfrm>
          <a:off x="523651" y="3566571"/>
          <a:ext cx="6956874" cy="713240"/>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6134" tIns="60960" rIns="60960" bIns="60960" numCol="1" spcCol="1270" anchor="ctr" anchorCtr="0">
          <a:noAutofit/>
        </a:bodyPr>
        <a:lstStyle/>
        <a:p>
          <a:pPr lvl="0" algn="l" defTabSz="1066800">
            <a:lnSpc>
              <a:spcPct val="90000"/>
            </a:lnSpc>
            <a:spcBef>
              <a:spcPct val="0"/>
            </a:spcBef>
            <a:spcAft>
              <a:spcPct val="35000"/>
            </a:spcAft>
          </a:pPr>
          <a:r>
            <a:rPr lang="en-US" sz="2400" kern="1200" dirty="0" smtClean="0">
              <a:latin typeface="+mn-lt"/>
              <a:cs typeface="Adobe Devanagari" panose="02040503050201020203" pitchFamily="18" charset="0"/>
            </a:rPr>
            <a:t>Spreadsheet/Downloadable templates </a:t>
          </a:r>
          <a:endParaRPr lang="en-US" sz="2400" kern="1200" dirty="0">
            <a:latin typeface="+mn-lt"/>
            <a:cs typeface="Adobe Devanagari" panose="02040503050201020203" pitchFamily="18" charset="0"/>
          </a:endParaRPr>
        </a:p>
      </dsp:txBody>
      <dsp:txXfrm>
        <a:off x="523651" y="3566571"/>
        <a:ext cx="6956874" cy="713240"/>
      </dsp:txXfrm>
    </dsp:sp>
    <dsp:sp modelId="{F428C83C-E52A-44C4-90B9-1CFADC0E13E2}">
      <dsp:nvSpPr>
        <dsp:cNvPr id="0" name=""/>
        <dsp:cNvSpPr/>
      </dsp:nvSpPr>
      <dsp:spPr>
        <a:xfrm>
          <a:off x="77876" y="3477416"/>
          <a:ext cx="891550" cy="891550"/>
        </a:xfrm>
        <a:prstGeom prst="ellipse">
          <a:avLst/>
        </a:prstGeom>
        <a:solidFill>
          <a:schemeClr val="lt1">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BB29EDA-9D10-426E-B177-5BEC3AA949FA}" type="datetimeFigureOut">
              <a:rPr lang="en-US" smtClean="0"/>
              <a:t>2/19/2021</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839AA33-6C8C-40E9-A13D-2CAB9E9D115C}" type="slidenum">
              <a:rPr lang="en-US" smtClean="0"/>
              <a:t>‹#›</a:t>
            </a:fld>
            <a:endParaRPr lang="en-US"/>
          </a:p>
        </p:txBody>
      </p:sp>
    </p:spTree>
    <p:extLst>
      <p:ext uri="{BB962C8B-B14F-4D97-AF65-F5344CB8AC3E}">
        <p14:creationId xmlns:p14="http://schemas.microsoft.com/office/powerpoint/2010/main" val="12905808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Welcome to the Personal Finance Workshop created by the Farm Credit Associations of NC. We hope this presentation</a:t>
            </a:r>
            <a:r>
              <a:rPr lang="en-US" baseline="0" dirty="0" smtClean="0"/>
              <a:t> will help you with planning your finances for today and preparing for tomorrow. </a:t>
            </a:r>
            <a:endParaRPr lang="en-US" dirty="0"/>
          </a:p>
        </p:txBody>
      </p:sp>
      <p:sp>
        <p:nvSpPr>
          <p:cNvPr id="4" name="Slide Number Placeholder 3"/>
          <p:cNvSpPr>
            <a:spLocks noGrp="1"/>
          </p:cNvSpPr>
          <p:nvPr>
            <p:ph type="sldNum" sz="quarter" idx="10"/>
          </p:nvPr>
        </p:nvSpPr>
        <p:spPr/>
        <p:txBody>
          <a:bodyPr/>
          <a:lstStyle/>
          <a:p>
            <a:fld id="{2839AA33-6C8C-40E9-A13D-2CAB9E9D115C}" type="slidenum">
              <a:rPr lang="en-US" smtClean="0"/>
              <a:t>1</a:t>
            </a:fld>
            <a:endParaRPr lang="en-US"/>
          </a:p>
        </p:txBody>
      </p:sp>
    </p:spTree>
    <p:extLst>
      <p:ext uri="{BB962C8B-B14F-4D97-AF65-F5344CB8AC3E}">
        <p14:creationId xmlns:p14="http://schemas.microsoft.com/office/powerpoint/2010/main" val="2633766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Once you have planned</a:t>
            </a:r>
            <a:r>
              <a:rPr lang="en-US" baseline="0" dirty="0" smtClean="0"/>
              <a:t> out your budget it is important to manage and revisit it very often. Always check your progress as you go throughout each month. Don’t wait until the end of the month. If you are not bringing in enough income, consider ways to increase your income. (go through list of examples above). You should also think of ways to reduce your spending. (go through list of examples above)</a:t>
            </a:r>
            <a:endParaRPr lang="en-US" dirty="0"/>
          </a:p>
        </p:txBody>
      </p:sp>
      <p:sp>
        <p:nvSpPr>
          <p:cNvPr id="4" name="Slide Number Placeholder 3"/>
          <p:cNvSpPr>
            <a:spLocks noGrp="1"/>
          </p:cNvSpPr>
          <p:nvPr>
            <p:ph type="sldNum" sz="quarter" idx="10"/>
          </p:nvPr>
        </p:nvSpPr>
        <p:spPr/>
        <p:txBody>
          <a:bodyPr/>
          <a:lstStyle/>
          <a:p>
            <a:fld id="{2839AA33-6C8C-40E9-A13D-2CAB9E9D115C}" type="slidenum">
              <a:rPr lang="en-US" smtClean="0"/>
              <a:t>10</a:t>
            </a:fld>
            <a:endParaRPr lang="en-US"/>
          </a:p>
        </p:txBody>
      </p:sp>
    </p:spTree>
    <p:extLst>
      <p:ext uri="{BB962C8B-B14F-4D97-AF65-F5344CB8AC3E}">
        <p14:creationId xmlns:p14="http://schemas.microsoft.com/office/powerpoint/2010/main" val="41729800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Numerous</a:t>
            </a:r>
            <a:r>
              <a:rPr lang="en-US" baseline="0" dirty="0" smtClean="0"/>
              <a:t> tools can be found online that are designed to make budgeting easy and efficient. </a:t>
            </a:r>
          </a:p>
          <a:p>
            <a:endParaRPr lang="en-US" baseline="0" dirty="0" smtClean="0"/>
          </a:p>
          <a:p>
            <a:r>
              <a:rPr lang="en-US" baseline="0" dirty="0" smtClean="0"/>
              <a:t>Dave Ramsey’s EveryDollar is a budgeting app that tracks your spending and form that creates a personalized monthly budget. Essentially this app tracks where every dollar goes in order to formulate a conservative monthly spending plan. </a:t>
            </a:r>
          </a:p>
          <a:p>
            <a:endParaRPr lang="en-US" baseline="0" dirty="0" smtClean="0"/>
          </a:p>
          <a:p>
            <a:r>
              <a:rPr lang="en-US" baseline="0" dirty="0" smtClean="0"/>
              <a:t>For those who wish to utilize a hard copy, Dave Ramsey also provides a printable budgeting form. This form provides the basics of monthly budgeting. However, user calculations are necessary if you chose to use this form. </a:t>
            </a:r>
          </a:p>
          <a:p>
            <a:endParaRPr lang="en-US" u="none" baseline="0" dirty="0" smtClean="0"/>
          </a:p>
          <a:p>
            <a:r>
              <a:rPr lang="en-US" u="none" baseline="0" dirty="0" smtClean="0"/>
              <a:t>In addition to these tools, there are numerous downloadable and printable spreadsheets available online. It is important when selecting a tool to use, that you select the one that is best suited for your needs and is easiest to utilize. </a:t>
            </a:r>
            <a:endParaRPr lang="en-US" dirty="0" smtClean="0"/>
          </a:p>
          <a:p>
            <a:endParaRPr lang="en-US" dirty="0"/>
          </a:p>
        </p:txBody>
      </p:sp>
      <p:sp>
        <p:nvSpPr>
          <p:cNvPr id="4" name="Slide Number Placeholder 3"/>
          <p:cNvSpPr>
            <a:spLocks noGrp="1"/>
          </p:cNvSpPr>
          <p:nvPr>
            <p:ph type="sldNum" sz="quarter" idx="10"/>
          </p:nvPr>
        </p:nvSpPr>
        <p:spPr/>
        <p:txBody>
          <a:bodyPr/>
          <a:lstStyle/>
          <a:p>
            <a:fld id="{06CE6702-060D-4DAA-BD91-052C3FCC82DF}" type="slidenum">
              <a:rPr lang="en-US" smtClean="0"/>
              <a:t>11</a:t>
            </a:fld>
            <a:endParaRPr lang="en-US"/>
          </a:p>
        </p:txBody>
      </p:sp>
    </p:spTree>
    <p:extLst>
      <p:ext uri="{BB962C8B-B14F-4D97-AF65-F5344CB8AC3E}">
        <p14:creationId xmlns:p14="http://schemas.microsoft.com/office/powerpoint/2010/main" val="134885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is an example of a personal</a:t>
            </a:r>
            <a:r>
              <a:rPr lang="en-US" baseline="0" dirty="0" smtClean="0"/>
              <a:t> monthly budget. </a:t>
            </a:r>
          </a:p>
          <a:p>
            <a:endParaRPr lang="en-US" baseline="0" dirty="0" smtClean="0"/>
          </a:p>
          <a:p>
            <a:r>
              <a:rPr lang="en-US" baseline="0" dirty="0" smtClean="0"/>
              <a:t>This form specifically allows you to create a projected monthly budget prior to the start of the month. During the month, this sheet breaks down the average monthly expenses of items from electricity and automobile insurance to personal care and pets. </a:t>
            </a:r>
          </a:p>
          <a:p>
            <a:endParaRPr lang="en-US" baseline="0" dirty="0" smtClean="0"/>
          </a:p>
        </p:txBody>
      </p:sp>
      <p:sp>
        <p:nvSpPr>
          <p:cNvPr id="4" name="Slide Number Placeholder 3"/>
          <p:cNvSpPr>
            <a:spLocks noGrp="1"/>
          </p:cNvSpPr>
          <p:nvPr>
            <p:ph type="sldNum" sz="quarter" idx="10"/>
          </p:nvPr>
        </p:nvSpPr>
        <p:spPr/>
        <p:txBody>
          <a:bodyPr/>
          <a:lstStyle/>
          <a:p>
            <a:fld id="{06CE6702-060D-4DAA-BD91-052C3FCC82DF}" type="slidenum">
              <a:rPr lang="en-US" smtClean="0"/>
              <a:t>12</a:t>
            </a:fld>
            <a:endParaRPr lang="en-US"/>
          </a:p>
        </p:txBody>
      </p:sp>
    </p:spTree>
    <p:extLst>
      <p:ext uri="{BB962C8B-B14F-4D97-AF65-F5344CB8AC3E}">
        <p14:creationId xmlns:p14="http://schemas.microsoft.com/office/powerpoint/2010/main" val="22934566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By establishing the difference between your projected budget and actual budget, it determines the flexibility of your budget.</a:t>
            </a:r>
          </a:p>
          <a:p>
            <a:endParaRPr lang="en-US" dirty="0"/>
          </a:p>
        </p:txBody>
      </p:sp>
      <p:sp>
        <p:nvSpPr>
          <p:cNvPr id="4" name="Slide Number Placeholder 3"/>
          <p:cNvSpPr>
            <a:spLocks noGrp="1"/>
          </p:cNvSpPr>
          <p:nvPr>
            <p:ph type="sldNum" sz="quarter" idx="10"/>
          </p:nvPr>
        </p:nvSpPr>
        <p:spPr/>
        <p:txBody>
          <a:bodyPr/>
          <a:lstStyle/>
          <a:p>
            <a:fld id="{06CE6702-060D-4DAA-BD91-052C3FCC82DF}" type="slidenum">
              <a:rPr lang="en-US" smtClean="0"/>
              <a:t>13</a:t>
            </a:fld>
            <a:endParaRPr lang="en-US"/>
          </a:p>
        </p:txBody>
      </p:sp>
    </p:spTree>
    <p:extLst>
      <p:ext uri="{BB962C8B-B14F-4D97-AF65-F5344CB8AC3E}">
        <p14:creationId xmlns:p14="http://schemas.microsoft.com/office/powerpoint/2010/main" val="2958386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you might be wondering,</a:t>
            </a:r>
            <a:r>
              <a:rPr lang="en-US" baseline="0" dirty="0" smtClean="0"/>
              <a:t> how do I make my finances fit into my life goals?? The answer is by not just setting life goals, but by also setting financial goals using the SMARTY way.</a:t>
            </a:r>
            <a:endParaRPr lang="en-US" dirty="0"/>
          </a:p>
        </p:txBody>
      </p:sp>
      <p:sp>
        <p:nvSpPr>
          <p:cNvPr id="4" name="Slide Number Placeholder 3"/>
          <p:cNvSpPr>
            <a:spLocks noGrp="1"/>
          </p:cNvSpPr>
          <p:nvPr>
            <p:ph type="sldNum" sz="quarter" idx="10"/>
          </p:nvPr>
        </p:nvSpPr>
        <p:spPr/>
        <p:txBody>
          <a:bodyPr/>
          <a:lstStyle/>
          <a:p>
            <a:fld id="{2839AA33-6C8C-40E9-A13D-2CAB9E9D115C}" type="slidenum">
              <a:rPr lang="en-US" smtClean="0"/>
              <a:t>15</a:t>
            </a:fld>
            <a:endParaRPr lang="en-US"/>
          </a:p>
        </p:txBody>
      </p:sp>
    </p:spTree>
    <p:extLst>
      <p:ext uri="{BB962C8B-B14F-4D97-AF65-F5344CB8AC3E}">
        <p14:creationId xmlns:p14="http://schemas.microsoft.com/office/powerpoint/2010/main" val="23169642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(Go over bullets and definitions listed above)</a:t>
            </a:r>
            <a:r>
              <a:rPr lang="en-US" baseline="0" dirty="0" smtClean="0"/>
              <a:t> </a:t>
            </a:r>
            <a:r>
              <a:rPr lang="en-US" dirty="0" smtClean="0"/>
              <a:t>Specific</a:t>
            </a:r>
            <a:r>
              <a:rPr lang="en-US" baseline="0" dirty="0" smtClean="0"/>
              <a:t> – definition and detail, Measurable – track your progress, Attainable – nothing unrealistic, Relevant – based on your needs and values, Timely – Set a deadline, Yours – your motivation behind the goal</a:t>
            </a:r>
            <a:endParaRPr lang="en-US" dirty="0"/>
          </a:p>
        </p:txBody>
      </p:sp>
      <p:sp>
        <p:nvSpPr>
          <p:cNvPr id="4" name="Slide Number Placeholder 3"/>
          <p:cNvSpPr>
            <a:spLocks noGrp="1"/>
          </p:cNvSpPr>
          <p:nvPr>
            <p:ph type="sldNum" sz="quarter" idx="10"/>
          </p:nvPr>
        </p:nvSpPr>
        <p:spPr/>
        <p:txBody>
          <a:bodyPr/>
          <a:lstStyle/>
          <a:p>
            <a:fld id="{2839AA33-6C8C-40E9-A13D-2CAB9E9D115C}" type="slidenum">
              <a:rPr lang="en-US" smtClean="0"/>
              <a:t>16</a:t>
            </a:fld>
            <a:endParaRPr lang="en-US"/>
          </a:p>
        </p:txBody>
      </p:sp>
    </p:spTree>
    <p:extLst>
      <p:ext uri="{BB962C8B-B14F-4D97-AF65-F5344CB8AC3E}">
        <p14:creationId xmlns:p14="http://schemas.microsoft.com/office/powerpoint/2010/main" val="35796628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(Go over example listed)</a:t>
            </a:r>
            <a:endParaRPr lang="en-US" dirty="0"/>
          </a:p>
        </p:txBody>
      </p:sp>
      <p:sp>
        <p:nvSpPr>
          <p:cNvPr id="4" name="Slide Number Placeholder 3"/>
          <p:cNvSpPr>
            <a:spLocks noGrp="1"/>
          </p:cNvSpPr>
          <p:nvPr>
            <p:ph type="sldNum" sz="quarter" idx="10"/>
          </p:nvPr>
        </p:nvSpPr>
        <p:spPr/>
        <p:txBody>
          <a:bodyPr/>
          <a:lstStyle/>
          <a:p>
            <a:fld id="{2839AA33-6C8C-40E9-A13D-2CAB9E9D115C}" type="slidenum">
              <a:rPr lang="en-US" smtClean="0"/>
              <a:t>17</a:t>
            </a:fld>
            <a:endParaRPr lang="en-US"/>
          </a:p>
        </p:txBody>
      </p:sp>
    </p:spTree>
    <p:extLst>
      <p:ext uri="{BB962C8B-B14F-4D97-AF65-F5344CB8AC3E}">
        <p14:creationId xmlns:p14="http://schemas.microsoft.com/office/powerpoint/2010/main" val="24688159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 is always important to actually</a:t>
            </a:r>
            <a:r>
              <a:rPr lang="en-US" baseline="0" dirty="0" smtClean="0"/>
              <a:t> write down your goals. People who write down their goals have been shown to be more likely to achieve them. Keep in mind that there are two types of goals, short term and long term. Short term goals include things you plan to accomplish within a year or less. Long term goals will be carried out in the future. (Go over last two bullets listed above)</a:t>
            </a:r>
            <a:endParaRPr lang="en-US" dirty="0"/>
          </a:p>
        </p:txBody>
      </p:sp>
      <p:sp>
        <p:nvSpPr>
          <p:cNvPr id="4" name="Slide Number Placeholder 3"/>
          <p:cNvSpPr>
            <a:spLocks noGrp="1"/>
          </p:cNvSpPr>
          <p:nvPr>
            <p:ph type="sldNum" sz="quarter" idx="10"/>
          </p:nvPr>
        </p:nvSpPr>
        <p:spPr/>
        <p:txBody>
          <a:bodyPr/>
          <a:lstStyle/>
          <a:p>
            <a:fld id="{2839AA33-6C8C-40E9-A13D-2CAB9E9D115C}" type="slidenum">
              <a:rPr lang="en-US" smtClean="0"/>
              <a:t>18</a:t>
            </a:fld>
            <a:endParaRPr lang="en-US"/>
          </a:p>
        </p:txBody>
      </p:sp>
    </p:spTree>
    <p:extLst>
      <p:ext uri="{BB962C8B-B14F-4D97-AF65-F5344CB8AC3E}">
        <p14:creationId xmlns:p14="http://schemas.microsoft.com/office/powerpoint/2010/main" val="3117065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mn-ea"/>
                <a:cs typeface="+mn-cs"/>
              </a:rPr>
              <a:t>In this section we discuss the basics of budgeting and guide you through a simple percentage breakdown of your monthly income. We will also look at how to get started and some various budgeting tools you may find helpful to stay organized.</a:t>
            </a:r>
          </a:p>
        </p:txBody>
      </p:sp>
      <p:sp>
        <p:nvSpPr>
          <p:cNvPr id="4" name="Slide Number Placeholder 3"/>
          <p:cNvSpPr>
            <a:spLocks noGrp="1"/>
          </p:cNvSpPr>
          <p:nvPr>
            <p:ph type="sldNum" sz="quarter" idx="10"/>
          </p:nvPr>
        </p:nvSpPr>
        <p:spPr/>
        <p:txBody>
          <a:bodyPr/>
          <a:lstStyle/>
          <a:p>
            <a:fld id="{2839AA33-6C8C-40E9-A13D-2CAB9E9D115C}" type="slidenum">
              <a:rPr lang="en-US" smtClean="0"/>
              <a:t>2</a:t>
            </a:fld>
            <a:endParaRPr lang="en-US"/>
          </a:p>
        </p:txBody>
      </p:sp>
    </p:spTree>
    <p:extLst>
      <p:ext uri="{BB962C8B-B14F-4D97-AF65-F5344CB8AC3E}">
        <p14:creationId xmlns:p14="http://schemas.microsoft.com/office/powerpoint/2010/main" val="14648679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So what is a budget</a:t>
            </a:r>
            <a:r>
              <a:rPr lang="en-US" baseline="0" dirty="0" smtClean="0"/>
              <a:t> anyway?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(read definition and bullets from the slide)</a:t>
            </a:r>
            <a:endParaRPr lang="en-US" dirty="0" smtClean="0"/>
          </a:p>
        </p:txBody>
      </p:sp>
      <p:sp>
        <p:nvSpPr>
          <p:cNvPr id="4" name="Slide Number Placeholder 3"/>
          <p:cNvSpPr>
            <a:spLocks noGrp="1"/>
          </p:cNvSpPr>
          <p:nvPr>
            <p:ph type="sldNum" sz="quarter" idx="10"/>
          </p:nvPr>
        </p:nvSpPr>
        <p:spPr/>
        <p:txBody>
          <a:bodyPr/>
          <a:lstStyle/>
          <a:p>
            <a:fld id="{2839AA33-6C8C-40E9-A13D-2CAB9E9D115C}" type="slidenum">
              <a:rPr lang="en-US" smtClean="0"/>
              <a:t>3</a:t>
            </a:fld>
            <a:endParaRPr lang="en-US"/>
          </a:p>
        </p:txBody>
      </p:sp>
    </p:spTree>
    <p:extLst>
      <p:ext uri="{BB962C8B-B14F-4D97-AF65-F5344CB8AC3E}">
        <p14:creationId xmlns:p14="http://schemas.microsoft.com/office/powerpoint/2010/main" val="23362120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Budgeting is a tool that enables financial planning and control over resources,</a:t>
            </a:r>
            <a:r>
              <a:rPr lang="en-US" baseline="0" dirty="0" smtClean="0"/>
              <a:t> t</a:t>
            </a:r>
            <a:r>
              <a:rPr lang="en-US" dirty="0" smtClean="0"/>
              <a:t>hose resources include time and money. The budget process involves planning for future profitability. A budget assists in balancing your income with your expenses. </a:t>
            </a:r>
          </a:p>
          <a:p>
            <a:endParaRPr lang="en-US" dirty="0" smtClean="0"/>
          </a:p>
          <a:p>
            <a:r>
              <a:rPr lang="en-US" dirty="0" smtClean="0"/>
              <a:t>By</a:t>
            </a:r>
            <a:r>
              <a:rPr lang="en-US" baseline="0" dirty="0" smtClean="0"/>
              <a:t> prioritizing your monthly income based on a budget break down best suited for your needs, it will enable you to reach your personal and financial goals. The most common budget breakdown is denoted as 50/20/30; allocating 50% of your monthly income for needs, 20% to paying off debts and establishing a savings, and 30% for discretionary spending. This breakdown of 50/20/30 is an on-average budgeting system which may be inadequate for your own financial goals. </a:t>
            </a:r>
          </a:p>
          <a:p>
            <a:endParaRPr lang="en-US" baseline="0" dirty="0" smtClean="0"/>
          </a:p>
          <a:p>
            <a:r>
              <a:rPr lang="en-US" dirty="0" smtClean="0"/>
              <a:t>When</a:t>
            </a:r>
            <a:r>
              <a:rPr lang="en-US" baseline="0" dirty="0" smtClean="0"/>
              <a:t> budgeting, there is not a “one size fits all” method. </a:t>
            </a:r>
            <a:r>
              <a:rPr lang="en-US" dirty="0" smtClean="0"/>
              <a:t>According to John Csiszar, a budget that works well for you is one that allows you to comfortably pay all your bills, save for retirement and enjoy yourself. </a:t>
            </a:r>
          </a:p>
          <a:p>
            <a:endParaRPr lang="en-US" dirty="0" smtClean="0"/>
          </a:p>
          <a:p>
            <a:r>
              <a:rPr lang="en-US" dirty="0" smtClean="0"/>
              <a:t>Monitoring your expenses throughout the month holds you accountable for your finances.</a:t>
            </a:r>
            <a:r>
              <a:rPr lang="en-US" baseline="0" dirty="0" smtClean="0"/>
              <a:t> By tracking your purchases, you are able to see exactly how your money is being allocated each month which will lead to better and more profitable decision making. On the other hand, not tracking spending can often result in the accrual of debt.</a:t>
            </a:r>
            <a:endParaRPr lang="en-US" dirty="0" smtClean="0"/>
          </a:p>
          <a:p>
            <a:endParaRPr lang="en-US" dirty="0" smtClean="0"/>
          </a:p>
          <a:p>
            <a:endParaRPr lang="en-US" dirty="0" smtClean="0"/>
          </a:p>
        </p:txBody>
      </p:sp>
      <p:sp>
        <p:nvSpPr>
          <p:cNvPr id="4" name="Slide Number Placeholder 3"/>
          <p:cNvSpPr>
            <a:spLocks noGrp="1"/>
          </p:cNvSpPr>
          <p:nvPr>
            <p:ph type="sldNum" sz="quarter" idx="10"/>
          </p:nvPr>
        </p:nvSpPr>
        <p:spPr/>
        <p:txBody>
          <a:bodyPr/>
          <a:lstStyle/>
          <a:p>
            <a:fld id="{93F06B97-D346-47A7-8B63-7BA22CE6D079}" type="slidenum">
              <a:rPr lang="en-US" smtClean="0"/>
              <a:t>4</a:t>
            </a:fld>
            <a:endParaRPr lang="en-US"/>
          </a:p>
        </p:txBody>
      </p:sp>
    </p:spTree>
    <p:extLst>
      <p:ext uri="{BB962C8B-B14F-4D97-AF65-F5344CB8AC3E}">
        <p14:creationId xmlns:p14="http://schemas.microsoft.com/office/powerpoint/2010/main" val="28593291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Budgeting can be broken down to income and expenses. Income is just as it says, all money coming into your bank account. This</a:t>
            </a:r>
            <a:r>
              <a:rPr lang="en-US" baseline="0" dirty="0" smtClean="0"/>
              <a:t> can include your paycheck, rental income, interest earned, and investment income.</a:t>
            </a:r>
          </a:p>
          <a:p>
            <a:endParaRPr lang="en-US" baseline="0" dirty="0" smtClean="0"/>
          </a:p>
          <a:p>
            <a:r>
              <a:rPr lang="en-US" baseline="0" dirty="0" smtClean="0"/>
              <a:t>Expenses include everything that you spend your money on. Basically this will be things you have to pay like rent, mortgage, electric bill, car insurance, groceries, etc. It also includes those optional “want” items like Starbucks coffee, Netflix, Chick-fil-A, a new shirt from the mall, a 4-wheeler, etc.</a:t>
            </a:r>
            <a:endParaRPr lang="en-US" dirty="0"/>
          </a:p>
        </p:txBody>
      </p:sp>
      <p:sp>
        <p:nvSpPr>
          <p:cNvPr id="4" name="Slide Number Placeholder 3"/>
          <p:cNvSpPr>
            <a:spLocks noGrp="1"/>
          </p:cNvSpPr>
          <p:nvPr>
            <p:ph type="sldNum" sz="quarter" idx="10"/>
          </p:nvPr>
        </p:nvSpPr>
        <p:spPr/>
        <p:txBody>
          <a:bodyPr/>
          <a:lstStyle/>
          <a:p>
            <a:fld id="{2839AA33-6C8C-40E9-A13D-2CAB9E9D115C}" type="slidenum">
              <a:rPr lang="en-US" smtClean="0"/>
              <a:t>5</a:t>
            </a:fld>
            <a:endParaRPr lang="en-US"/>
          </a:p>
        </p:txBody>
      </p:sp>
    </p:spTree>
    <p:extLst>
      <p:ext uri="{BB962C8B-B14F-4D97-AF65-F5344CB8AC3E}">
        <p14:creationId xmlns:p14="http://schemas.microsoft.com/office/powerpoint/2010/main" val="36043875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By taking your income and subtracting</a:t>
            </a:r>
            <a:r>
              <a:rPr lang="en-US" baseline="0" dirty="0" smtClean="0"/>
              <a:t> your expenses, you will end up with a surplus or a deficit.</a:t>
            </a:r>
          </a:p>
          <a:p>
            <a:endParaRPr lang="en-US" baseline="0" dirty="0" smtClean="0"/>
          </a:p>
          <a:p>
            <a:r>
              <a:rPr lang="en-US" baseline="0" dirty="0" smtClean="0"/>
              <a:t>A surplus means you will have extra money leftover for saving, investing, or some fun things in life.</a:t>
            </a:r>
          </a:p>
          <a:p>
            <a:endParaRPr lang="en-US" baseline="0" dirty="0" smtClean="0"/>
          </a:p>
          <a:p>
            <a:r>
              <a:rPr lang="en-US" baseline="0" dirty="0" smtClean="0"/>
              <a:t>A deficit means you are spending more money than your are making. If this goes on for too long, it can sink your financial boat very quickly!</a:t>
            </a:r>
          </a:p>
          <a:p>
            <a:endParaRPr lang="en-US" baseline="0" dirty="0" smtClean="0"/>
          </a:p>
          <a:p>
            <a:r>
              <a:rPr lang="en-US" baseline="0" dirty="0" smtClean="0"/>
              <a:t>This is why it is important to come up with a plan ahead, also known as a budget.</a:t>
            </a:r>
            <a:endParaRPr lang="en-US" dirty="0"/>
          </a:p>
        </p:txBody>
      </p:sp>
      <p:sp>
        <p:nvSpPr>
          <p:cNvPr id="4" name="Slide Number Placeholder 3"/>
          <p:cNvSpPr>
            <a:spLocks noGrp="1"/>
          </p:cNvSpPr>
          <p:nvPr>
            <p:ph type="sldNum" sz="quarter" idx="10"/>
          </p:nvPr>
        </p:nvSpPr>
        <p:spPr/>
        <p:txBody>
          <a:bodyPr/>
          <a:lstStyle/>
          <a:p>
            <a:fld id="{2839AA33-6C8C-40E9-A13D-2CAB9E9D115C}" type="slidenum">
              <a:rPr lang="en-US" smtClean="0"/>
              <a:t>6</a:t>
            </a:fld>
            <a:endParaRPr lang="en-US"/>
          </a:p>
        </p:txBody>
      </p:sp>
    </p:spTree>
    <p:extLst>
      <p:ext uri="{BB962C8B-B14F-4D97-AF65-F5344CB8AC3E}">
        <p14:creationId xmlns:p14="http://schemas.microsoft.com/office/powerpoint/2010/main" val="7728288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 prioritizing your expenses, you may want to categorize your budget into savings and debt, needs, and discretionary spending. Dave Ramsey suggests the 50/20/30 breaking down your monthly income into percentages.</a:t>
            </a:r>
          </a:p>
          <a:p>
            <a:endParaRPr lang="en-US" dirty="0" smtClean="0"/>
          </a:p>
          <a:p>
            <a:r>
              <a:rPr lang="en-US" dirty="0" smtClean="0"/>
              <a:t>First, allocate 50% of your monthly income for your needs. Of that 50 %, on average…</a:t>
            </a:r>
          </a:p>
          <a:p>
            <a:r>
              <a:rPr lang="en-US" dirty="0" smtClean="0"/>
              <a:t>25-30% should be used to pay for your housing </a:t>
            </a:r>
          </a:p>
          <a:p>
            <a:r>
              <a:rPr lang="en-US" dirty="0" smtClean="0"/>
              <a:t>10-15% should be utilized for groceries</a:t>
            </a:r>
          </a:p>
          <a:p>
            <a:r>
              <a:rPr lang="en-US" dirty="0" smtClean="0"/>
              <a:t>5-10% should be put toward the cost of utilities </a:t>
            </a:r>
          </a:p>
          <a:p>
            <a:r>
              <a:rPr lang="en-US" dirty="0" smtClean="0"/>
              <a:t>5-10% should be allocated for healthcare costs</a:t>
            </a:r>
          </a:p>
          <a:p>
            <a:r>
              <a:rPr lang="en-US" dirty="0" smtClean="0"/>
              <a:t>And 10-15% should go towards paying for your mode of transportation. </a:t>
            </a:r>
          </a:p>
          <a:p>
            <a:endParaRPr lang="en-US" dirty="0" smtClean="0"/>
          </a:p>
          <a:p>
            <a:r>
              <a:rPr lang="en-US" dirty="0" smtClean="0"/>
              <a:t>Once you allocated for your monthly expenses, then you should portion about 20 to 30% of your income towards getting out of debt and building your savings. </a:t>
            </a:r>
          </a:p>
          <a:p>
            <a:r>
              <a:rPr lang="en-US" dirty="0" smtClean="0"/>
              <a:t>First, you should establish an emergency fund ($1,000). This should cover any unexpected expenses that may arise. </a:t>
            </a:r>
          </a:p>
          <a:p>
            <a:r>
              <a:rPr lang="en-US" dirty="0" smtClean="0"/>
              <a:t>Once you have established an emergency fund as a safety net, then you should begin paying off any incurred debt, other than housing and transportation costs. This includes student loans, credit cards, and any other outstanding balances that may hinder your financial flexibility. </a:t>
            </a:r>
          </a:p>
          <a:p>
            <a:r>
              <a:rPr lang="en-US" dirty="0" smtClean="0"/>
              <a:t>After you have paid most of your debts, it is a good idea to establish a fund that allocates money for 3 to 6 months of essential expenses. Once you have established a healthy savings account, you may want to consider allocating 10 to 15% of your savings for a retirement account. </a:t>
            </a:r>
          </a:p>
          <a:p>
            <a:endParaRPr lang="en-US" dirty="0" smtClean="0"/>
          </a:p>
          <a:p>
            <a:r>
              <a:rPr lang="en-US" dirty="0" smtClean="0"/>
              <a:t>Your monthly allocation for discretionary spending may vary from month to month depending on your circumstances. You may save more and spend less on yourself while planning for a vacation. You may treat yourself at the end of a long month at work. Or even repay yourself. Either way, on average, you should allocate about 20 to 30% of your monthly income for discretionary spending. </a:t>
            </a:r>
          </a:p>
          <a:p>
            <a:endParaRPr lang="en-US" dirty="0"/>
          </a:p>
        </p:txBody>
      </p:sp>
      <p:sp>
        <p:nvSpPr>
          <p:cNvPr id="4" name="Slide Number Placeholder 3"/>
          <p:cNvSpPr>
            <a:spLocks noGrp="1"/>
          </p:cNvSpPr>
          <p:nvPr>
            <p:ph type="sldNum" sz="quarter" idx="10"/>
          </p:nvPr>
        </p:nvSpPr>
        <p:spPr/>
        <p:txBody>
          <a:bodyPr/>
          <a:lstStyle/>
          <a:p>
            <a:fld id="{06CE6702-060D-4DAA-BD91-052C3FCC82DF}" type="slidenum">
              <a:rPr lang="en-US" smtClean="0"/>
              <a:t>7</a:t>
            </a:fld>
            <a:endParaRPr lang="en-US"/>
          </a:p>
        </p:txBody>
      </p:sp>
    </p:spTree>
    <p:extLst>
      <p:ext uri="{BB962C8B-B14F-4D97-AF65-F5344CB8AC3E}">
        <p14:creationId xmlns:p14="http://schemas.microsoft.com/office/powerpoint/2010/main" val="15537256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 creating a budget you want to begin by</a:t>
            </a:r>
            <a:r>
              <a:rPr lang="en-US" baseline="0" dirty="0" smtClean="0"/>
              <a:t> recording your total monthly income. A good rule of thumb for those trying to build their savings is to subtract your monthly savings allocations before you begin your budget. This eliminates the method of only saving what is left over in your current budget. </a:t>
            </a:r>
          </a:p>
          <a:p>
            <a:endParaRPr lang="en-US" baseline="0" dirty="0" smtClean="0"/>
          </a:p>
          <a:p>
            <a:r>
              <a:rPr lang="en-US" baseline="0" dirty="0" smtClean="0"/>
              <a:t> You should list all of your expenses for the month, making sure to include any fees or insurance that may apply. From this, you should subtract your total expenses form your monthly income to see the bottom line of your budget. If you are left with a positive number, you’re living within your means. If your sum is negative, that means your expenses are higher than your income which could result in the accrual of debt. This is referred to as living out of your means. If you are over budget try cutting back your allocation for discretionary spending first before decreases the amount of money allotted for your debt and savings. </a:t>
            </a:r>
          </a:p>
          <a:p>
            <a:endParaRPr lang="en-US" baseline="0" dirty="0" smtClean="0"/>
          </a:p>
          <a:p>
            <a:r>
              <a:rPr lang="en-US" baseline="0" dirty="0" smtClean="0"/>
              <a:t>In order to stay on track with your budget, continuously update your incurred expenses throughout the month. There a many different tools and apps designed to track your spending as well.</a:t>
            </a:r>
          </a:p>
        </p:txBody>
      </p:sp>
      <p:sp>
        <p:nvSpPr>
          <p:cNvPr id="4" name="Slide Number Placeholder 3"/>
          <p:cNvSpPr>
            <a:spLocks noGrp="1"/>
          </p:cNvSpPr>
          <p:nvPr>
            <p:ph type="sldNum" sz="quarter" idx="10"/>
          </p:nvPr>
        </p:nvSpPr>
        <p:spPr/>
        <p:txBody>
          <a:bodyPr/>
          <a:lstStyle/>
          <a:p>
            <a:fld id="{2839AA33-6C8C-40E9-A13D-2CAB9E9D115C}" type="slidenum">
              <a:rPr lang="en-US" smtClean="0"/>
              <a:t>8</a:t>
            </a:fld>
            <a:endParaRPr lang="en-US"/>
          </a:p>
        </p:txBody>
      </p:sp>
    </p:spTree>
    <p:extLst>
      <p:ext uri="{BB962C8B-B14F-4D97-AF65-F5344CB8AC3E}">
        <p14:creationId xmlns:p14="http://schemas.microsoft.com/office/powerpoint/2010/main" val="37009265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(Discuss the different spending</a:t>
            </a:r>
            <a:r>
              <a:rPr lang="en-US" baseline="0" dirty="0" smtClean="0"/>
              <a:t> suggestions.)</a:t>
            </a:r>
            <a:endParaRPr lang="en-US" dirty="0"/>
          </a:p>
        </p:txBody>
      </p:sp>
      <p:sp>
        <p:nvSpPr>
          <p:cNvPr id="4" name="Slide Number Placeholder 3"/>
          <p:cNvSpPr>
            <a:spLocks noGrp="1"/>
          </p:cNvSpPr>
          <p:nvPr>
            <p:ph type="sldNum" sz="quarter" idx="10"/>
          </p:nvPr>
        </p:nvSpPr>
        <p:spPr/>
        <p:txBody>
          <a:bodyPr/>
          <a:lstStyle/>
          <a:p>
            <a:fld id="{2839AA33-6C8C-40E9-A13D-2CAB9E9D115C}" type="slidenum">
              <a:rPr lang="en-US" smtClean="0"/>
              <a:t>9</a:t>
            </a:fld>
            <a:endParaRPr lang="en-US"/>
          </a:p>
        </p:txBody>
      </p:sp>
    </p:spTree>
    <p:extLst>
      <p:ext uri="{BB962C8B-B14F-4D97-AF65-F5344CB8AC3E}">
        <p14:creationId xmlns:p14="http://schemas.microsoft.com/office/powerpoint/2010/main" val="188002100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1A27F91A-1193-5D44-8A46-F16F927039D7}"/>
              </a:ext>
            </a:extLst>
          </p:cNvPr>
          <p:cNvSpPr>
            <a:spLocks noGrp="1"/>
          </p:cNvSpPr>
          <p:nvPr>
            <p:ph type="subTitle" idx="1"/>
          </p:nvPr>
        </p:nvSpPr>
        <p:spPr>
          <a:xfrm>
            <a:off x="1143000" y="3602038"/>
            <a:ext cx="6858000" cy="1655762"/>
          </a:xfrm>
          <a:prstGeom prst="rect">
            <a:avLst/>
          </a:prstGeo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Tree>
    <p:extLst>
      <p:ext uri="{BB962C8B-B14F-4D97-AF65-F5344CB8AC3E}">
        <p14:creationId xmlns:p14="http://schemas.microsoft.com/office/powerpoint/2010/main" val="35353958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47A3A5-E906-1042-A841-B68C36E9A2E3}"/>
              </a:ext>
            </a:extLst>
          </p:cNvPr>
          <p:cNvSpPr>
            <a:spLocks noGrp="1"/>
          </p:cNvSpPr>
          <p:nvPr>
            <p:ph type="title"/>
          </p:nvPr>
        </p:nvSpPr>
        <p:spPr>
          <a:xfrm>
            <a:off x="628650" y="365126"/>
            <a:ext cx="7886700" cy="1325563"/>
          </a:xfrm>
          <a:prstGeom prst="rect">
            <a:avLst/>
          </a:prstGeom>
        </p:spPr>
        <p:txBody>
          <a:bodyPr/>
          <a:lstStyle/>
          <a:p>
            <a:r>
              <a:rPr lang="en-US" smtClean="0"/>
              <a:t>Click to edit Master title style</a:t>
            </a:r>
            <a:endParaRPr lang="en-US"/>
          </a:p>
        </p:txBody>
      </p:sp>
      <p:sp>
        <p:nvSpPr>
          <p:cNvPr id="3" name="Vertical Text Placeholder 2">
            <a:extLst>
              <a:ext uri="{FF2B5EF4-FFF2-40B4-BE49-F238E27FC236}">
                <a16:creationId xmlns:a16="http://schemas.microsoft.com/office/drawing/2014/main" id="{7F4D71DB-3BBD-F847-B7DA-6C13DD9F6D43}"/>
              </a:ext>
            </a:extLst>
          </p:cNvPr>
          <p:cNvSpPr>
            <a:spLocks noGrp="1"/>
          </p:cNvSpPr>
          <p:nvPr>
            <p:ph type="body" orient="vert" idx="1"/>
          </p:nvPr>
        </p:nvSpPr>
        <p:spPr>
          <a:xfrm>
            <a:off x="628650" y="1825625"/>
            <a:ext cx="7886700" cy="4351338"/>
          </a:xfrm>
          <a:prstGeom prst="rect">
            <a:avLst/>
          </a:prstGeo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a:extLst>
              <a:ext uri="{FF2B5EF4-FFF2-40B4-BE49-F238E27FC236}">
                <a16:creationId xmlns:a16="http://schemas.microsoft.com/office/drawing/2014/main" id="{5ED2D7F7-C8BF-4B41-BCCF-2FD66DF0592C}"/>
              </a:ext>
            </a:extLst>
          </p:cNvPr>
          <p:cNvSpPr>
            <a:spLocks noGrp="1"/>
          </p:cNvSpPr>
          <p:nvPr>
            <p:ph type="dt" sz="half" idx="10"/>
          </p:nvPr>
        </p:nvSpPr>
        <p:spPr>
          <a:xfrm>
            <a:off x="628650" y="6356351"/>
            <a:ext cx="2057400" cy="365125"/>
          </a:xfrm>
          <a:prstGeom prst="rect">
            <a:avLst/>
          </a:prstGeom>
        </p:spPr>
        <p:txBody>
          <a:bodyPr/>
          <a:lstStyle/>
          <a:p>
            <a:fld id="{E9816EDE-13F5-574A-B68B-72842E99CDEC}" type="datetimeFigureOut">
              <a:rPr lang="en-US" smtClean="0"/>
              <a:t>2/19/2021</a:t>
            </a:fld>
            <a:endParaRPr lang="en-US"/>
          </a:p>
        </p:txBody>
      </p:sp>
      <p:sp>
        <p:nvSpPr>
          <p:cNvPr id="5" name="Footer Placeholder 4">
            <a:extLst>
              <a:ext uri="{FF2B5EF4-FFF2-40B4-BE49-F238E27FC236}">
                <a16:creationId xmlns:a16="http://schemas.microsoft.com/office/drawing/2014/main" id="{BCE19B7C-A3CB-3D43-81C5-D41FBC572D39}"/>
              </a:ext>
            </a:extLst>
          </p:cNvPr>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D510BCEF-62EB-ED49-9205-9A10B738DDBE}"/>
              </a:ext>
            </a:extLst>
          </p:cNvPr>
          <p:cNvSpPr>
            <a:spLocks noGrp="1"/>
          </p:cNvSpPr>
          <p:nvPr>
            <p:ph type="sldNum" sz="quarter" idx="12"/>
          </p:nvPr>
        </p:nvSpPr>
        <p:spPr>
          <a:xfrm>
            <a:off x="6457950" y="6356351"/>
            <a:ext cx="2057400" cy="365125"/>
          </a:xfrm>
          <a:prstGeom prst="rect">
            <a:avLst/>
          </a:prstGeom>
        </p:spPr>
        <p:txBody>
          <a:bodyPr/>
          <a:lstStyle/>
          <a:p>
            <a:fld id="{0D1ECDD2-D74A-8340-ADB6-F31FFFBA01A1}" type="slidenum">
              <a:rPr lang="en-US" smtClean="0"/>
              <a:t>‹#›</a:t>
            </a:fld>
            <a:endParaRPr lang="en-US"/>
          </a:p>
        </p:txBody>
      </p:sp>
    </p:spTree>
    <p:extLst>
      <p:ext uri="{BB962C8B-B14F-4D97-AF65-F5344CB8AC3E}">
        <p14:creationId xmlns:p14="http://schemas.microsoft.com/office/powerpoint/2010/main" val="24501102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8886231-CF85-DF4D-A8FC-867E3EA8D1CC}"/>
              </a:ext>
            </a:extLst>
          </p:cNvPr>
          <p:cNvSpPr>
            <a:spLocks noGrp="1"/>
          </p:cNvSpPr>
          <p:nvPr>
            <p:ph type="title" orient="vert"/>
          </p:nvPr>
        </p:nvSpPr>
        <p:spPr>
          <a:xfrm>
            <a:off x="6543675" y="365125"/>
            <a:ext cx="1971675" cy="5811838"/>
          </a:xfrm>
          <a:prstGeom prst="rect">
            <a:avLst/>
          </a:prstGeom>
        </p:spPr>
        <p:txBody>
          <a:bodyPr vert="eaVert"/>
          <a:lstStyle/>
          <a:p>
            <a:r>
              <a:rPr lang="en-US" smtClean="0"/>
              <a:t>Click to edit Master title style</a:t>
            </a:r>
            <a:endParaRPr lang="en-US"/>
          </a:p>
        </p:txBody>
      </p:sp>
      <p:sp>
        <p:nvSpPr>
          <p:cNvPr id="3" name="Vertical Text Placeholder 2">
            <a:extLst>
              <a:ext uri="{FF2B5EF4-FFF2-40B4-BE49-F238E27FC236}">
                <a16:creationId xmlns:a16="http://schemas.microsoft.com/office/drawing/2014/main" id="{81391E44-A104-9440-8D04-DD0DE7818D42}"/>
              </a:ext>
            </a:extLst>
          </p:cNvPr>
          <p:cNvSpPr>
            <a:spLocks noGrp="1"/>
          </p:cNvSpPr>
          <p:nvPr>
            <p:ph type="body" orient="vert" idx="1"/>
          </p:nvPr>
        </p:nvSpPr>
        <p:spPr>
          <a:xfrm>
            <a:off x="628650" y="365125"/>
            <a:ext cx="5800725" cy="5811838"/>
          </a:xfrm>
          <a:prstGeom prst="rect">
            <a:avLst/>
          </a:prstGeo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a:extLst>
              <a:ext uri="{FF2B5EF4-FFF2-40B4-BE49-F238E27FC236}">
                <a16:creationId xmlns:a16="http://schemas.microsoft.com/office/drawing/2014/main" id="{A79BB342-38A0-3343-821E-8FF2643D0FA8}"/>
              </a:ext>
            </a:extLst>
          </p:cNvPr>
          <p:cNvSpPr>
            <a:spLocks noGrp="1"/>
          </p:cNvSpPr>
          <p:nvPr>
            <p:ph type="dt" sz="half" idx="10"/>
          </p:nvPr>
        </p:nvSpPr>
        <p:spPr>
          <a:xfrm>
            <a:off x="628650" y="6356351"/>
            <a:ext cx="2057400" cy="365125"/>
          </a:xfrm>
          <a:prstGeom prst="rect">
            <a:avLst/>
          </a:prstGeom>
        </p:spPr>
        <p:txBody>
          <a:bodyPr/>
          <a:lstStyle/>
          <a:p>
            <a:fld id="{B99BFF61-C69F-C844-93C7-C435648535D0}" type="datetimeFigureOut">
              <a:rPr lang="en-US" smtClean="0"/>
              <a:t>2/19/2021</a:t>
            </a:fld>
            <a:endParaRPr lang="en-US"/>
          </a:p>
        </p:txBody>
      </p:sp>
      <p:sp>
        <p:nvSpPr>
          <p:cNvPr id="5" name="Footer Placeholder 4">
            <a:extLst>
              <a:ext uri="{FF2B5EF4-FFF2-40B4-BE49-F238E27FC236}">
                <a16:creationId xmlns:a16="http://schemas.microsoft.com/office/drawing/2014/main" id="{5FD93AD5-C359-1D45-A152-30FC6192B451}"/>
              </a:ext>
            </a:extLst>
          </p:cNvPr>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4AADEA20-9AE4-3646-A07F-1F63629DE9B8}"/>
              </a:ext>
            </a:extLst>
          </p:cNvPr>
          <p:cNvSpPr>
            <a:spLocks noGrp="1"/>
          </p:cNvSpPr>
          <p:nvPr>
            <p:ph type="sldNum" sz="quarter" idx="12"/>
          </p:nvPr>
        </p:nvSpPr>
        <p:spPr>
          <a:xfrm>
            <a:off x="6457950" y="6356351"/>
            <a:ext cx="2057400" cy="365125"/>
          </a:xfrm>
          <a:prstGeom prst="rect">
            <a:avLst/>
          </a:prstGeom>
        </p:spPr>
        <p:txBody>
          <a:bodyPr/>
          <a:lstStyle/>
          <a:p>
            <a:fld id="{221DDC28-0044-9B4F-88A7-01E6B0D54CB4}" type="slidenum">
              <a:rPr lang="en-US" smtClean="0"/>
              <a:t>‹#›</a:t>
            </a:fld>
            <a:endParaRPr lang="en-US"/>
          </a:p>
        </p:txBody>
      </p:sp>
    </p:spTree>
    <p:extLst>
      <p:ext uri="{BB962C8B-B14F-4D97-AF65-F5344CB8AC3E}">
        <p14:creationId xmlns:p14="http://schemas.microsoft.com/office/powerpoint/2010/main" val="34140211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Title Slid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68014" y="4852276"/>
            <a:ext cx="6169572" cy="1103585"/>
          </a:xfrm>
          <a:noFill/>
        </p:spPr>
        <p:txBody>
          <a:bodyPr anchor="b">
            <a:noAutofit/>
          </a:bodyPr>
          <a:lstStyle>
            <a:lvl1pPr algn="l">
              <a:defRPr sz="3600">
                <a:solidFill>
                  <a:schemeClr val="bg1"/>
                </a:solidFill>
                <a:latin typeface="Arial Black"/>
                <a:cs typeface="Arial Black"/>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268014" y="5955861"/>
            <a:ext cx="6400800" cy="663903"/>
          </a:xfrm>
        </p:spPr>
        <p:txBody>
          <a:bodyPr anchor="t">
            <a:noAutofit/>
          </a:bodyPr>
          <a:lstStyle>
            <a:lvl1pPr marL="0" indent="0" algn="l">
              <a:buNone/>
              <a:defRPr sz="2800">
                <a:solidFill>
                  <a:schemeClr val="tx1">
                    <a:tint val="75000"/>
                  </a:schemeClr>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16758005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919130" y="1535113"/>
            <a:ext cx="392355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919130" y="2174875"/>
            <a:ext cx="392355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E9816EDE-13F5-574A-B68B-72842E99CDEC}" type="datetimeFigureOut">
              <a:rPr lang="en-US" smtClean="0"/>
              <a:t>2/19/2021</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0D1ECDD2-D74A-8340-ADB6-F31FFFBA01A1}" type="slidenum">
              <a:rPr lang="en-US" smtClean="0"/>
              <a:t>‹#›</a:t>
            </a:fld>
            <a:endParaRPr lang="en-US"/>
          </a:p>
        </p:txBody>
      </p:sp>
      <p:sp>
        <p:nvSpPr>
          <p:cNvPr id="10" name="Text Placeholder 2"/>
          <p:cNvSpPr>
            <a:spLocks noGrp="1"/>
          </p:cNvSpPr>
          <p:nvPr>
            <p:ph type="body" idx="13"/>
          </p:nvPr>
        </p:nvSpPr>
        <p:spPr>
          <a:xfrm>
            <a:off x="4976023" y="1535113"/>
            <a:ext cx="392355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1" name="Content Placeholder 3"/>
          <p:cNvSpPr>
            <a:spLocks noGrp="1"/>
          </p:cNvSpPr>
          <p:nvPr>
            <p:ph sz="half" idx="14"/>
          </p:nvPr>
        </p:nvSpPr>
        <p:spPr>
          <a:xfrm>
            <a:off x="4976023" y="2174875"/>
            <a:ext cx="392355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222392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B95A81-CBD4-5C4D-BAAA-E966C98F2B6E}"/>
              </a:ext>
            </a:extLst>
          </p:cNvPr>
          <p:cNvSpPr>
            <a:spLocks noGrp="1"/>
          </p:cNvSpPr>
          <p:nvPr>
            <p:ph type="title"/>
          </p:nvPr>
        </p:nvSpPr>
        <p:spPr>
          <a:xfrm>
            <a:off x="628650" y="365126"/>
            <a:ext cx="7886700" cy="1325563"/>
          </a:xfrm>
          <a:prstGeom prst="rect">
            <a:avLst/>
          </a:prstGeom>
        </p:spPr>
        <p:txBody>
          <a:bodyPr/>
          <a:lstStyle/>
          <a:p>
            <a:r>
              <a:rPr lang="en-US" smtClean="0"/>
              <a:t>Click to edit Master title style</a:t>
            </a:r>
            <a:endParaRPr lang="en-US"/>
          </a:p>
        </p:txBody>
      </p:sp>
      <p:sp>
        <p:nvSpPr>
          <p:cNvPr id="3" name="Content Placeholder 2">
            <a:extLst>
              <a:ext uri="{FF2B5EF4-FFF2-40B4-BE49-F238E27FC236}">
                <a16:creationId xmlns:a16="http://schemas.microsoft.com/office/drawing/2014/main" id="{9F2973CA-101C-D046-BCC1-41B989190517}"/>
              </a:ext>
            </a:extLst>
          </p:cNvPr>
          <p:cNvSpPr>
            <a:spLocks noGrp="1"/>
          </p:cNvSpPr>
          <p:nvPr>
            <p:ph idx="1"/>
          </p:nvPr>
        </p:nvSpPr>
        <p:spPr>
          <a:xfrm>
            <a:off x="628650" y="1825625"/>
            <a:ext cx="7886700" cy="4351338"/>
          </a:xfrm>
          <a:prstGeom prst="rect">
            <a:avLst/>
          </a:prstGeo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a:extLst>
              <a:ext uri="{FF2B5EF4-FFF2-40B4-BE49-F238E27FC236}">
                <a16:creationId xmlns:a16="http://schemas.microsoft.com/office/drawing/2014/main" id="{6860ADBC-62B3-5C47-9E9D-841E5D456408}"/>
              </a:ext>
            </a:extLst>
          </p:cNvPr>
          <p:cNvSpPr>
            <a:spLocks noGrp="1"/>
          </p:cNvSpPr>
          <p:nvPr>
            <p:ph type="dt" sz="half" idx="10"/>
          </p:nvPr>
        </p:nvSpPr>
        <p:spPr>
          <a:xfrm>
            <a:off x="628650" y="6356351"/>
            <a:ext cx="2057400" cy="365125"/>
          </a:xfrm>
          <a:prstGeom prst="rect">
            <a:avLst/>
          </a:prstGeom>
        </p:spPr>
        <p:txBody>
          <a:bodyPr/>
          <a:lstStyle/>
          <a:p>
            <a:fld id="{B99BFF61-C69F-C844-93C7-C435648535D0}" type="datetimeFigureOut">
              <a:rPr lang="en-US" smtClean="0"/>
              <a:t>2/19/2021</a:t>
            </a:fld>
            <a:endParaRPr lang="en-US"/>
          </a:p>
        </p:txBody>
      </p:sp>
      <p:sp>
        <p:nvSpPr>
          <p:cNvPr id="5" name="Footer Placeholder 4">
            <a:extLst>
              <a:ext uri="{FF2B5EF4-FFF2-40B4-BE49-F238E27FC236}">
                <a16:creationId xmlns:a16="http://schemas.microsoft.com/office/drawing/2014/main" id="{7215DDF4-E3F9-C34B-B0FA-30DD889BF999}"/>
              </a:ext>
            </a:extLst>
          </p:cNvPr>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B99E9BDB-3C65-6C4E-89CF-067DFFD52870}"/>
              </a:ext>
            </a:extLst>
          </p:cNvPr>
          <p:cNvSpPr>
            <a:spLocks noGrp="1"/>
          </p:cNvSpPr>
          <p:nvPr>
            <p:ph type="sldNum" sz="quarter" idx="12"/>
          </p:nvPr>
        </p:nvSpPr>
        <p:spPr>
          <a:xfrm>
            <a:off x="6457950" y="6356351"/>
            <a:ext cx="2057400" cy="365125"/>
          </a:xfrm>
          <a:prstGeom prst="rect">
            <a:avLst/>
          </a:prstGeom>
        </p:spPr>
        <p:txBody>
          <a:bodyPr/>
          <a:lstStyle/>
          <a:p>
            <a:fld id="{221DDC28-0044-9B4F-88A7-01E6B0D54CB4}" type="slidenum">
              <a:rPr lang="en-US" smtClean="0"/>
              <a:t>‹#›</a:t>
            </a:fld>
            <a:endParaRPr lang="en-US"/>
          </a:p>
        </p:txBody>
      </p:sp>
    </p:spTree>
    <p:extLst>
      <p:ext uri="{BB962C8B-B14F-4D97-AF65-F5344CB8AC3E}">
        <p14:creationId xmlns:p14="http://schemas.microsoft.com/office/powerpoint/2010/main" val="2381351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3FCADB-2CCC-BD49-A874-AE5B9763F02A}"/>
              </a:ext>
            </a:extLst>
          </p:cNvPr>
          <p:cNvSpPr>
            <a:spLocks noGrp="1"/>
          </p:cNvSpPr>
          <p:nvPr>
            <p:ph type="title"/>
          </p:nvPr>
        </p:nvSpPr>
        <p:spPr>
          <a:xfrm>
            <a:off x="623888" y="1709739"/>
            <a:ext cx="7886700" cy="2852737"/>
          </a:xfrm>
          <a:prstGeom prst="rect">
            <a:avLst/>
          </a:prstGeom>
        </p:spPr>
        <p:txBody>
          <a:bodyPr anchor="b"/>
          <a:lstStyle>
            <a:lvl1pPr>
              <a:defRPr sz="4500"/>
            </a:lvl1pPr>
          </a:lstStyle>
          <a:p>
            <a:r>
              <a:rPr lang="en-US" smtClean="0"/>
              <a:t>Click to edit Master title style</a:t>
            </a:r>
            <a:endParaRPr lang="en-US"/>
          </a:p>
        </p:txBody>
      </p:sp>
      <p:sp>
        <p:nvSpPr>
          <p:cNvPr id="3" name="Text Placeholder 2">
            <a:extLst>
              <a:ext uri="{FF2B5EF4-FFF2-40B4-BE49-F238E27FC236}">
                <a16:creationId xmlns:a16="http://schemas.microsoft.com/office/drawing/2014/main" id="{D3ACAB85-1A7C-E546-BB74-B0031BEF7FEC}"/>
              </a:ext>
            </a:extLst>
          </p:cNvPr>
          <p:cNvSpPr>
            <a:spLocks noGrp="1"/>
          </p:cNvSpPr>
          <p:nvPr>
            <p:ph type="body" idx="1"/>
          </p:nvPr>
        </p:nvSpPr>
        <p:spPr>
          <a:xfrm>
            <a:off x="623888" y="4589464"/>
            <a:ext cx="7886700" cy="1500187"/>
          </a:xfrm>
          <a:prstGeom prst="rect">
            <a:avLst/>
          </a:prstGeo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Edit Master text styles</a:t>
            </a:r>
          </a:p>
        </p:txBody>
      </p:sp>
      <p:sp>
        <p:nvSpPr>
          <p:cNvPr id="4" name="Date Placeholder 3">
            <a:extLst>
              <a:ext uri="{FF2B5EF4-FFF2-40B4-BE49-F238E27FC236}">
                <a16:creationId xmlns:a16="http://schemas.microsoft.com/office/drawing/2014/main" id="{99CCE2BC-61EA-2742-A5A7-F69E06C476E6}"/>
              </a:ext>
            </a:extLst>
          </p:cNvPr>
          <p:cNvSpPr>
            <a:spLocks noGrp="1"/>
          </p:cNvSpPr>
          <p:nvPr>
            <p:ph type="dt" sz="half" idx="10"/>
          </p:nvPr>
        </p:nvSpPr>
        <p:spPr>
          <a:xfrm>
            <a:off x="628650" y="6356351"/>
            <a:ext cx="2057400" cy="365125"/>
          </a:xfrm>
          <a:prstGeom prst="rect">
            <a:avLst/>
          </a:prstGeom>
        </p:spPr>
        <p:txBody>
          <a:bodyPr/>
          <a:lstStyle/>
          <a:p>
            <a:fld id="{B99BFF61-C69F-C844-93C7-C435648535D0}" type="datetimeFigureOut">
              <a:rPr lang="en-US" smtClean="0"/>
              <a:t>2/19/2021</a:t>
            </a:fld>
            <a:endParaRPr lang="en-US"/>
          </a:p>
        </p:txBody>
      </p:sp>
      <p:sp>
        <p:nvSpPr>
          <p:cNvPr id="5" name="Footer Placeholder 4">
            <a:extLst>
              <a:ext uri="{FF2B5EF4-FFF2-40B4-BE49-F238E27FC236}">
                <a16:creationId xmlns:a16="http://schemas.microsoft.com/office/drawing/2014/main" id="{175D1B89-BA04-BD43-A691-DE9AE70E1F1A}"/>
              </a:ext>
            </a:extLst>
          </p:cNvPr>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0BBDEEDA-A3DF-C14C-BB35-5877DEBBF9AD}"/>
              </a:ext>
            </a:extLst>
          </p:cNvPr>
          <p:cNvSpPr>
            <a:spLocks noGrp="1"/>
          </p:cNvSpPr>
          <p:nvPr>
            <p:ph type="sldNum" sz="quarter" idx="12"/>
          </p:nvPr>
        </p:nvSpPr>
        <p:spPr>
          <a:xfrm>
            <a:off x="6457950" y="6356351"/>
            <a:ext cx="2057400" cy="365125"/>
          </a:xfrm>
          <a:prstGeom prst="rect">
            <a:avLst/>
          </a:prstGeom>
        </p:spPr>
        <p:txBody>
          <a:bodyPr/>
          <a:lstStyle/>
          <a:p>
            <a:fld id="{221DDC28-0044-9B4F-88A7-01E6B0D54CB4}" type="slidenum">
              <a:rPr lang="en-US" smtClean="0"/>
              <a:t>‹#›</a:t>
            </a:fld>
            <a:endParaRPr lang="en-US"/>
          </a:p>
        </p:txBody>
      </p:sp>
    </p:spTree>
    <p:extLst>
      <p:ext uri="{BB962C8B-B14F-4D97-AF65-F5344CB8AC3E}">
        <p14:creationId xmlns:p14="http://schemas.microsoft.com/office/powerpoint/2010/main" val="40411708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4D6E2F-5601-464A-844F-AD760DD3A0BE}"/>
              </a:ext>
            </a:extLst>
          </p:cNvPr>
          <p:cNvSpPr>
            <a:spLocks noGrp="1"/>
          </p:cNvSpPr>
          <p:nvPr>
            <p:ph type="title"/>
          </p:nvPr>
        </p:nvSpPr>
        <p:spPr>
          <a:xfrm>
            <a:off x="628650" y="365126"/>
            <a:ext cx="7886700" cy="1325563"/>
          </a:xfrm>
          <a:prstGeom prst="rect">
            <a:avLst/>
          </a:prstGeom>
        </p:spPr>
        <p:txBody>
          <a:bodyPr/>
          <a:lstStyle/>
          <a:p>
            <a:r>
              <a:rPr lang="en-US" smtClean="0"/>
              <a:t>Click to edit Master title style</a:t>
            </a:r>
            <a:endParaRPr lang="en-US"/>
          </a:p>
        </p:txBody>
      </p:sp>
      <p:sp>
        <p:nvSpPr>
          <p:cNvPr id="3" name="Content Placeholder 2">
            <a:extLst>
              <a:ext uri="{FF2B5EF4-FFF2-40B4-BE49-F238E27FC236}">
                <a16:creationId xmlns:a16="http://schemas.microsoft.com/office/drawing/2014/main" id="{966656D2-C7D8-964B-ACB9-3DC819D5CD92}"/>
              </a:ext>
            </a:extLst>
          </p:cNvPr>
          <p:cNvSpPr>
            <a:spLocks noGrp="1"/>
          </p:cNvSpPr>
          <p:nvPr>
            <p:ph sz="half" idx="1"/>
          </p:nvPr>
        </p:nvSpPr>
        <p:spPr>
          <a:xfrm>
            <a:off x="628650" y="1825625"/>
            <a:ext cx="3886200" cy="4351338"/>
          </a:xfrm>
          <a:prstGeom prst="rect">
            <a:avLst/>
          </a:prstGeo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a:extLst>
              <a:ext uri="{FF2B5EF4-FFF2-40B4-BE49-F238E27FC236}">
                <a16:creationId xmlns:a16="http://schemas.microsoft.com/office/drawing/2014/main" id="{861FDB24-D3E9-324A-BA2D-A98EAEE2FCEF}"/>
              </a:ext>
            </a:extLst>
          </p:cNvPr>
          <p:cNvSpPr>
            <a:spLocks noGrp="1"/>
          </p:cNvSpPr>
          <p:nvPr>
            <p:ph sz="half" idx="2"/>
          </p:nvPr>
        </p:nvSpPr>
        <p:spPr>
          <a:xfrm>
            <a:off x="4629150" y="1825625"/>
            <a:ext cx="3886200" cy="4351338"/>
          </a:xfrm>
          <a:prstGeom prst="rect">
            <a:avLst/>
          </a:prstGeo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a:extLst>
              <a:ext uri="{FF2B5EF4-FFF2-40B4-BE49-F238E27FC236}">
                <a16:creationId xmlns:a16="http://schemas.microsoft.com/office/drawing/2014/main" id="{6A2A7BC6-2F06-B749-A887-9A6EBDF8322F}"/>
              </a:ext>
            </a:extLst>
          </p:cNvPr>
          <p:cNvSpPr>
            <a:spLocks noGrp="1"/>
          </p:cNvSpPr>
          <p:nvPr>
            <p:ph type="dt" sz="half" idx="10"/>
          </p:nvPr>
        </p:nvSpPr>
        <p:spPr>
          <a:xfrm>
            <a:off x="628650" y="6356351"/>
            <a:ext cx="2057400" cy="365125"/>
          </a:xfrm>
          <a:prstGeom prst="rect">
            <a:avLst/>
          </a:prstGeom>
        </p:spPr>
        <p:txBody>
          <a:bodyPr/>
          <a:lstStyle/>
          <a:p>
            <a:fld id="{B99BFF61-C69F-C844-93C7-C435648535D0}" type="datetimeFigureOut">
              <a:rPr lang="en-US" smtClean="0"/>
              <a:t>2/19/2021</a:t>
            </a:fld>
            <a:endParaRPr lang="en-US"/>
          </a:p>
        </p:txBody>
      </p:sp>
      <p:sp>
        <p:nvSpPr>
          <p:cNvPr id="6" name="Footer Placeholder 5">
            <a:extLst>
              <a:ext uri="{FF2B5EF4-FFF2-40B4-BE49-F238E27FC236}">
                <a16:creationId xmlns:a16="http://schemas.microsoft.com/office/drawing/2014/main" id="{E1120291-E360-A647-85F4-3B09C5FD0C11}"/>
              </a:ext>
            </a:extLst>
          </p:cNvPr>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A3E4C6B4-53CD-2B45-90F3-EEE5D5589BDF}"/>
              </a:ext>
            </a:extLst>
          </p:cNvPr>
          <p:cNvSpPr>
            <a:spLocks noGrp="1"/>
          </p:cNvSpPr>
          <p:nvPr>
            <p:ph type="sldNum" sz="quarter" idx="12"/>
          </p:nvPr>
        </p:nvSpPr>
        <p:spPr>
          <a:xfrm>
            <a:off x="6457950" y="6356351"/>
            <a:ext cx="2057400" cy="365125"/>
          </a:xfrm>
          <a:prstGeom prst="rect">
            <a:avLst/>
          </a:prstGeom>
        </p:spPr>
        <p:txBody>
          <a:bodyPr/>
          <a:lstStyle/>
          <a:p>
            <a:fld id="{221DDC28-0044-9B4F-88A7-01E6B0D54CB4}" type="slidenum">
              <a:rPr lang="en-US" smtClean="0"/>
              <a:t>‹#›</a:t>
            </a:fld>
            <a:endParaRPr lang="en-US"/>
          </a:p>
        </p:txBody>
      </p:sp>
    </p:spTree>
    <p:extLst>
      <p:ext uri="{BB962C8B-B14F-4D97-AF65-F5344CB8AC3E}">
        <p14:creationId xmlns:p14="http://schemas.microsoft.com/office/powerpoint/2010/main" val="4074743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BAB9C7-ED41-8944-A783-7EBB0155D7D2}"/>
              </a:ext>
            </a:extLst>
          </p:cNvPr>
          <p:cNvSpPr>
            <a:spLocks noGrp="1"/>
          </p:cNvSpPr>
          <p:nvPr>
            <p:ph type="title"/>
          </p:nvPr>
        </p:nvSpPr>
        <p:spPr>
          <a:xfrm>
            <a:off x="629841" y="365126"/>
            <a:ext cx="7886700" cy="1325563"/>
          </a:xfrm>
          <a:prstGeom prst="rect">
            <a:avLst/>
          </a:prstGeom>
        </p:spPr>
        <p:txBody>
          <a:bodyPr/>
          <a:lstStyle/>
          <a:p>
            <a:r>
              <a:rPr lang="en-US" smtClean="0"/>
              <a:t>Click to edit Master title style</a:t>
            </a:r>
            <a:endParaRPr lang="en-US"/>
          </a:p>
        </p:txBody>
      </p:sp>
      <p:sp>
        <p:nvSpPr>
          <p:cNvPr id="3" name="Text Placeholder 2">
            <a:extLst>
              <a:ext uri="{FF2B5EF4-FFF2-40B4-BE49-F238E27FC236}">
                <a16:creationId xmlns:a16="http://schemas.microsoft.com/office/drawing/2014/main" id="{EBEAE6BA-4BF5-C340-8623-69527AA63C8D}"/>
              </a:ext>
            </a:extLst>
          </p:cNvPr>
          <p:cNvSpPr>
            <a:spLocks noGrp="1"/>
          </p:cNvSpPr>
          <p:nvPr>
            <p:ph type="body" idx="1"/>
          </p:nvPr>
        </p:nvSpPr>
        <p:spPr>
          <a:xfrm>
            <a:off x="629842" y="1681163"/>
            <a:ext cx="3868340" cy="823912"/>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4" name="Content Placeholder 3">
            <a:extLst>
              <a:ext uri="{FF2B5EF4-FFF2-40B4-BE49-F238E27FC236}">
                <a16:creationId xmlns:a16="http://schemas.microsoft.com/office/drawing/2014/main" id="{32B60FAA-80F4-D54B-B3DD-2E760A09FC19}"/>
              </a:ext>
            </a:extLst>
          </p:cNvPr>
          <p:cNvSpPr>
            <a:spLocks noGrp="1"/>
          </p:cNvSpPr>
          <p:nvPr>
            <p:ph sz="half" idx="2"/>
          </p:nvPr>
        </p:nvSpPr>
        <p:spPr>
          <a:xfrm>
            <a:off x="629842" y="2505075"/>
            <a:ext cx="3868340" cy="3684588"/>
          </a:xfrm>
          <a:prstGeom prst="rect">
            <a:avLst/>
          </a:prstGeo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a:extLst>
              <a:ext uri="{FF2B5EF4-FFF2-40B4-BE49-F238E27FC236}">
                <a16:creationId xmlns:a16="http://schemas.microsoft.com/office/drawing/2014/main" id="{E4F6CF88-ABE8-7A40-9766-5FB3B052454B}"/>
              </a:ext>
            </a:extLst>
          </p:cNvPr>
          <p:cNvSpPr>
            <a:spLocks noGrp="1"/>
          </p:cNvSpPr>
          <p:nvPr>
            <p:ph type="body" sz="quarter" idx="3"/>
          </p:nvPr>
        </p:nvSpPr>
        <p:spPr>
          <a:xfrm>
            <a:off x="4629150" y="1681163"/>
            <a:ext cx="3887391" cy="823912"/>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6" name="Content Placeholder 5">
            <a:extLst>
              <a:ext uri="{FF2B5EF4-FFF2-40B4-BE49-F238E27FC236}">
                <a16:creationId xmlns:a16="http://schemas.microsoft.com/office/drawing/2014/main" id="{6DB5979B-24E1-464B-AC00-06018D273B48}"/>
              </a:ext>
            </a:extLst>
          </p:cNvPr>
          <p:cNvSpPr>
            <a:spLocks noGrp="1"/>
          </p:cNvSpPr>
          <p:nvPr>
            <p:ph sz="quarter" idx="4"/>
          </p:nvPr>
        </p:nvSpPr>
        <p:spPr>
          <a:xfrm>
            <a:off x="4629150" y="2505075"/>
            <a:ext cx="3887391" cy="3684588"/>
          </a:xfrm>
          <a:prstGeom prst="rect">
            <a:avLst/>
          </a:prstGeo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a:extLst>
              <a:ext uri="{FF2B5EF4-FFF2-40B4-BE49-F238E27FC236}">
                <a16:creationId xmlns:a16="http://schemas.microsoft.com/office/drawing/2014/main" id="{DF0A28EF-FE7A-AD48-B47E-F82A9C099846}"/>
              </a:ext>
            </a:extLst>
          </p:cNvPr>
          <p:cNvSpPr>
            <a:spLocks noGrp="1"/>
          </p:cNvSpPr>
          <p:nvPr>
            <p:ph type="dt" sz="half" idx="10"/>
          </p:nvPr>
        </p:nvSpPr>
        <p:spPr>
          <a:xfrm>
            <a:off x="628650" y="6356351"/>
            <a:ext cx="2057400" cy="365125"/>
          </a:xfrm>
          <a:prstGeom prst="rect">
            <a:avLst/>
          </a:prstGeom>
        </p:spPr>
        <p:txBody>
          <a:bodyPr/>
          <a:lstStyle/>
          <a:p>
            <a:fld id="{B99BFF61-C69F-C844-93C7-C435648535D0}" type="datetimeFigureOut">
              <a:rPr lang="en-US" smtClean="0"/>
              <a:t>2/19/2021</a:t>
            </a:fld>
            <a:endParaRPr lang="en-US"/>
          </a:p>
        </p:txBody>
      </p:sp>
      <p:sp>
        <p:nvSpPr>
          <p:cNvPr id="8" name="Footer Placeholder 7">
            <a:extLst>
              <a:ext uri="{FF2B5EF4-FFF2-40B4-BE49-F238E27FC236}">
                <a16:creationId xmlns:a16="http://schemas.microsoft.com/office/drawing/2014/main" id="{4C882FA5-006B-704D-810B-AC49389EE2E0}"/>
              </a:ext>
            </a:extLst>
          </p:cNvPr>
          <p:cNvSpPr>
            <a:spLocks noGrp="1"/>
          </p:cNvSpPr>
          <p:nvPr>
            <p:ph type="ftr" sz="quarter" idx="11"/>
          </p:nvPr>
        </p:nvSpPr>
        <p:spPr>
          <a:xfrm>
            <a:off x="3028950" y="6356351"/>
            <a:ext cx="30861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00886E82-4D32-CC4C-85FE-B461FA65D3E9}"/>
              </a:ext>
            </a:extLst>
          </p:cNvPr>
          <p:cNvSpPr>
            <a:spLocks noGrp="1"/>
          </p:cNvSpPr>
          <p:nvPr>
            <p:ph type="sldNum" sz="quarter" idx="12"/>
          </p:nvPr>
        </p:nvSpPr>
        <p:spPr>
          <a:xfrm>
            <a:off x="6457950" y="6356351"/>
            <a:ext cx="2057400" cy="365125"/>
          </a:xfrm>
          <a:prstGeom prst="rect">
            <a:avLst/>
          </a:prstGeom>
        </p:spPr>
        <p:txBody>
          <a:bodyPr/>
          <a:lstStyle/>
          <a:p>
            <a:fld id="{221DDC28-0044-9B4F-88A7-01E6B0D54CB4}" type="slidenum">
              <a:rPr lang="en-US" smtClean="0"/>
              <a:t>‹#›</a:t>
            </a:fld>
            <a:endParaRPr lang="en-US"/>
          </a:p>
        </p:txBody>
      </p:sp>
    </p:spTree>
    <p:extLst>
      <p:ext uri="{BB962C8B-B14F-4D97-AF65-F5344CB8AC3E}">
        <p14:creationId xmlns:p14="http://schemas.microsoft.com/office/powerpoint/2010/main" val="27012652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3B3BC8-8093-F742-9A81-F7ACBD078537}"/>
              </a:ext>
            </a:extLst>
          </p:cNvPr>
          <p:cNvSpPr>
            <a:spLocks noGrp="1"/>
          </p:cNvSpPr>
          <p:nvPr>
            <p:ph type="title"/>
          </p:nvPr>
        </p:nvSpPr>
        <p:spPr>
          <a:xfrm>
            <a:off x="628650" y="365126"/>
            <a:ext cx="7886700" cy="1325563"/>
          </a:xfrm>
          <a:prstGeom prst="rect">
            <a:avLst/>
          </a:prstGeom>
        </p:spPr>
        <p:txBody>
          <a:bodyPr/>
          <a:lstStyle/>
          <a:p>
            <a:r>
              <a:rPr lang="en-US" smtClean="0"/>
              <a:t>Click to edit Master title style</a:t>
            </a:r>
            <a:endParaRPr lang="en-US"/>
          </a:p>
        </p:txBody>
      </p:sp>
      <p:sp>
        <p:nvSpPr>
          <p:cNvPr id="3" name="Date Placeholder 2">
            <a:extLst>
              <a:ext uri="{FF2B5EF4-FFF2-40B4-BE49-F238E27FC236}">
                <a16:creationId xmlns:a16="http://schemas.microsoft.com/office/drawing/2014/main" id="{5C5C00AE-6B7F-8E4A-9F40-2E40799D3BE0}"/>
              </a:ext>
            </a:extLst>
          </p:cNvPr>
          <p:cNvSpPr>
            <a:spLocks noGrp="1"/>
          </p:cNvSpPr>
          <p:nvPr>
            <p:ph type="dt" sz="half" idx="10"/>
          </p:nvPr>
        </p:nvSpPr>
        <p:spPr>
          <a:xfrm>
            <a:off x="628650" y="6356351"/>
            <a:ext cx="2057400" cy="365125"/>
          </a:xfrm>
          <a:prstGeom prst="rect">
            <a:avLst/>
          </a:prstGeom>
        </p:spPr>
        <p:txBody>
          <a:bodyPr/>
          <a:lstStyle/>
          <a:p>
            <a:fld id="{B99BFF61-C69F-C844-93C7-C435648535D0}" type="datetimeFigureOut">
              <a:rPr lang="en-US" smtClean="0"/>
              <a:t>2/19/2021</a:t>
            </a:fld>
            <a:endParaRPr lang="en-US"/>
          </a:p>
        </p:txBody>
      </p:sp>
      <p:sp>
        <p:nvSpPr>
          <p:cNvPr id="4" name="Footer Placeholder 3">
            <a:extLst>
              <a:ext uri="{FF2B5EF4-FFF2-40B4-BE49-F238E27FC236}">
                <a16:creationId xmlns:a16="http://schemas.microsoft.com/office/drawing/2014/main" id="{E2146C5E-28F5-E243-8CFA-F4116C492F65}"/>
              </a:ext>
            </a:extLst>
          </p:cNvPr>
          <p:cNvSpPr>
            <a:spLocks noGrp="1"/>
          </p:cNvSpPr>
          <p:nvPr>
            <p:ph type="ftr" sz="quarter" idx="11"/>
          </p:nvPr>
        </p:nvSpPr>
        <p:spPr>
          <a:xfrm>
            <a:off x="3028950" y="6356351"/>
            <a:ext cx="30861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32C9897B-5E68-034A-9988-9BE6AD9C0C06}"/>
              </a:ext>
            </a:extLst>
          </p:cNvPr>
          <p:cNvSpPr>
            <a:spLocks noGrp="1"/>
          </p:cNvSpPr>
          <p:nvPr>
            <p:ph type="sldNum" sz="quarter" idx="12"/>
          </p:nvPr>
        </p:nvSpPr>
        <p:spPr>
          <a:xfrm>
            <a:off x="6457950" y="6356351"/>
            <a:ext cx="2057400" cy="365125"/>
          </a:xfrm>
          <a:prstGeom prst="rect">
            <a:avLst/>
          </a:prstGeom>
        </p:spPr>
        <p:txBody>
          <a:bodyPr/>
          <a:lstStyle/>
          <a:p>
            <a:fld id="{221DDC28-0044-9B4F-88A7-01E6B0D54CB4}" type="slidenum">
              <a:rPr lang="en-US" smtClean="0"/>
              <a:t>‹#›</a:t>
            </a:fld>
            <a:endParaRPr lang="en-US"/>
          </a:p>
        </p:txBody>
      </p:sp>
    </p:spTree>
    <p:extLst>
      <p:ext uri="{BB962C8B-B14F-4D97-AF65-F5344CB8AC3E}">
        <p14:creationId xmlns:p14="http://schemas.microsoft.com/office/powerpoint/2010/main" val="25259381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992D635-B937-404E-8790-0CEF8095677D}"/>
              </a:ext>
            </a:extLst>
          </p:cNvPr>
          <p:cNvSpPr>
            <a:spLocks noGrp="1"/>
          </p:cNvSpPr>
          <p:nvPr>
            <p:ph type="dt" sz="half" idx="10"/>
          </p:nvPr>
        </p:nvSpPr>
        <p:spPr>
          <a:xfrm>
            <a:off x="628650" y="6356351"/>
            <a:ext cx="2057400" cy="365125"/>
          </a:xfrm>
          <a:prstGeom prst="rect">
            <a:avLst/>
          </a:prstGeom>
        </p:spPr>
        <p:txBody>
          <a:bodyPr/>
          <a:lstStyle/>
          <a:p>
            <a:fld id="{B99BFF61-C69F-C844-93C7-C435648535D0}" type="datetimeFigureOut">
              <a:rPr lang="en-US" smtClean="0"/>
              <a:t>2/19/2021</a:t>
            </a:fld>
            <a:endParaRPr lang="en-US"/>
          </a:p>
        </p:txBody>
      </p:sp>
      <p:sp>
        <p:nvSpPr>
          <p:cNvPr id="3" name="Footer Placeholder 2">
            <a:extLst>
              <a:ext uri="{FF2B5EF4-FFF2-40B4-BE49-F238E27FC236}">
                <a16:creationId xmlns:a16="http://schemas.microsoft.com/office/drawing/2014/main" id="{27337F8E-3703-114C-92A7-5CD9D13D462E}"/>
              </a:ext>
            </a:extLst>
          </p:cNvPr>
          <p:cNvSpPr>
            <a:spLocks noGrp="1"/>
          </p:cNvSpPr>
          <p:nvPr>
            <p:ph type="ftr" sz="quarter" idx="11"/>
          </p:nvPr>
        </p:nvSpPr>
        <p:spPr>
          <a:xfrm>
            <a:off x="3028950" y="6356351"/>
            <a:ext cx="30861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3411A513-EC56-F048-9449-07869BF8C2F3}"/>
              </a:ext>
            </a:extLst>
          </p:cNvPr>
          <p:cNvSpPr>
            <a:spLocks noGrp="1"/>
          </p:cNvSpPr>
          <p:nvPr>
            <p:ph type="sldNum" sz="quarter" idx="12"/>
          </p:nvPr>
        </p:nvSpPr>
        <p:spPr>
          <a:xfrm>
            <a:off x="6457950" y="6356351"/>
            <a:ext cx="2057400" cy="365125"/>
          </a:xfrm>
          <a:prstGeom prst="rect">
            <a:avLst/>
          </a:prstGeom>
        </p:spPr>
        <p:txBody>
          <a:bodyPr/>
          <a:lstStyle/>
          <a:p>
            <a:fld id="{221DDC28-0044-9B4F-88A7-01E6B0D54CB4}" type="slidenum">
              <a:rPr lang="en-US" smtClean="0"/>
              <a:t>‹#›</a:t>
            </a:fld>
            <a:endParaRPr lang="en-US"/>
          </a:p>
        </p:txBody>
      </p:sp>
    </p:spTree>
    <p:extLst>
      <p:ext uri="{BB962C8B-B14F-4D97-AF65-F5344CB8AC3E}">
        <p14:creationId xmlns:p14="http://schemas.microsoft.com/office/powerpoint/2010/main" val="28020928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A94BEC-60F1-4848-9F12-6230DE3BD444}"/>
              </a:ext>
            </a:extLst>
          </p:cNvPr>
          <p:cNvSpPr>
            <a:spLocks noGrp="1"/>
          </p:cNvSpPr>
          <p:nvPr>
            <p:ph type="title"/>
          </p:nvPr>
        </p:nvSpPr>
        <p:spPr>
          <a:xfrm>
            <a:off x="629841" y="457200"/>
            <a:ext cx="2949178" cy="1600200"/>
          </a:xfrm>
          <a:prstGeom prst="rect">
            <a:avLst/>
          </a:prstGeom>
        </p:spPr>
        <p:txBody>
          <a:bodyPr anchor="b"/>
          <a:lstStyle>
            <a:lvl1pPr>
              <a:defRPr sz="2400"/>
            </a:lvl1pPr>
          </a:lstStyle>
          <a:p>
            <a:r>
              <a:rPr lang="en-US" smtClean="0"/>
              <a:t>Click to edit Master title style</a:t>
            </a:r>
            <a:endParaRPr lang="en-US"/>
          </a:p>
        </p:txBody>
      </p:sp>
      <p:sp>
        <p:nvSpPr>
          <p:cNvPr id="3" name="Content Placeholder 2">
            <a:extLst>
              <a:ext uri="{FF2B5EF4-FFF2-40B4-BE49-F238E27FC236}">
                <a16:creationId xmlns:a16="http://schemas.microsoft.com/office/drawing/2014/main" id="{45E1CA6C-9F4A-214A-B1F3-935CD3337BCF}"/>
              </a:ext>
            </a:extLst>
          </p:cNvPr>
          <p:cNvSpPr>
            <a:spLocks noGrp="1"/>
          </p:cNvSpPr>
          <p:nvPr>
            <p:ph idx="1"/>
          </p:nvPr>
        </p:nvSpPr>
        <p:spPr>
          <a:xfrm>
            <a:off x="3887391" y="987426"/>
            <a:ext cx="4629150" cy="4873625"/>
          </a:xfrm>
          <a:prstGeom prst="rect">
            <a:avLst/>
          </a:prstGeo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a:extLst>
              <a:ext uri="{FF2B5EF4-FFF2-40B4-BE49-F238E27FC236}">
                <a16:creationId xmlns:a16="http://schemas.microsoft.com/office/drawing/2014/main" id="{1D2CEAFA-D6C9-2744-8699-27E563ACA381}"/>
              </a:ext>
            </a:extLst>
          </p:cNvPr>
          <p:cNvSpPr>
            <a:spLocks noGrp="1"/>
          </p:cNvSpPr>
          <p:nvPr>
            <p:ph type="body" sz="half" idx="2"/>
          </p:nvPr>
        </p:nvSpPr>
        <p:spPr>
          <a:xfrm>
            <a:off x="629841" y="2057400"/>
            <a:ext cx="2949178" cy="3811588"/>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a:extLst>
              <a:ext uri="{FF2B5EF4-FFF2-40B4-BE49-F238E27FC236}">
                <a16:creationId xmlns:a16="http://schemas.microsoft.com/office/drawing/2014/main" id="{BD02AC7D-9E9A-EE4E-8AE8-5900016327A7}"/>
              </a:ext>
            </a:extLst>
          </p:cNvPr>
          <p:cNvSpPr>
            <a:spLocks noGrp="1"/>
          </p:cNvSpPr>
          <p:nvPr>
            <p:ph type="dt" sz="half" idx="10"/>
          </p:nvPr>
        </p:nvSpPr>
        <p:spPr>
          <a:xfrm>
            <a:off x="628650" y="6356351"/>
            <a:ext cx="2057400" cy="365125"/>
          </a:xfrm>
          <a:prstGeom prst="rect">
            <a:avLst/>
          </a:prstGeom>
        </p:spPr>
        <p:txBody>
          <a:bodyPr/>
          <a:lstStyle/>
          <a:p>
            <a:fld id="{B99BFF61-C69F-C844-93C7-C435648535D0}" type="datetimeFigureOut">
              <a:rPr lang="en-US" smtClean="0"/>
              <a:t>2/19/2021</a:t>
            </a:fld>
            <a:endParaRPr lang="en-US"/>
          </a:p>
        </p:txBody>
      </p:sp>
      <p:sp>
        <p:nvSpPr>
          <p:cNvPr id="6" name="Footer Placeholder 5">
            <a:extLst>
              <a:ext uri="{FF2B5EF4-FFF2-40B4-BE49-F238E27FC236}">
                <a16:creationId xmlns:a16="http://schemas.microsoft.com/office/drawing/2014/main" id="{E33D347A-6429-6A4E-B104-5BDF808D9929}"/>
              </a:ext>
            </a:extLst>
          </p:cNvPr>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DE4B637D-5AA1-DA4D-9D9B-9BC55AB2679A}"/>
              </a:ext>
            </a:extLst>
          </p:cNvPr>
          <p:cNvSpPr>
            <a:spLocks noGrp="1"/>
          </p:cNvSpPr>
          <p:nvPr>
            <p:ph type="sldNum" sz="quarter" idx="12"/>
          </p:nvPr>
        </p:nvSpPr>
        <p:spPr>
          <a:xfrm>
            <a:off x="6457950" y="6356351"/>
            <a:ext cx="2057400" cy="365125"/>
          </a:xfrm>
          <a:prstGeom prst="rect">
            <a:avLst/>
          </a:prstGeom>
        </p:spPr>
        <p:txBody>
          <a:bodyPr/>
          <a:lstStyle/>
          <a:p>
            <a:fld id="{221DDC28-0044-9B4F-88A7-01E6B0D54CB4}" type="slidenum">
              <a:rPr lang="en-US" smtClean="0"/>
              <a:t>‹#›</a:t>
            </a:fld>
            <a:endParaRPr lang="en-US"/>
          </a:p>
        </p:txBody>
      </p:sp>
    </p:spTree>
    <p:extLst>
      <p:ext uri="{BB962C8B-B14F-4D97-AF65-F5344CB8AC3E}">
        <p14:creationId xmlns:p14="http://schemas.microsoft.com/office/powerpoint/2010/main" val="17210684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723D4C-C433-2C46-BC4C-099E705B4B51}"/>
              </a:ext>
            </a:extLst>
          </p:cNvPr>
          <p:cNvSpPr>
            <a:spLocks noGrp="1"/>
          </p:cNvSpPr>
          <p:nvPr>
            <p:ph type="title"/>
          </p:nvPr>
        </p:nvSpPr>
        <p:spPr>
          <a:xfrm>
            <a:off x="629841" y="457200"/>
            <a:ext cx="2949178" cy="1600200"/>
          </a:xfrm>
          <a:prstGeom prst="rect">
            <a:avLst/>
          </a:prstGeom>
        </p:spPr>
        <p:txBody>
          <a:bodyPr anchor="b"/>
          <a:lstStyle>
            <a:lvl1pPr>
              <a:defRPr sz="2400"/>
            </a:lvl1pPr>
          </a:lstStyle>
          <a:p>
            <a:r>
              <a:rPr lang="en-US" smtClean="0"/>
              <a:t>Click to edit Master title style</a:t>
            </a:r>
            <a:endParaRPr lang="en-US"/>
          </a:p>
        </p:txBody>
      </p:sp>
      <p:sp>
        <p:nvSpPr>
          <p:cNvPr id="3" name="Picture Placeholder 2">
            <a:extLst>
              <a:ext uri="{FF2B5EF4-FFF2-40B4-BE49-F238E27FC236}">
                <a16:creationId xmlns:a16="http://schemas.microsoft.com/office/drawing/2014/main" id="{F1A0A918-01D3-D647-AFAA-4587A5795188}"/>
              </a:ext>
            </a:extLst>
          </p:cNvPr>
          <p:cNvSpPr>
            <a:spLocks noGrp="1"/>
          </p:cNvSpPr>
          <p:nvPr>
            <p:ph type="pic" idx="1"/>
          </p:nvPr>
        </p:nvSpPr>
        <p:spPr>
          <a:xfrm>
            <a:off x="3887391" y="987426"/>
            <a:ext cx="4629150" cy="4873625"/>
          </a:xfrm>
          <a:prstGeom prst="rect">
            <a:avLst/>
          </a:prstGeo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US"/>
          </a:p>
        </p:txBody>
      </p:sp>
      <p:sp>
        <p:nvSpPr>
          <p:cNvPr id="4" name="Text Placeholder 3">
            <a:extLst>
              <a:ext uri="{FF2B5EF4-FFF2-40B4-BE49-F238E27FC236}">
                <a16:creationId xmlns:a16="http://schemas.microsoft.com/office/drawing/2014/main" id="{EEBF0933-9488-7647-B462-E4166B7B87F9}"/>
              </a:ext>
            </a:extLst>
          </p:cNvPr>
          <p:cNvSpPr>
            <a:spLocks noGrp="1"/>
          </p:cNvSpPr>
          <p:nvPr>
            <p:ph type="body" sz="half" idx="2"/>
          </p:nvPr>
        </p:nvSpPr>
        <p:spPr>
          <a:xfrm>
            <a:off x="629841" y="2057400"/>
            <a:ext cx="2949178" cy="3811588"/>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a:extLst>
              <a:ext uri="{FF2B5EF4-FFF2-40B4-BE49-F238E27FC236}">
                <a16:creationId xmlns:a16="http://schemas.microsoft.com/office/drawing/2014/main" id="{2F1C65E8-C326-3246-8779-F5B598503CFC}"/>
              </a:ext>
            </a:extLst>
          </p:cNvPr>
          <p:cNvSpPr>
            <a:spLocks noGrp="1"/>
          </p:cNvSpPr>
          <p:nvPr>
            <p:ph type="dt" sz="half" idx="10"/>
          </p:nvPr>
        </p:nvSpPr>
        <p:spPr>
          <a:xfrm>
            <a:off x="628650" y="6356351"/>
            <a:ext cx="2057400" cy="365125"/>
          </a:xfrm>
          <a:prstGeom prst="rect">
            <a:avLst/>
          </a:prstGeom>
        </p:spPr>
        <p:txBody>
          <a:bodyPr/>
          <a:lstStyle/>
          <a:p>
            <a:fld id="{B99BFF61-C69F-C844-93C7-C435648535D0}" type="datetimeFigureOut">
              <a:rPr lang="en-US" smtClean="0"/>
              <a:t>2/19/2021</a:t>
            </a:fld>
            <a:endParaRPr lang="en-US"/>
          </a:p>
        </p:txBody>
      </p:sp>
      <p:sp>
        <p:nvSpPr>
          <p:cNvPr id="6" name="Footer Placeholder 5">
            <a:extLst>
              <a:ext uri="{FF2B5EF4-FFF2-40B4-BE49-F238E27FC236}">
                <a16:creationId xmlns:a16="http://schemas.microsoft.com/office/drawing/2014/main" id="{3548BD9C-37AE-8745-81B8-9E85AD0C04D9}"/>
              </a:ext>
            </a:extLst>
          </p:cNvPr>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7F40DDA1-E183-C548-A5F5-17F200169E67}"/>
              </a:ext>
            </a:extLst>
          </p:cNvPr>
          <p:cNvSpPr>
            <a:spLocks noGrp="1"/>
          </p:cNvSpPr>
          <p:nvPr>
            <p:ph type="sldNum" sz="quarter" idx="12"/>
          </p:nvPr>
        </p:nvSpPr>
        <p:spPr>
          <a:xfrm>
            <a:off x="6457950" y="6356351"/>
            <a:ext cx="2057400" cy="365125"/>
          </a:xfrm>
          <a:prstGeom prst="rect">
            <a:avLst/>
          </a:prstGeom>
        </p:spPr>
        <p:txBody>
          <a:bodyPr/>
          <a:lstStyle/>
          <a:p>
            <a:fld id="{221DDC28-0044-9B4F-88A7-01E6B0D54CB4}" type="slidenum">
              <a:rPr lang="en-US" smtClean="0"/>
              <a:t>‹#›</a:t>
            </a:fld>
            <a:endParaRPr lang="en-US"/>
          </a:p>
        </p:txBody>
      </p:sp>
    </p:spTree>
    <p:extLst>
      <p:ext uri="{BB962C8B-B14F-4D97-AF65-F5344CB8AC3E}">
        <p14:creationId xmlns:p14="http://schemas.microsoft.com/office/powerpoint/2010/main" val="40242827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29627425"/>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 id="2147483672" r:id="rId13"/>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2.xml"/><Relationship Id="rId1" Type="http://schemas.openxmlformats.org/officeDocument/2006/relationships/tags" Target="../tags/tag2.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11.xml"/><Relationship Id="rId5" Type="http://schemas.openxmlformats.org/officeDocument/2006/relationships/image" Target="../media/image4.jpg"/><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notesSlide" Target="../notesSlides/notesSlide11.xml"/><Relationship Id="rId7" Type="http://schemas.openxmlformats.org/officeDocument/2006/relationships/diagramColors" Target="../diagrams/colors3.xml"/><Relationship Id="rId2" Type="http://schemas.openxmlformats.org/officeDocument/2006/relationships/slideLayout" Target="../slideLayouts/slideLayout2.xml"/><Relationship Id="rId1" Type="http://schemas.openxmlformats.org/officeDocument/2006/relationships/tags" Target="../tags/tag12.xml"/><Relationship Id="rId6" Type="http://schemas.openxmlformats.org/officeDocument/2006/relationships/diagramQuickStyle" Target="../diagrams/quickStyle3.xml"/><Relationship Id="rId5" Type="http://schemas.openxmlformats.org/officeDocument/2006/relationships/diagramLayout" Target="../diagrams/layout3.xml"/><Relationship Id="rId10" Type="http://schemas.openxmlformats.org/officeDocument/2006/relationships/image" Target="../media/image4.jpg"/><Relationship Id="rId4" Type="http://schemas.openxmlformats.org/officeDocument/2006/relationships/diagramData" Target="../diagrams/data3.xml"/><Relationship Id="rId9" Type="http://schemas.openxmlformats.org/officeDocument/2006/relationships/image" Target="../media/image10.png"/></Relationships>
</file>

<file path=ppt/slides/_rels/slide12.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notesSlide" Target="../notesSlides/notesSlide12.xml"/><Relationship Id="rId7" Type="http://schemas.microsoft.com/office/2007/relationships/hdphoto" Target="../media/hdphoto4.wdp"/><Relationship Id="rId2" Type="http://schemas.openxmlformats.org/officeDocument/2006/relationships/slideLayout" Target="../slideLayouts/slideLayout2.xml"/><Relationship Id="rId1" Type="http://schemas.openxmlformats.org/officeDocument/2006/relationships/tags" Target="../tags/tag13.xml"/><Relationship Id="rId6" Type="http://schemas.openxmlformats.org/officeDocument/2006/relationships/image" Target="../media/image12.png"/><Relationship Id="rId5" Type="http://schemas.microsoft.com/office/2007/relationships/hdphoto" Target="../media/hdphoto3.wdp"/><Relationship Id="rId4" Type="http://schemas.openxmlformats.org/officeDocument/2006/relationships/image" Target="../media/image11.png"/><Relationship Id="rId9" Type="http://schemas.openxmlformats.org/officeDocument/2006/relationships/image" Target="../media/image4.jp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14.xml"/><Relationship Id="rId5" Type="http://schemas.openxmlformats.org/officeDocument/2006/relationships/image" Target="../media/image4.jpg"/><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slideLayout" Target="../slideLayouts/slideLayout2.xml"/><Relationship Id="rId1" Type="http://schemas.openxmlformats.org/officeDocument/2006/relationships/tags" Target="../tags/tag15.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2.xml"/><Relationship Id="rId1" Type="http://schemas.openxmlformats.org/officeDocument/2006/relationships/tags" Target="../tags/tag16.xml"/><Relationship Id="rId4" Type="http://schemas.openxmlformats.org/officeDocument/2006/relationships/image" Target="../media/image4.jp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17.xml"/><Relationship Id="rId5" Type="http://schemas.openxmlformats.org/officeDocument/2006/relationships/image" Target="../media/image4.jpg"/><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18.xml"/><Relationship Id="rId5" Type="http://schemas.openxmlformats.org/officeDocument/2006/relationships/image" Target="../media/image4.jpg"/><Relationship Id="rId4" Type="http://schemas.openxmlformats.org/officeDocument/2006/relationships/image" Target="../media/image16.jp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19.xml"/><Relationship Id="rId4" Type="http://schemas.openxmlformats.org/officeDocument/2006/relationships/image" Target="../media/image4.jpg"/></Relationships>
</file>

<file path=ppt/slides/_rels/slide1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slideLayout" Target="../slideLayouts/slideLayout2.xml"/><Relationship Id="rId1" Type="http://schemas.openxmlformats.org/officeDocument/2006/relationships/tags" Target="../tags/tag20.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2.xml"/><Relationship Id="rId1" Type="http://schemas.openxmlformats.org/officeDocument/2006/relationships/tags" Target="../tags/tag3.xml"/><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3" Type="http://schemas.openxmlformats.org/officeDocument/2006/relationships/hyperlink" Target="https://www.farmcreditofnc.com/" TargetMode="External"/><Relationship Id="rId2" Type="http://schemas.openxmlformats.org/officeDocument/2006/relationships/slideLayout" Target="../slideLayouts/slideLayout2.xml"/><Relationship Id="rId1" Type="http://schemas.openxmlformats.org/officeDocument/2006/relationships/tags" Target="../tags/tag21.xml"/><Relationship Id="rId4" Type="http://schemas.openxmlformats.org/officeDocument/2006/relationships/image" Target="../media/image4.jp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4.xml"/><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notesSlide" Target="../notesSlides/notesSlide4.xml"/><Relationship Id="rId7" Type="http://schemas.openxmlformats.org/officeDocument/2006/relationships/diagramQuickStyle" Target="../diagrams/quickStyle1.xml"/><Relationship Id="rId12" Type="http://schemas.openxmlformats.org/officeDocument/2006/relationships/image" Target="../media/image4.jpg"/><Relationship Id="rId2" Type="http://schemas.openxmlformats.org/officeDocument/2006/relationships/slideLayout" Target="../slideLayouts/slideLayout2.xml"/><Relationship Id="rId1" Type="http://schemas.openxmlformats.org/officeDocument/2006/relationships/tags" Target="../tags/tag5.xml"/><Relationship Id="rId6" Type="http://schemas.openxmlformats.org/officeDocument/2006/relationships/diagramLayout" Target="../diagrams/layout1.xml"/><Relationship Id="rId11" Type="http://schemas.microsoft.com/office/2007/relationships/hdphoto" Target="../media/hdphoto1.wdp"/><Relationship Id="rId5" Type="http://schemas.openxmlformats.org/officeDocument/2006/relationships/diagramData" Target="../diagrams/data1.xml"/><Relationship Id="rId10" Type="http://schemas.openxmlformats.org/officeDocument/2006/relationships/image" Target="../media/image6.png"/><Relationship Id="rId4" Type="http://schemas.openxmlformats.org/officeDocument/2006/relationships/image" Target="../media/image5.png"/><Relationship Id="rId9" Type="http://schemas.microsoft.com/office/2007/relationships/diagramDrawing" Target="../diagrams/drawing1.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6.xml"/><Relationship Id="rId5" Type="http://schemas.openxmlformats.org/officeDocument/2006/relationships/image" Target="../media/image4.jp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7.xml"/><Relationship Id="rId4" Type="http://schemas.openxmlformats.org/officeDocument/2006/relationships/image" Target="../media/image4.jp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8.xml"/><Relationship Id="rId6" Type="http://schemas.openxmlformats.org/officeDocument/2006/relationships/image" Target="../media/image4.jpg"/><Relationship Id="rId5" Type="http://schemas.microsoft.com/office/2007/relationships/hdphoto" Target="../media/hdphoto2.wdp"/><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notesSlide" Target="../notesSlides/notesSlide8.xml"/><Relationship Id="rId7" Type="http://schemas.openxmlformats.org/officeDocument/2006/relationships/diagramColors" Target="../diagrams/colors2.xml"/><Relationship Id="rId2" Type="http://schemas.openxmlformats.org/officeDocument/2006/relationships/slideLayout" Target="../slideLayouts/slideLayout2.xml"/><Relationship Id="rId1" Type="http://schemas.openxmlformats.org/officeDocument/2006/relationships/tags" Target="../tags/tag9.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 Id="rId9" Type="http://schemas.openxmlformats.org/officeDocument/2006/relationships/image" Target="../media/image4.jp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10.xml"/><Relationship Id="rId5" Type="http://schemas.openxmlformats.org/officeDocument/2006/relationships/image" Target="../media/image4.jpg"/><Relationship Id="rId4" Type="http://schemas.openxmlformats.org/officeDocument/2006/relationships/chart" Target="../charts/char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l="-17000" r="-17000"/>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53576" y="5748971"/>
            <a:ext cx="2062133" cy="1000270"/>
          </a:xfrm>
          <a:prstGeom prst="rect">
            <a:avLst/>
          </a:prstGeom>
        </p:spPr>
      </p:pic>
    </p:spTree>
    <p:custDataLst>
      <p:tags r:id="rId1"/>
    </p:custDataLst>
    <p:extLst>
      <p:ext uri="{BB962C8B-B14F-4D97-AF65-F5344CB8AC3E}">
        <p14:creationId xmlns:p14="http://schemas.microsoft.com/office/powerpoint/2010/main" val="6309282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7299" y="773723"/>
            <a:ext cx="7623463" cy="506437"/>
          </a:xfrm>
        </p:spPr>
        <p:txBody>
          <a:bodyPr/>
          <a:lstStyle/>
          <a:p>
            <a:r>
              <a:rPr lang="en-US" b="1" dirty="0" smtClean="0"/>
              <a:t>MANAGING YOUR BUDGET</a:t>
            </a:r>
            <a:endParaRPr lang="en-US" b="1" dirty="0"/>
          </a:p>
        </p:txBody>
      </p:sp>
      <p:sp>
        <p:nvSpPr>
          <p:cNvPr id="3" name="Content Placeholder 2"/>
          <p:cNvSpPr>
            <a:spLocks noGrp="1"/>
          </p:cNvSpPr>
          <p:nvPr>
            <p:ph idx="1"/>
          </p:nvPr>
        </p:nvSpPr>
        <p:spPr>
          <a:xfrm>
            <a:off x="1257300" y="1378634"/>
            <a:ext cx="7886700" cy="4663393"/>
          </a:xfrm>
        </p:spPr>
        <p:txBody>
          <a:bodyPr/>
          <a:lstStyle/>
          <a:p>
            <a:pPr>
              <a:buFont typeface="Wingdings" panose="05000000000000000000" pitchFamily="2" charset="2"/>
              <a:buChar char="§"/>
            </a:pPr>
            <a:r>
              <a:rPr lang="en-US" sz="2800" dirty="0" smtClean="0">
                <a:solidFill>
                  <a:schemeClr val="tx1"/>
                </a:solidFill>
              </a:rPr>
              <a:t> Increase </a:t>
            </a:r>
            <a:r>
              <a:rPr lang="en-US" sz="2800" dirty="0">
                <a:solidFill>
                  <a:schemeClr val="tx1"/>
                </a:solidFill>
              </a:rPr>
              <a:t>income</a:t>
            </a:r>
          </a:p>
          <a:p>
            <a:pPr lvl="1">
              <a:buFont typeface="Arial" panose="020B0604020202020204" pitchFamily="34" charset="0"/>
              <a:buChar char="•"/>
            </a:pPr>
            <a:r>
              <a:rPr lang="en-US" sz="2800" dirty="0">
                <a:solidFill>
                  <a:schemeClr val="tx1"/>
                </a:solidFill>
              </a:rPr>
              <a:t>Afterschool/weekend job</a:t>
            </a:r>
          </a:p>
          <a:p>
            <a:pPr lvl="1">
              <a:buFont typeface="Arial" panose="020B0604020202020204" pitchFamily="34" charset="0"/>
              <a:buChar char="•"/>
            </a:pPr>
            <a:r>
              <a:rPr lang="en-US" sz="2800" dirty="0">
                <a:solidFill>
                  <a:schemeClr val="tx1"/>
                </a:solidFill>
              </a:rPr>
              <a:t>Babysitting</a:t>
            </a:r>
          </a:p>
          <a:p>
            <a:pPr lvl="1">
              <a:buFont typeface="Arial" panose="020B0604020202020204" pitchFamily="34" charset="0"/>
              <a:buChar char="•"/>
            </a:pPr>
            <a:r>
              <a:rPr lang="en-US" sz="2800" dirty="0">
                <a:solidFill>
                  <a:schemeClr val="tx1"/>
                </a:solidFill>
              </a:rPr>
              <a:t>Helping neighbors with chores</a:t>
            </a:r>
          </a:p>
          <a:p>
            <a:pPr>
              <a:buFont typeface="Wingdings" panose="05000000000000000000" pitchFamily="2" charset="2"/>
              <a:buChar char="§"/>
            </a:pPr>
            <a:r>
              <a:rPr lang="en-US" sz="2800" dirty="0" smtClean="0">
                <a:solidFill>
                  <a:schemeClr val="tx1"/>
                </a:solidFill>
              </a:rPr>
              <a:t> Reduce </a:t>
            </a:r>
            <a:r>
              <a:rPr lang="en-US" sz="2800" dirty="0">
                <a:solidFill>
                  <a:schemeClr val="tx1"/>
                </a:solidFill>
              </a:rPr>
              <a:t>spending</a:t>
            </a:r>
          </a:p>
          <a:p>
            <a:pPr lvl="1">
              <a:buFont typeface="Arial" panose="020B0604020202020204" pitchFamily="34" charset="0"/>
              <a:buChar char="•"/>
            </a:pPr>
            <a:r>
              <a:rPr lang="en-US" sz="2800" dirty="0">
                <a:solidFill>
                  <a:schemeClr val="tx1"/>
                </a:solidFill>
              </a:rPr>
              <a:t>Coupons </a:t>
            </a:r>
          </a:p>
          <a:p>
            <a:pPr lvl="1">
              <a:buFont typeface="Arial" panose="020B0604020202020204" pitchFamily="34" charset="0"/>
              <a:buChar char="•"/>
            </a:pPr>
            <a:r>
              <a:rPr lang="en-US" sz="2800" dirty="0">
                <a:solidFill>
                  <a:schemeClr val="tx1"/>
                </a:solidFill>
              </a:rPr>
              <a:t>Smart shopping</a:t>
            </a:r>
          </a:p>
          <a:p>
            <a:pPr lvl="1">
              <a:buFont typeface="Arial" panose="020B0604020202020204" pitchFamily="34" charset="0"/>
              <a:buChar char="•"/>
            </a:pPr>
            <a:r>
              <a:rPr lang="en-US" sz="2800" dirty="0">
                <a:solidFill>
                  <a:schemeClr val="tx1"/>
                </a:solidFill>
              </a:rPr>
              <a:t>Avoid impulse purchases</a:t>
            </a:r>
          </a:p>
          <a:p>
            <a:pPr lvl="1">
              <a:buFont typeface="Arial" panose="020B0604020202020204" pitchFamily="34" charset="0"/>
              <a:buChar char="•"/>
            </a:pPr>
            <a:r>
              <a:rPr lang="en-US" sz="2800" dirty="0">
                <a:solidFill>
                  <a:schemeClr val="tx1"/>
                </a:solidFill>
              </a:rPr>
              <a:t>Eat at home</a:t>
            </a:r>
          </a:p>
          <a:p>
            <a:endParaRPr lang="en-US" dirty="0"/>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42363" y="2542309"/>
            <a:ext cx="2438400" cy="2438400"/>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13599" y="5593414"/>
            <a:ext cx="1849697" cy="897225"/>
          </a:xfrm>
          <a:prstGeom prst="rect">
            <a:avLst/>
          </a:prstGeom>
        </p:spPr>
      </p:pic>
    </p:spTree>
    <p:custDataLst>
      <p:tags r:id="rId1"/>
    </p:custDataLst>
    <p:extLst>
      <p:ext uri="{BB962C8B-B14F-4D97-AF65-F5344CB8AC3E}">
        <p14:creationId xmlns:p14="http://schemas.microsoft.com/office/powerpoint/2010/main" val="281732721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23889" y="801858"/>
            <a:ext cx="7788225" cy="618979"/>
          </a:xfrm>
        </p:spPr>
        <p:txBody>
          <a:bodyPr>
            <a:normAutofit/>
          </a:bodyPr>
          <a:lstStyle/>
          <a:p>
            <a:r>
              <a:rPr lang="en-US" b="1" dirty="0" smtClean="0"/>
              <a:t>TOOLS TO HELP YOU BUDGET</a:t>
            </a:r>
            <a:endParaRPr lang="en-US" b="1" dirty="0"/>
          </a:p>
        </p:txBody>
      </p:sp>
      <p:graphicFrame>
        <p:nvGraphicFramePr>
          <p:cNvPr id="4" name="Diagram 3"/>
          <p:cNvGraphicFramePr/>
          <p:nvPr>
            <p:extLst>
              <p:ext uri="{D42A27DB-BD31-4B8C-83A1-F6EECF244321}">
                <p14:modId xmlns:p14="http://schemas.microsoft.com/office/powerpoint/2010/main" val="1245609688"/>
              </p:ext>
            </p:extLst>
          </p:nvPr>
        </p:nvGraphicFramePr>
        <p:xfrm>
          <a:off x="1345626" y="1471912"/>
          <a:ext cx="7544750" cy="463624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6" name="Picture 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1342499" flipH="1">
            <a:off x="1553059" y="1989222"/>
            <a:ext cx="648655" cy="408043"/>
          </a:xfrm>
          <a:prstGeom prst="rect">
            <a:avLst/>
          </a:prstGeom>
        </p:spPr>
      </p:pic>
      <p:pic>
        <p:nvPicPr>
          <p:cNvPr id="7" name="Picture 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1342499" flipH="1">
            <a:off x="1567128" y="5201661"/>
            <a:ext cx="648655" cy="408043"/>
          </a:xfrm>
          <a:prstGeom prst="rect">
            <a:avLst/>
          </a:prstGeom>
        </p:spPr>
      </p:pic>
      <p:pic>
        <p:nvPicPr>
          <p:cNvPr id="8" name="Picture 7"/>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1342499" flipH="1">
            <a:off x="1972838" y="4130848"/>
            <a:ext cx="648655" cy="408043"/>
          </a:xfrm>
          <a:prstGeom prst="rect">
            <a:avLst/>
          </a:prstGeom>
        </p:spPr>
      </p:pic>
      <p:pic>
        <p:nvPicPr>
          <p:cNvPr id="9" name="Picture 8"/>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1342499" flipH="1">
            <a:off x="1976969" y="3060035"/>
            <a:ext cx="648655" cy="408043"/>
          </a:xfrm>
          <a:prstGeom prst="rect">
            <a:avLst/>
          </a:prstGeom>
        </p:spPr>
      </p:pic>
      <p:pic>
        <p:nvPicPr>
          <p:cNvPr id="3" name="Picture 2"/>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760970" y="5922388"/>
            <a:ext cx="1304752" cy="632890"/>
          </a:xfrm>
          <a:prstGeom prst="rect">
            <a:avLst/>
          </a:prstGeom>
        </p:spPr>
      </p:pic>
    </p:spTree>
    <p:custDataLst>
      <p:tags r:id="rId1"/>
    </p:custDataLst>
    <p:extLst>
      <p:ext uri="{BB962C8B-B14F-4D97-AF65-F5344CB8AC3E}">
        <p14:creationId xmlns:p14="http://schemas.microsoft.com/office/powerpoint/2010/main" val="7875420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4">
            <a:extLst>
              <a:ext uri="{BEBA8EAE-BF5A-486C-A8C5-ECC9F3942E4B}">
                <a14:imgProps xmlns:a14="http://schemas.microsoft.com/office/drawing/2010/main">
                  <a14:imgLayer r:embed="rId5">
                    <a14:imgEffect>
                      <a14:backgroundRemoval t="0" b="99842" l="0" r="100000">
                        <a14:foregroundMark x1="11758" y1="6467" x2="86301" y2="5205"/>
                        <a14:foregroundMark x1="3881" y1="5205" x2="12785" y2="7413"/>
                        <a14:foregroundMark x1="95205" y1="4416" x2="87671" y2="7098"/>
                        <a14:backgroundMark x1="54909" y1="19085" x2="87215" y2="37855"/>
                        <a14:backgroundMark x1="86872" y1="15615" x2="89498" y2="19874"/>
                        <a14:backgroundMark x1="5023" y1="4101" x2="95205" y2="4732"/>
                        <a14:backgroundMark x1="94635" y1="9464" x2="5936" y2="8675"/>
                        <a14:backgroundMark x1="73174" y1="6151" x2="23744" y2="5047"/>
                        <a14:backgroundMark x1="48059" y1="7098" x2="24658" y2="6940"/>
                        <a14:backgroundMark x1="26370" y1="6309" x2="77169" y2="4732"/>
                        <a14:backgroundMark x1="79110" y1="5678" x2="6735" y2="6782"/>
                        <a14:backgroundMark x1="84475" y1="20347" x2="84475" y2="35647"/>
                        <a14:backgroundMark x1="50457" y1="35647" x2="76484" y2="36751"/>
                        <a14:backgroundMark x1="48973" y1="39905" x2="80023" y2="38644"/>
                        <a14:backgroundMark x1="4909" y1="6309" x2="95890" y2="5678"/>
                        <a14:backgroundMark x1="86986" y1="2366" x2="77626" y2="8044"/>
                        <a14:backgroundMark x1="86872" y1="4416" x2="91895" y2="9148"/>
                        <a14:backgroundMark x1="40639" y1="2997" x2="72717" y2="8833"/>
                      </a14:backgroundRemoval>
                    </a14:imgEffect>
                    <a14:imgEffect>
                      <a14:sharpenSoften amount="46000"/>
                    </a14:imgEffect>
                  </a14:imgLayer>
                </a14:imgProps>
              </a:ext>
              <a:ext uri="{28A0092B-C50C-407E-A947-70E740481C1C}">
                <a14:useLocalDpi xmlns:a14="http://schemas.microsoft.com/office/drawing/2010/main" val="0"/>
              </a:ext>
            </a:extLst>
          </a:blip>
          <a:stretch>
            <a:fillRect/>
          </a:stretch>
        </p:blipFill>
        <p:spPr>
          <a:xfrm>
            <a:off x="1444378" y="306900"/>
            <a:ext cx="5752047" cy="4281507"/>
          </a:xfrm>
          <a:prstGeom prst="rect">
            <a:avLst/>
          </a:prstGeom>
        </p:spPr>
      </p:pic>
      <p:pic>
        <p:nvPicPr>
          <p:cNvPr id="4" name="Picture 3"/>
          <p:cNvPicPr>
            <a:picLocks noChangeAspect="1"/>
          </p:cNvPicPr>
          <p:nvPr/>
        </p:nvPicPr>
        <p:blipFill rotWithShape="1">
          <a:blip r:embed="rId6">
            <a:extLst>
              <a:ext uri="{BEBA8EAE-BF5A-486C-A8C5-ECC9F3942E4B}">
                <a14:imgProps xmlns:a14="http://schemas.microsoft.com/office/drawing/2010/main">
                  <a14:imgLayer r:embed="rId7">
                    <a14:imgEffect>
                      <a14:sharpenSoften amount="46000"/>
                    </a14:imgEffect>
                  </a14:imgLayer>
                </a14:imgProps>
              </a:ext>
              <a:ext uri="{28A0092B-C50C-407E-A947-70E740481C1C}">
                <a14:useLocalDpi xmlns:a14="http://schemas.microsoft.com/office/drawing/2010/main" val="0"/>
              </a:ext>
            </a:extLst>
          </a:blip>
          <a:srcRect b="45342"/>
          <a:stretch/>
        </p:blipFill>
        <p:spPr>
          <a:xfrm>
            <a:off x="1444379" y="4339092"/>
            <a:ext cx="5752046" cy="2230384"/>
          </a:xfrm>
          <a:prstGeom prst="rect">
            <a:avLst/>
          </a:prstGeom>
        </p:spPr>
      </p:pic>
      <p:sp>
        <p:nvSpPr>
          <p:cNvPr id="7" name="Oval 6"/>
          <p:cNvSpPr/>
          <p:nvPr/>
        </p:nvSpPr>
        <p:spPr>
          <a:xfrm>
            <a:off x="3935307" y="1185333"/>
            <a:ext cx="54186" cy="135467"/>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444379" y="498595"/>
            <a:ext cx="5463863" cy="396140"/>
          </a:xfrm>
          <a:prstGeom prst="rect">
            <a:avLst/>
          </a:prstGeom>
          <a:solidFill>
            <a:srgbClr val="509135"/>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2400" cap="small" dirty="0" smtClean="0">
                <a:solidFill>
                  <a:schemeClr val="tx1"/>
                </a:solidFill>
                <a:latin typeface="Adobe Devanagari" panose="02040503050201020203" pitchFamily="18" charset="0"/>
                <a:cs typeface="Adobe Devanagari" panose="02040503050201020203" pitchFamily="18" charset="0"/>
              </a:rPr>
              <a:t>Personal Monthly Budget</a:t>
            </a:r>
            <a:endParaRPr lang="en-US" sz="2400" cap="small" dirty="0">
              <a:solidFill>
                <a:schemeClr val="tx1"/>
              </a:solidFill>
              <a:latin typeface="Adobe Devanagari" panose="02040503050201020203" pitchFamily="18" charset="0"/>
              <a:cs typeface="Adobe Devanagari" panose="02040503050201020203" pitchFamily="18" charset="0"/>
            </a:endParaRPr>
          </a:p>
        </p:txBody>
      </p:sp>
      <p:pic>
        <p:nvPicPr>
          <p:cNvPr id="6" name="Picture 5"/>
          <p:cNvPicPr>
            <a:picLocks noChangeAspect="1"/>
          </p:cNvPicPr>
          <p:nvPr/>
        </p:nvPicPr>
        <p:blipFill>
          <a:blip r:embed="rId8"/>
          <a:stretch>
            <a:fillRect/>
          </a:stretch>
        </p:blipFill>
        <p:spPr>
          <a:xfrm>
            <a:off x="1535591" y="498595"/>
            <a:ext cx="6139827" cy="2342505"/>
          </a:xfrm>
          <a:prstGeom prst="rect">
            <a:avLst/>
          </a:prstGeom>
        </p:spPr>
      </p:pic>
      <p:pic>
        <p:nvPicPr>
          <p:cNvPr id="2" name="Picture 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675419" y="5798314"/>
            <a:ext cx="1427248" cy="692309"/>
          </a:xfrm>
          <a:prstGeom prst="rect">
            <a:avLst/>
          </a:prstGeom>
        </p:spPr>
      </p:pic>
    </p:spTree>
    <p:custDataLst>
      <p:tags r:id="rId1"/>
    </p:custDataLst>
    <p:extLst>
      <p:ext uri="{BB962C8B-B14F-4D97-AF65-F5344CB8AC3E}">
        <p14:creationId xmlns:p14="http://schemas.microsoft.com/office/powerpoint/2010/main" val="10542207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4"/>
          <a:stretch>
            <a:fillRect/>
          </a:stretch>
        </p:blipFill>
        <p:spPr>
          <a:xfrm>
            <a:off x="1499507" y="393895"/>
            <a:ext cx="7095854" cy="5739619"/>
          </a:xfrm>
          <a:prstGeom prst="rect">
            <a:avLst/>
          </a:prstGeom>
        </p:spPr>
      </p:pic>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27549" y="6040582"/>
            <a:ext cx="1061085" cy="514696"/>
          </a:xfrm>
          <a:prstGeom prst="rect">
            <a:avLst/>
          </a:prstGeom>
        </p:spPr>
      </p:pic>
    </p:spTree>
    <p:custDataLst>
      <p:tags r:id="rId1"/>
    </p:custDataLst>
    <p:extLst>
      <p:ext uri="{BB962C8B-B14F-4D97-AF65-F5344CB8AC3E}">
        <p14:creationId xmlns:p14="http://schemas.microsoft.com/office/powerpoint/2010/main" val="24562683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23889" y="829995"/>
            <a:ext cx="7775038" cy="562708"/>
          </a:xfrm>
        </p:spPr>
        <p:txBody>
          <a:bodyPr/>
          <a:lstStyle/>
          <a:p>
            <a:r>
              <a:rPr lang="en-US" b="1" dirty="0" smtClean="0"/>
              <a:t>BUDGETING – Review Questions</a:t>
            </a:r>
            <a:endParaRPr lang="en-US" b="1" dirty="0"/>
          </a:p>
        </p:txBody>
      </p:sp>
      <p:sp>
        <p:nvSpPr>
          <p:cNvPr id="3" name="Content Placeholder 2"/>
          <p:cNvSpPr>
            <a:spLocks noGrp="1"/>
          </p:cNvSpPr>
          <p:nvPr>
            <p:ph idx="1"/>
          </p:nvPr>
        </p:nvSpPr>
        <p:spPr>
          <a:xfrm>
            <a:off x="1223889" y="1392703"/>
            <a:ext cx="7775038" cy="4722714"/>
          </a:xfrm>
        </p:spPr>
        <p:txBody>
          <a:bodyPr/>
          <a:lstStyle/>
          <a:p>
            <a:pPr marL="514350" lvl="0" indent="-514350">
              <a:buFont typeface="+mj-lt"/>
              <a:buAutoNum type="arabicPeriod"/>
            </a:pPr>
            <a:r>
              <a:rPr lang="en-US" sz="2800" dirty="0">
                <a:solidFill>
                  <a:schemeClr val="tx1"/>
                </a:solidFill>
              </a:rPr>
              <a:t>What is a budget?</a:t>
            </a:r>
          </a:p>
          <a:p>
            <a:pPr marL="514350" lvl="0" indent="-514350">
              <a:buFont typeface="+mj-lt"/>
              <a:buAutoNum type="arabicPeriod"/>
            </a:pPr>
            <a:r>
              <a:rPr lang="en-US" sz="2800" dirty="0">
                <a:solidFill>
                  <a:schemeClr val="tx1"/>
                </a:solidFill>
              </a:rPr>
              <a:t>How can you track your spending?</a:t>
            </a:r>
          </a:p>
          <a:p>
            <a:pPr marL="514350" lvl="0" indent="-514350">
              <a:buFont typeface="+mj-lt"/>
              <a:buAutoNum type="arabicPeriod"/>
            </a:pPr>
            <a:r>
              <a:rPr lang="en-US" sz="2800" dirty="0">
                <a:solidFill>
                  <a:schemeClr val="tx1"/>
                </a:solidFill>
              </a:rPr>
              <a:t>What percentage of your income should you set aside for your savings?</a:t>
            </a:r>
          </a:p>
          <a:p>
            <a:pPr marL="514350" lvl="0" indent="-514350">
              <a:buFont typeface="+mj-lt"/>
              <a:buAutoNum type="arabicPeriod"/>
            </a:pPr>
            <a:r>
              <a:rPr lang="en-US" sz="2800" dirty="0">
                <a:solidFill>
                  <a:schemeClr val="tx1"/>
                </a:solidFill>
              </a:rPr>
              <a:t>What are two ways that you can increase your cash flow?</a:t>
            </a:r>
          </a:p>
          <a:p>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35412" y="5745018"/>
            <a:ext cx="1537121" cy="745605"/>
          </a:xfrm>
          <a:prstGeom prst="rect">
            <a:avLst/>
          </a:prstGeom>
        </p:spPr>
      </p:pic>
    </p:spTree>
    <p:custDataLst>
      <p:tags r:id="rId1"/>
    </p:custDataLst>
    <p:extLst>
      <p:ext uri="{BB962C8B-B14F-4D97-AF65-F5344CB8AC3E}">
        <p14:creationId xmlns:p14="http://schemas.microsoft.com/office/powerpoint/2010/main" val="17812203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FINANCIAL GOAL SETTING</a:t>
            </a:r>
            <a:endParaRPr lang="en-US" dirty="0"/>
          </a:p>
        </p:txBody>
      </p:sp>
      <p:sp>
        <p:nvSpPr>
          <p:cNvPr id="3" name="Subtitle 2"/>
          <p:cNvSpPr>
            <a:spLocks noGrp="1"/>
          </p:cNvSpPr>
          <p:nvPr>
            <p:ph type="subTitle" idx="1"/>
          </p:nvPr>
        </p:nvSpPr>
        <p:spPr/>
        <p:txBody>
          <a:bodyPr/>
          <a:lstStyle/>
          <a:p>
            <a:r>
              <a:rPr lang="en-US" dirty="0" smtClean="0"/>
              <a:t>THE SMARTY WAY</a:t>
            </a:r>
            <a:endParaRPr lang="en-US" dirty="0"/>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48007" y="5237019"/>
            <a:ext cx="2850636" cy="1382746"/>
          </a:xfrm>
          <a:prstGeom prst="rect">
            <a:avLst/>
          </a:prstGeom>
        </p:spPr>
      </p:pic>
    </p:spTree>
    <p:custDataLst>
      <p:tags r:id="rId1"/>
    </p:custDataLst>
    <p:extLst>
      <p:ext uri="{BB962C8B-B14F-4D97-AF65-F5344CB8AC3E}">
        <p14:creationId xmlns:p14="http://schemas.microsoft.com/office/powerpoint/2010/main" val="42349426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23889" y="684656"/>
            <a:ext cx="7769168" cy="535219"/>
          </a:xfrm>
        </p:spPr>
        <p:txBody>
          <a:bodyPr/>
          <a:lstStyle/>
          <a:p>
            <a:r>
              <a:rPr lang="en-US" b="1" dirty="0" smtClean="0"/>
              <a:t>GOAL SETTING MADE EASY</a:t>
            </a:r>
            <a:endParaRPr lang="en-US" b="1" dirty="0"/>
          </a:p>
        </p:txBody>
      </p:sp>
      <p:sp>
        <p:nvSpPr>
          <p:cNvPr id="5" name="TextBox 4"/>
          <p:cNvSpPr txBox="1"/>
          <p:nvPr/>
        </p:nvSpPr>
        <p:spPr>
          <a:xfrm>
            <a:off x="1223889" y="1219875"/>
            <a:ext cx="6878425" cy="1107996"/>
          </a:xfrm>
          <a:prstGeom prst="rect">
            <a:avLst/>
          </a:prstGeom>
          <a:noFill/>
        </p:spPr>
        <p:txBody>
          <a:bodyPr wrap="square" rtlCol="0">
            <a:spAutoFit/>
          </a:bodyPr>
          <a:lstStyle/>
          <a:p>
            <a:pPr marL="342900" indent="-342900">
              <a:buFont typeface="Wingdings" panose="05000000000000000000" pitchFamily="2" charset="2"/>
              <a:buChar char="§"/>
            </a:pPr>
            <a:r>
              <a:rPr lang="en-US" sz="2200" dirty="0" smtClean="0"/>
              <a:t>Financial goal setting is a significant factor to achieving long term financial goals. </a:t>
            </a:r>
          </a:p>
          <a:p>
            <a:pPr marL="342900" indent="-342900">
              <a:buFont typeface="Wingdings" panose="05000000000000000000" pitchFamily="2" charset="2"/>
              <a:buChar char="§"/>
            </a:pPr>
            <a:r>
              <a:rPr lang="en-US" sz="2200" dirty="0" smtClean="0"/>
              <a:t>Financial goals should be SMARTY</a:t>
            </a:r>
            <a:endParaRPr lang="en-US" sz="2200" dirty="0"/>
          </a:p>
        </p:txBody>
      </p:sp>
      <p:pic>
        <p:nvPicPr>
          <p:cNvPr id="6" name="Picture 5"/>
          <p:cNvPicPr>
            <a:picLocks noChangeAspect="1"/>
          </p:cNvPicPr>
          <p:nvPr/>
        </p:nvPicPr>
        <p:blipFill>
          <a:blip r:embed="rId4"/>
          <a:stretch>
            <a:fillRect/>
          </a:stretch>
        </p:blipFill>
        <p:spPr>
          <a:xfrm>
            <a:off x="1747694" y="2370075"/>
            <a:ext cx="6092187" cy="3899192"/>
          </a:xfrm>
          <a:prstGeom prst="rect">
            <a:avLst/>
          </a:prstGeom>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21034" y="5920509"/>
            <a:ext cx="1251498" cy="607059"/>
          </a:xfrm>
          <a:prstGeom prst="rect">
            <a:avLst/>
          </a:prstGeom>
        </p:spPr>
      </p:pic>
    </p:spTree>
    <p:custDataLst>
      <p:tags r:id="rId1"/>
    </p:custDataLst>
    <p:extLst>
      <p:ext uri="{BB962C8B-B14F-4D97-AF65-F5344CB8AC3E}">
        <p14:creationId xmlns:p14="http://schemas.microsoft.com/office/powerpoint/2010/main" val="29546837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23888" y="787792"/>
            <a:ext cx="7757453" cy="464234"/>
          </a:xfrm>
        </p:spPr>
        <p:txBody>
          <a:bodyPr/>
          <a:lstStyle/>
          <a:p>
            <a:r>
              <a:rPr lang="en-US" b="1" dirty="0" smtClean="0"/>
              <a:t>Financial Goal Setting</a:t>
            </a:r>
            <a:endParaRPr lang="en-US" b="1" dirty="0"/>
          </a:p>
        </p:txBody>
      </p:sp>
      <p:sp>
        <p:nvSpPr>
          <p:cNvPr id="3" name="Content Placeholder 2"/>
          <p:cNvSpPr>
            <a:spLocks noGrp="1"/>
          </p:cNvSpPr>
          <p:nvPr>
            <p:ph idx="1"/>
          </p:nvPr>
        </p:nvSpPr>
        <p:spPr>
          <a:xfrm>
            <a:off x="1094642" y="1499517"/>
            <a:ext cx="7886700" cy="4351338"/>
          </a:xfrm>
        </p:spPr>
        <p:txBody>
          <a:bodyPr/>
          <a:lstStyle/>
          <a:p>
            <a:pPr>
              <a:buFont typeface="Wingdings" panose="05000000000000000000" pitchFamily="2" charset="2"/>
              <a:buChar char="§"/>
            </a:pPr>
            <a:r>
              <a:rPr lang="en-US" sz="2800" dirty="0" smtClean="0">
                <a:solidFill>
                  <a:schemeClr val="tx1"/>
                </a:solidFill>
              </a:rPr>
              <a:t> Example of a financial SMARTY Goal: </a:t>
            </a:r>
            <a:r>
              <a:rPr lang="en-US" sz="2800" dirty="0">
                <a:solidFill>
                  <a:schemeClr val="tx1"/>
                </a:solidFill>
              </a:rPr>
              <a:t>I will pay off the amount I owe on my car loan in 2019 by paying an extra $100 per week. I will pay off this loan amount because I want to be debt free before buying a house. </a:t>
            </a:r>
          </a:p>
          <a:p>
            <a:pPr marL="0" indent="0">
              <a:buNone/>
            </a:pPr>
            <a:endParaRPr lang="en-US" dirty="0"/>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86242" y="3444008"/>
            <a:ext cx="3398193" cy="2266170"/>
          </a:xfrm>
          <a:prstGeom prst="rect">
            <a:avLst/>
          </a:prstGeom>
        </p:spPr>
      </p:pic>
      <p:sp>
        <p:nvSpPr>
          <p:cNvPr id="5" name="Rectangle 4"/>
          <p:cNvSpPr/>
          <p:nvPr/>
        </p:nvSpPr>
        <p:spPr>
          <a:xfrm>
            <a:off x="1706290" y="4818157"/>
            <a:ext cx="1133644" cy="369332"/>
          </a:xfrm>
          <a:prstGeom prst="rect">
            <a:avLst/>
          </a:prstGeom>
        </p:spPr>
        <p:txBody>
          <a:bodyPr wrap="none">
            <a:spAutoFit/>
          </a:bodyPr>
          <a:lstStyle/>
          <a:p>
            <a:r>
              <a:rPr lang="en-US" b="1" dirty="0" smtClean="0">
                <a:solidFill>
                  <a:schemeClr val="accent1">
                    <a:lumMod val="50000"/>
                  </a:schemeClr>
                </a:solidFill>
              </a:rPr>
              <a:t>Activity </a:t>
            </a:r>
            <a:r>
              <a:rPr lang="en-US" b="1" dirty="0">
                <a:solidFill>
                  <a:schemeClr val="accent1">
                    <a:lumMod val="50000"/>
                  </a:schemeClr>
                </a:solidFill>
              </a:rPr>
              <a:t>2 </a:t>
            </a:r>
          </a:p>
        </p:txBody>
      </p:sp>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41596" y="5850855"/>
            <a:ext cx="1422873" cy="690187"/>
          </a:xfrm>
          <a:prstGeom prst="rect">
            <a:avLst/>
          </a:prstGeom>
        </p:spPr>
      </p:pic>
    </p:spTree>
    <p:custDataLst>
      <p:tags r:id="rId1"/>
    </p:custDataLst>
    <p:extLst>
      <p:ext uri="{BB962C8B-B14F-4D97-AF65-F5344CB8AC3E}">
        <p14:creationId xmlns:p14="http://schemas.microsoft.com/office/powerpoint/2010/main" val="31293911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2024" y="759655"/>
            <a:ext cx="7263325" cy="534573"/>
          </a:xfrm>
        </p:spPr>
        <p:txBody>
          <a:bodyPr>
            <a:noAutofit/>
          </a:bodyPr>
          <a:lstStyle/>
          <a:p>
            <a:r>
              <a:rPr lang="en-US" b="1" dirty="0" smtClean="0"/>
              <a:t>TAKE NOTES</a:t>
            </a:r>
            <a:endParaRPr lang="en-US" b="1" dirty="0"/>
          </a:p>
        </p:txBody>
      </p:sp>
      <p:sp>
        <p:nvSpPr>
          <p:cNvPr id="3" name="Content Placeholder 2"/>
          <p:cNvSpPr>
            <a:spLocks noGrp="1"/>
          </p:cNvSpPr>
          <p:nvPr>
            <p:ph idx="1"/>
          </p:nvPr>
        </p:nvSpPr>
        <p:spPr>
          <a:xfrm>
            <a:off x="1252023" y="1445797"/>
            <a:ext cx="7263326" cy="4351338"/>
          </a:xfrm>
        </p:spPr>
        <p:txBody>
          <a:bodyPr>
            <a:normAutofit/>
          </a:bodyPr>
          <a:lstStyle/>
          <a:p>
            <a:pPr>
              <a:buFont typeface="Wingdings" panose="05000000000000000000" pitchFamily="2" charset="2"/>
              <a:buChar char="§"/>
            </a:pPr>
            <a:r>
              <a:rPr lang="en-US" sz="3000" dirty="0" smtClean="0"/>
              <a:t> ALWAYS WRITE DOWN YOUR GOALS!</a:t>
            </a:r>
          </a:p>
          <a:p>
            <a:pPr lvl="1"/>
            <a:r>
              <a:rPr lang="en-US" sz="2800" dirty="0" smtClean="0"/>
              <a:t>Short term</a:t>
            </a:r>
          </a:p>
          <a:p>
            <a:pPr lvl="1"/>
            <a:r>
              <a:rPr lang="en-US" sz="2800" dirty="0" smtClean="0"/>
              <a:t>Long term</a:t>
            </a:r>
          </a:p>
          <a:p>
            <a:pPr>
              <a:buFont typeface="Wingdings" panose="05000000000000000000" pitchFamily="2" charset="2"/>
              <a:buChar char="§"/>
            </a:pPr>
            <a:r>
              <a:rPr lang="en-US" sz="3000" dirty="0" smtClean="0"/>
              <a:t> Goals are the foundation of your financial plan</a:t>
            </a:r>
          </a:p>
          <a:p>
            <a:pPr>
              <a:buFont typeface="Wingdings" panose="05000000000000000000" pitchFamily="2" charset="2"/>
              <a:buChar char="§"/>
            </a:pPr>
            <a:r>
              <a:rPr lang="en-US" sz="3000" dirty="0" smtClean="0"/>
              <a:t> Goals are the starting point for saving and investing</a:t>
            </a: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59782" y="5661429"/>
            <a:ext cx="1766570" cy="856903"/>
          </a:xfrm>
          <a:prstGeom prst="rect">
            <a:avLst/>
          </a:prstGeom>
        </p:spPr>
      </p:pic>
    </p:spTree>
    <p:custDataLst>
      <p:tags r:id="rId1"/>
    </p:custDataLst>
    <p:extLst>
      <p:ext uri="{BB962C8B-B14F-4D97-AF65-F5344CB8AC3E}">
        <p14:creationId xmlns:p14="http://schemas.microsoft.com/office/powerpoint/2010/main" val="296759343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21019" y="798832"/>
            <a:ext cx="8022981" cy="509464"/>
          </a:xfrm>
        </p:spPr>
        <p:txBody>
          <a:bodyPr/>
          <a:lstStyle/>
          <a:p>
            <a:r>
              <a:rPr lang="en-US" b="1" dirty="0" smtClean="0"/>
              <a:t>FINANCIAL GOAL SETTING – Review Questions</a:t>
            </a:r>
            <a:endParaRPr lang="en-US" b="1" dirty="0"/>
          </a:p>
        </p:txBody>
      </p:sp>
      <p:sp>
        <p:nvSpPr>
          <p:cNvPr id="3" name="Content Placeholder 2"/>
          <p:cNvSpPr>
            <a:spLocks noGrp="1"/>
          </p:cNvSpPr>
          <p:nvPr>
            <p:ph idx="1"/>
          </p:nvPr>
        </p:nvSpPr>
        <p:spPr>
          <a:xfrm>
            <a:off x="1121019" y="1482725"/>
            <a:ext cx="7886700" cy="4351338"/>
          </a:xfrm>
        </p:spPr>
        <p:txBody>
          <a:bodyPr/>
          <a:lstStyle/>
          <a:p>
            <a:pPr marL="514350" lvl="0" indent="-514350">
              <a:buFont typeface="+mj-lt"/>
              <a:buAutoNum type="arabicPeriod"/>
            </a:pPr>
            <a:r>
              <a:rPr lang="en-US" sz="2800" dirty="0">
                <a:solidFill>
                  <a:schemeClr val="tx1"/>
                </a:solidFill>
              </a:rPr>
              <a:t>Why would a goal need to be time bound?</a:t>
            </a:r>
          </a:p>
          <a:p>
            <a:pPr marL="514350" lvl="0" indent="-514350">
              <a:buFont typeface="+mj-lt"/>
              <a:buAutoNum type="arabicPeriod"/>
            </a:pPr>
            <a:r>
              <a:rPr lang="en-US" sz="2800" dirty="0">
                <a:solidFill>
                  <a:schemeClr val="tx1"/>
                </a:solidFill>
              </a:rPr>
              <a:t>What is an opportunity cost?</a:t>
            </a:r>
          </a:p>
          <a:p>
            <a:pPr marL="514350" lvl="0" indent="-514350">
              <a:buFont typeface="+mj-lt"/>
              <a:buAutoNum type="arabicPeriod"/>
            </a:pPr>
            <a:r>
              <a:rPr lang="en-US" sz="2800" dirty="0">
                <a:solidFill>
                  <a:schemeClr val="tx1"/>
                </a:solidFill>
              </a:rPr>
              <a:t>What is a goal?</a:t>
            </a:r>
          </a:p>
          <a:p>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21133" y="5551055"/>
            <a:ext cx="2051241" cy="994987"/>
          </a:xfrm>
          <a:prstGeom prst="rect">
            <a:avLst/>
          </a:prstGeom>
        </p:spPr>
      </p:pic>
    </p:spTree>
    <p:custDataLst>
      <p:tags r:id="rId1"/>
    </p:custDataLst>
    <p:extLst>
      <p:ext uri="{BB962C8B-B14F-4D97-AF65-F5344CB8AC3E}">
        <p14:creationId xmlns:p14="http://schemas.microsoft.com/office/powerpoint/2010/main" val="36377211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BUDGETING</a:t>
            </a:r>
            <a:endParaRPr lang="en-US" dirty="0"/>
          </a:p>
        </p:txBody>
      </p:sp>
      <p:sp>
        <p:nvSpPr>
          <p:cNvPr id="3" name="Subtitle 2"/>
          <p:cNvSpPr>
            <a:spLocks noGrp="1"/>
          </p:cNvSpPr>
          <p:nvPr>
            <p:ph type="subTitle" idx="1"/>
          </p:nvPr>
        </p:nvSpPr>
        <p:spPr/>
        <p:txBody>
          <a:bodyPr/>
          <a:lstStyle/>
          <a:p>
            <a:r>
              <a:rPr lang="en-US" dirty="0" smtClean="0"/>
              <a:t>PUTTING MATH TO GOOD USE</a:t>
            </a:r>
            <a:endParaRPr lang="en-US" dirty="0"/>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41491" y="5249467"/>
            <a:ext cx="2912569" cy="1412787"/>
          </a:xfrm>
          <a:prstGeom prst="rect">
            <a:avLst/>
          </a:prstGeom>
        </p:spPr>
      </p:pic>
    </p:spTree>
    <p:custDataLst>
      <p:tags r:id="rId1"/>
    </p:custDataLst>
    <p:extLst>
      <p:ext uri="{BB962C8B-B14F-4D97-AF65-F5344CB8AC3E}">
        <p14:creationId xmlns:p14="http://schemas.microsoft.com/office/powerpoint/2010/main" val="300677400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8448" y="1040534"/>
            <a:ext cx="7185730" cy="5239949"/>
          </a:xfrm>
        </p:spPr>
        <p:txBody>
          <a:bodyPr>
            <a:normAutofit/>
          </a:bodyPr>
          <a:lstStyle/>
          <a:p>
            <a:pPr algn="ctr"/>
            <a:r>
              <a:rPr lang="en-US" cap="small" dirty="0" smtClean="0">
                <a:solidFill>
                  <a:srgbClr val="509135"/>
                </a:solidFill>
              </a:rPr>
              <a:t>Thank you for joining us through this EXCITING PRESENTATION!</a:t>
            </a:r>
            <a:br>
              <a:rPr lang="en-US" cap="small" dirty="0" smtClean="0">
                <a:solidFill>
                  <a:srgbClr val="509135"/>
                </a:solidFill>
              </a:rPr>
            </a:br>
            <a:r>
              <a:rPr lang="en-US" cap="small" dirty="0">
                <a:solidFill>
                  <a:srgbClr val="509135"/>
                </a:solidFill>
              </a:rPr>
              <a:t/>
            </a:r>
            <a:br>
              <a:rPr lang="en-US" cap="small" dirty="0">
                <a:solidFill>
                  <a:srgbClr val="509135"/>
                </a:solidFill>
              </a:rPr>
            </a:br>
            <a:r>
              <a:rPr lang="en-US" cap="small" dirty="0" smtClean="0">
                <a:solidFill>
                  <a:srgbClr val="509135"/>
                </a:solidFill>
              </a:rPr>
              <a:t>Visit our website </a:t>
            </a:r>
            <a:br>
              <a:rPr lang="en-US" cap="small" dirty="0" smtClean="0">
                <a:solidFill>
                  <a:srgbClr val="509135"/>
                </a:solidFill>
              </a:rPr>
            </a:br>
            <a:r>
              <a:rPr lang="en-US" sz="3200" b="1" dirty="0" smtClean="0">
                <a:solidFill>
                  <a:srgbClr val="509135"/>
                </a:solidFill>
                <a:hlinkClick r:id="rId3"/>
              </a:rPr>
              <a:t>farmcreditofnc.com</a:t>
            </a:r>
            <a:r>
              <a:rPr lang="en-US" sz="3200" dirty="0" smtClean="0">
                <a:solidFill>
                  <a:srgbClr val="509135"/>
                </a:solidFill>
              </a:rPr>
              <a:t/>
            </a:r>
            <a:br>
              <a:rPr lang="en-US" sz="3200" dirty="0" smtClean="0">
                <a:solidFill>
                  <a:srgbClr val="509135"/>
                </a:solidFill>
              </a:rPr>
            </a:br>
            <a:r>
              <a:rPr lang="en-US" sz="3200" dirty="0" smtClean="0">
                <a:solidFill>
                  <a:srgbClr val="509135"/>
                </a:solidFill>
              </a:rPr>
              <a:t/>
            </a:r>
            <a:br>
              <a:rPr lang="en-US" sz="3200" dirty="0" smtClean="0">
                <a:solidFill>
                  <a:srgbClr val="509135"/>
                </a:solidFill>
              </a:rPr>
            </a:br>
            <a:r>
              <a:rPr lang="en-US" sz="3200" cap="small" dirty="0" smtClean="0">
                <a:solidFill>
                  <a:srgbClr val="509135"/>
                </a:solidFill>
              </a:rPr>
              <a:t>Contact us at:</a:t>
            </a:r>
            <a:r>
              <a:rPr lang="en-US" sz="3200" dirty="0" smtClean="0">
                <a:solidFill>
                  <a:srgbClr val="509135"/>
                </a:solidFill>
              </a:rPr>
              <a:t/>
            </a:r>
            <a:br>
              <a:rPr lang="en-US" sz="3200" dirty="0" smtClean="0">
                <a:solidFill>
                  <a:srgbClr val="509135"/>
                </a:solidFill>
              </a:rPr>
            </a:br>
            <a:r>
              <a:rPr lang="en-US" sz="3200" dirty="0" smtClean="0">
                <a:solidFill>
                  <a:srgbClr val="509135"/>
                </a:solidFill>
              </a:rPr>
              <a:t>800-521-9952</a:t>
            </a:r>
            <a:br>
              <a:rPr lang="en-US" sz="3200" dirty="0" smtClean="0">
                <a:solidFill>
                  <a:srgbClr val="509135"/>
                </a:solidFill>
              </a:rPr>
            </a:br>
            <a:r>
              <a:rPr lang="en-US" sz="3200" dirty="0" smtClean="0">
                <a:solidFill>
                  <a:srgbClr val="009900"/>
                </a:solidFill>
              </a:rPr>
              <a:t/>
            </a:r>
            <a:br>
              <a:rPr lang="en-US" sz="3200" dirty="0" smtClean="0">
                <a:solidFill>
                  <a:srgbClr val="009900"/>
                </a:solidFill>
              </a:rPr>
            </a:br>
            <a:endParaRPr lang="en-US" sz="3200" cap="small" dirty="0">
              <a:solidFill>
                <a:srgbClr val="009900"/>
              </a:solidFill>
            </a:endParaRP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70255" y="5410537"/>
            <a:ext cx="2283805" cy="1107796"/>
          </a:xfrm>
          <a:prstGeom prst="rect">
            <a:avLst/>
          </a:prstGeom>
        </p:spPr>
      </p:pic>
    </p:spTree>
    <p:custDataLst>
      <p:tags r:id="rId1"/>
    </p:custDataLst>
    <p:extLst>
      <p:ext uri="{BB962C8B-B14F-4D97-AF65-F5344CB8AC3E}">
        <p14:creationId xmlns:p14="http://schemas.microsoft.com/office/powerpoint/2010/main" val="19523430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09822" y="759655"/>
            <a:ext cx="7305528" cy="562708"/>
          </a:xfrm>
        </p:spPr>
        <p:txBody>
          <a:bodyPr/>
          <a:lstStyle/>
          <a:p>
            <a:r>
              <a:rPr lang="en-US" b="1" dirty="0"/>
              <a:t>WHAT IS A BUDGET ANYWAY?</a:t>
            </a:r>
          </a:p>
        </p:txBody>
      </p:sp>
      <p:sp>
        <p:nvSpPr>
          <p:cNvPr id="3" name="Content Placeholder 2"/>
          <p:cNvSpPr>
            <a:spLocks noGrp="1"/>
          </p:cNvSpPr>
          <p:nvPr>
            <p:ph idx="1"/>
          </p:nvPr>
        </p:nvSpPr>
        <p:spPr>
          <a:xfrm>
            <a:off x="1209822" y="1420837"/>
            <a:ext cx="7305528" cy="4756126"/>
          </a:xfrm>
        </p:spPr>
        <p:txBody>
          <a:bodyPr>
            <a:normAutofit lnSpcReduction="10000"/>
          </a:bodyPr>
          <a:lstStyle/>
          <a:p>
            <a:pPr>
              <a:buFont typeface="Wingdings" panose="05000000000000000000" pitchFamily="2" charset="2"/>
              <a:buChar char="§"/>
            </a:pPr>
            <a:r>
              <a:rPr lang="en-US" sz="2800" b="1" dirty="0" smtClean="0"/>
              <a:t> Budget</a:t>
            </a:r>
            <a:r>
              <a:rPr lang="en-US" sz="2800" b="1" dirty="0"/>
              <a:t>: </a:t>
            </a:r>
            <a:r>
              <a:rPr lang="en-US" sz="2800" dirty="0"/>
              <a:t>Record of income and expenses for a given period of time. </a:t>
            </a:r>
          </a:p>
          <a:p>
            <a:pPr>
              <a:buFont typeface="Wingdings" panose="05000000000000000000" pitchFamily="2" charset="2"/>
              <a:buChar char="§"/>
            </a:pPr>
            <a:r>
              <a:rPr lang="en-US" sz="2800" dirty="0"/>
              <a:t> Measuring the flow of money, what’s going in and what’s coming out</a:t>
            </a:r>
          </a:p>
          <a:p>
            <a:pPr lvl="1"/>
            <a:r>
              <a:rPr lang="en-US" sz="2800" dirty="0"/>
              <a:t> </a:t>
            </a:r>
            <a:r>
              <a:rPr lang="en-US" sz="2600" dirty="0"/>
              <a:t>Income and expenses</a:t>
            </a:r>
          </a:p>
          <a:p>
            <a:pPr>
              <a:buFont typeface="Wingdings" panose="05000000000000000000" pitchFamily="2" charset="2"/>
              <a:buChar char="§"/>
            </a:pPr>
            <a:r>
              <a:rPr lang="en-US" sz="2800" dirty="0"/>
              <a:t> </a:t>
            </a:r>
            <a:r>
              <a:rPr lang="en-US" sz="2800" dirty="0" smtClean="0"/>
              <a:t>Track </a:t>
            </a:r>
            <a:r>
              <a:rPr lang="en-US" sz="2800" dirty="0"/>
              <a:t>the flow of money so you can control where your money goes</a:t>
            </a:r>
          </a:p>
          <a:p>
            <a:pPr>
              <a:buFont typeface="Wingdings" panose="05000000000000000000" pitchFamily="2" charset="2"/>
              <a:buChar char="§"/>
            </a:pPr>
            <a:r>
              <a:rPr lang="en-US" sz="2800" dirty="0" smtClean="0"/>
              <a:t> Types </a:t>
            </a:r>
            <a:r>
              <a:rPr lang="en-US" sz="2800" dirty="0"/>
              <a:t>of budgets: Paper budgets, Excel spreadsheets, the envelope system, Mobile </a:t>
            </a:r>
            <a:r>
              <a:rPr lang="en-US" sz="2800" dirty="0" smtClean="0"/>
              <a:t>apps </a:t>
            </a:r>
          </a:p>
          <a:p>
            <a:pPr>
              <a:buFont typeface="Wingdings" panose="05000000000000000000" pitchFamily="2" charset="2"/>
              <a:buChar char="§"/>
            </a:pPr>
            <a:r>
              <a:rPr lang="en-US" sz="2800" dirty="0" smtClean="0"/>
              <a:t> How </a:t>
            </a:r>
            <a:r>
              <a:rPr lang="en-US" sz="2800" dirty="0"/>
              <a:t>does it work in real life?</a:t>
            </a:r>
          </a:p>
        </p:txBody>
      </p:sp>
      <p:sp>
        <p:nvSpPr>
          <p:cNvPr id="4" name="Rectangle 3"/>
          <p:cNvSpPr/>
          <p:nvPr/>
        </p:nvSpPr>
        <p:spPr>
          <a:xfrm>
            <a:off x="1209822" y="6090771"/>
            <a:ext cx="1664238" cy="369332"/>
          </a:xfrm>
          <a:prstGeom prst="rect">
            <a:avLst/>
          </a:prstGeom>
        </p:spPr>
        <p:txBody>
          <a:bodyPr wrap="none">
            <a:spAutoFit/>
          </a:bodyPr>
          <a:lstStyle/>
          <a:p>
            <a:r>
              <a:rPr lang="en-US" b="1" dirty="0" smtClean="0">
                <a:solidFill>
                  <a:schemeClr val="accent1">
                    <a:lumMod val="50000"/>
                  </a:schemeClr>
                </a:solidFill>
              </a:rPr>
              <a:t>Activity </a:t>
            </a:r>
            <a:r>
              <a:rPr lang="en-US" b="1" dirty="0">
                <a:solidFill>
                  <a:schemeClr val="accent1">
                    <a:lumMod val="50000"/>
                  </a:schemeClr>
                </a:solidFill>
              </a:rPr>
              <a:t>3 and 4</a:t>
            </a: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35979" y="5808778"/>
            <a:ext cx="1518081" cy="736369"/>
          </a:xfrm>
          <a:prstGeom prst="rect">
            <a:avLst/>
          </a:prstGeom>
        </p:spPr>
      </p:pic>
    </p:spTree>
    <p:custDataLst>
      <p:tags r:id="rId1"/>
    </p:custDataLst>
    <p:extLst>
      <p:ext uri="{BB962C8B-B14F-4D97-AF65-F5344CB8AC3E}">
        <p14:creationId xmlns:p14="http://schemas.microsoft.com/office/powerpoint/2010/main" val="22523254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5754" y="717451"/>
            <a:ext cx="7873006" cy="768903"/>
          </a:xfrm>
        </p:spPr>
        <p:txBody>
          <a:bodyPr>
            <a:normAutofit fontScale="90000"/>
          </a:bodyPr>
          <a:lstStyle/>
          <a:p>
            <a:r>
              <a:rPr lang="en-US" b="1" dirty="0" smtClean="0"/>
              <a:t>BUDGETING EQUALS LESS STRESS INTRODUCTION </a:t>
            </a:r>
            <a:r>
              <a:rPr lang="en-US" b="1" dirty="0"/>
              <a:t>TO BUDGETING</a:t>
            </a:r>
          </a:p>
        </p:txBody>
      </p:sp>
      <p:cxnSp>
        <p:nvCxnSpPr>
          <p:cNvPr id="89" name="Curved Connector 88"/>
          <p:cNvCxnSpPr/>
          <p:nvPr/>
        </p:nvCxnSpPr>
        <p:spPr>
          <a:xfrm rot="16200000" flipH="1">
            <a:off x="5790860" y="5323037"/>
            <a:ext cx="1211544" cy="708316"/>
          </a:xfrm>
          <a:prstGeom prst="curvedConnector3">
            <a:avLst>
              <a:gd name="adj1" fmla="val 50000"/>
            </a:avLst>
          </a:prstGeom>
          <a:ln w="76200">
            <a:solidFill>
              <a:srgbClr val="519136"/>
            </a:solidFill>
          </a:ln>
        </p:spPr>
        <p:style>
          <a:lnRef idx="1">
            <a:schemeClr val="accent1"/>
          </a:lnRef>
          <a:fillRef idx="0">
            <a:schemeClr val="accent1"/>
          </a:fillRef>
          <a:effectRef idx="0">
            <a:schemeClr val="accent1"/>
          </a:effectRef>
          <a:fontRef idx="minor">
            <a:schemeClr val="tx1"/>
          </a:fontRef>
        </p:style>
      </p:cxnSp>
      <p:grpSp>
        <p:nvGrpSpPr>
          <p:cNvPr id="4" name="Group 3"/>
          <p:cNvGrpSpPr/>
          <p:nvPr/>
        </p:nvGrpSpPr>
        <p:grpSpPr>
          <a:xfrm>
            <a:off x="4272535" y="2748694"/>
            <a:ext cx="4982395" cy="3490651"/>
            <a:chOff x="3864729" y="2876944"/>
            <a:chExt cx="5017862" cy="3440883"/>
          </a:xfrm>
        </p:grpSpPr>
        <p:pic>
          <p:nvPicPr>
            <p:cNvPr id="114" name="Picture 113"/>
            <p:cNvPicPr>
              <a:picLocks noChangeAspect="1"/>
            </p:cNvPicPr>
            <p:nvPr/>
          </p:nvPicPr>
          <p:blipFill>
            <a:blip r:embed="rId4"/>
            <a:stretch>
              <a:fillRect/>
            </a:stretch>
          </p:blipFill>
          <p:spPr>
            <a:xfrm rot="21088607" flipH="1">
              <a:off x="3864729" y="4225760"/>
              <a:ext cx="2190176" cy="1377258"/>
            </a:xfrm>
            <a:prstGeom prst="rect">
              <a:avLst/>
            </a:prstGeom>
          </p:spPr>
        </p:pic>
        <p:pic>
          <p:nvPicPr>
            <p:cNvPr id="27" name="Picture 26"/>
            <p:cNvPicPr>
              <a:picLocks noChangeAspect="1"/>
            </p:cNvPicPr>
            <p:nvPr/>
          </p:nvPicPr>
          <p:blipFill>
            <a:blip r:embed="rId4"/>
            <a:stretch>
              <a:fillRect/>
            </a:stretch>
          </p:blipFill>
          <p:spPr>
            <a:xfrm rot="20813950">
              <a:off x="5747193" y="2876944"/>
              <a:ext cx="3135398" cy="1971645"/>
            </a:xfrm>
            <a:prstGeom prst="rect">
              <a:avLst/>
            </a:prstGeom>
          </p:spPr>
        </p:pic>
        <p:cxnSp>
          <p:nvCxnSpPr>
            <p:cNvPr id="102" name="Curved Connector 101"/>
            <p:cNvCxnSpPr/>
            <p:nvPr/>
          </p:nvCxnSpPr>
          <p:spPr>
            <a:xfrm rot="16200000" flipH="1">
              <a:off x="5756840" y="5331595"/>
              <a:ext cx="1258791" cy="713673"/>
            </a:xfrm>
            <a:prstGeom prst="curvedConnector3">
              <a:avLst>
                <a:gd name="adj1" fmla="val 50000"/>
              </a:avLst>
            </a:prstGeom>
            <a:ln w="76200">
              <a:solidFill>
                <a:srgbClr val="519136"/>
              </a:solidFill>
            </a:ln>
          </p:spPr>
          <p:style>
            <a:lnRef idx="1">
              <a:schemeClr val="accent1"/>
            </a:lnRef>
            <a:fillRef idx="0">
              <a:schemeClr val="accent1"/>
            </a:fillRef>
            <a:effectRef idx="0">
              <a:schemeClr val="accent1"/>
            </a:effectRef>
            <a:fontRef idx="minor">
              <a:schemeClr val="tx1"/>
            </a:fontRef>
          </p:style>
        </p:cxnSp>
      </p:grpSp>
      <p:graphicFrame>
        <p:nvGraphicFramePr>
          <p:cNvPr id="117" name="Content Placeholder 116"/>
          <p:cNvGraphicFramePr>
            <a:graphicFrameLocks noGrp="1"/>
          </p:cNvGraphicFramePr>
          <p:nvPr>
            <p:ph idx="1"/>
            <p:extLst>
              <p:ext uri="{D42A27DB-BD31-4B8C-83A1-F6EECF244321}">
                <p14:modId xmlns:p14="http://schemas.microsoft.com/office/powerpoint/2010/main" val="3814184837"/>
              </p:ext>
            </p:extLst>
          </p:nvPr>
        </p:nvGraphicFramePr>
        <p:xfrm>
          <a:off x="-217284" y="1703560"/>
          <a:ext cx="7627782" cy="435133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118" name="Picture 117"/>
          <p:cNvPicPr>
            <a:picLocks noChangeAspect="1"/>
          </p:cNvPicPr>
          <p:nvPr/>
        </p:nvPicPr>
        <p:blipFill>
          <a:blip r:embed="rId10" cstate="print">
            <a:extLst>
              <a:ext uri="{BEBA8EAE-BF5A-486C-A8C5-ECC9F3942E4B}">
                <a14:imgProps xmlns:a14="http://schemas.microsoft.com/office/drawing/2010/main">
                  <a14:imgLayer r:embed="rId11">
                    <a14:imgEffect>
                      <a14:saturation sat="66000"/>
                    </a14:imgEffect>
                  </a14:imgLayer>
                </a14:imgProps>
              </a:ext>
              <a:ext uri="{28A0092B-C50C-407E-A947-70E740481C1C}">
                <a14:useLocalDpi xmlns:a14="http://schemas.microsoft.com/office/drawing/2010/main" val="0"/>
              </a:ext>
            </a:extLst>
          </a:blip>
          <a:stretch>
            <a:fillRect/>
          </a:stretch>
        </p:blipFill>
        <p:spPr>
          <a:xfrm>
            <a:off x="6322335" y="5884844"/>
            <a:ext cx="1125798" cy="709003"/>
          </a:xfrm>
          <a:prstGeom prst="rect">
            <a:avLst/>
          </a:prstGeom>
        </p:spPr>
      </p:pic>
      <p:pic>
        <p:nvPicPr>
          <p:cNvPr id="3" name="Picture 2"/>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7756266" y="5884844"/>
            <a:ext cx="1339066" cy="649535"/>
          </a:xfrm>
          <a:prstGeom prst="rect">
            <a:avLst/>
          </a:prstGeom>
        </p:spPr>
      </p:pic>
    </p:spTree>
    <p:custDataLst>
      <p:tags r:id="rId1"/>
    </p:custDataLst>
    <p:extLst>
      <p:ext uri="{BB962C8B-B14F-4D97-AF65-F5344CB8AC3E}">
        <p14:creationId xmlns:p14="http://schemas.microsoft.com/office/powerpoint/2010/main" val="38041404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37956" y="759655"/>
            <a:ext cx="7277393" cy="534573"/>
          </a:xfrm>
        </p:spPr>
        <p:txBody>
          <a:bodyPr/>
          <a:lstStyle/>
          <a:p>
            <a:r>
              <a:rPr lang="en-US" b="1" dirty="0"/>
              <a:t>BUDGETING IN REAL LIFE</a:t>
            </a:r>
          </a:p>
        </p:txBody>
      </p:sp>
      <p:sp>
        <p:nvSpPr>
          <p:cNvPr id="3" name="Content Placeholder 2"/>
          <p:cNvSpPr>
            <a:spLocks noGrp="1"/>
          </p:cNvSpPr>
          <p:nvPr>
            <p:ph idx="1"/>
          </p:nvPr>
        </p:nvSpPr>
        <p:spPr>
          <a:xfrm>
            <a:off x="1237956" y="1420837"/>
            <a:ext cx="7277394" cy="4756126"/>
          </a:xfrm>
        </p:spPr>
        <p:txBody>
          <a:bodyPr>
            <a:normAutofit/>
          </a:bodyPr>
          <a:lstStyle/>
          <a:p>
            <a:pPr>
              <a:buFont typeface="Wingdings" panose="05000000000000000000" pitchFamily="2" charset="2"/>
              <a:buChar char="§"/>
            </a:pPr>
            <a:r>
              <a:rPr lang="en-US" sz="2400" dirty="0" smtClean="0"/>
              <a:t> INCOME</a:t>
            </a:r>
          </a:p>
          <a:p>
            <a:pPr lvl="1"/>
            <a:r>
              <a:rPr lang="en-US" sz="2400" dirty="0" smtClean="0"/>
              <a:t>Paycheck</a:t>
            </a:r>
          </a:p>
          <a:p>
            <a:pPr lvl="1"/>
            <a:r>
              <a:rPr lang="en-US" sz="2400" dirty="0" smtClean="0"/>
              <a:t>Rent Income</a:t>
            </a:r>
          </a:p>
          <a:p>
            <a:pPr lvl="1"/>
            <a:r>
              <a:rPr lang="en-US" sz="2400" dirty="0" smtClean="0"/>
              <a:t>Interest Earned</a:t>
            </a:r>
          </a:p>
          <a:p>
            <a:pPr lvl="1"/>
            <a:r>
              <a:rPr lang="en-US" sz="2400" dirty="0" smtClean="0"/>
              <a:t>Investment Income</a:t>
            </a:r>
          </a:p>
          <a:p>
            <a:pPr>
              <a:buFont typeface="Wingdings" panose="05000000000000000000" pitchFamily="2" charset="2"/>
              <a:buChar char="§"/>
            </a:pPr>
            <a:r>
              <a:rPr lang="en-US" sz="2400" dirty="0" smtClean="0"/>
              <a:t> EXPENSES</a:t>
            </a:r>
          </a:p>
          <a:p>
            <a:pPr lvl="1"/>
            <a:r>
              <a:rPr lang="en-US" sz="2400" dirty="0" smtClean="0"/>
              <a:t>Things you have to pay – rent, mortgage, electric bill, car insurance, groceries, etc.</a:t>
            </a:r>
          </a:p>
          <a:p>
            <a:pPr lvl="1"/>
            <a:r>
              <a:rPr lang="en-US" sz="2400" dirty="0" smtClean="0"/>
              <a:t>Optional items you pay for – Starbucks coffee, Netflix, Chick-fil-A, new shirt from Belk, 4-wheeler, etc.		</a:t>
            </a:r>
            <a:endParaRPr lang="en-US" sz="2400" dirty="0"/>
          </a:p>
        </p:txBody>
      </p:sp>
      <p:pic>
        <p:nvPicPr>
          <p:cNvPr id="4" name="Picture 3"/>
          <p:cNvPicPr>
            <a:picLocks noChangeAspect="1"/>
          </p:cNvPicPr>
          <p:nvPr/>
        </p:nvPicPr>
        <p:blipFill>
          <a:blip r:embed="rId4"/>
          <a:stretch>
            <a:fillRect/>
          </a:stretch>
        </p:blipFill>
        <p:spPr>
          <a:xfrm>
            <a:off x="5271721" y="1294228"/>
            <a:ext cx="3383573" cy="2261812"/>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361381" y="5674318"/>
            <a:ext cx="1701915" cy="825541"/>
          </a:xfrm>
          <a:prstGeom prst="rect">
            <a:avLst/>
          </a:prstGeom>
        </p:spPr>
      </p:pic>
    </p:spTree>
    <p:custDataLst>
      <p:tags r:id="rId1"/>
    </p:custDataLst>
    <p:extLst>
      <p:ext uri="{BB962C8B-B14F-4D97-AF65-F5344CB8AC3E}">
        <p14:creationId xmlns:p14="http://schemas.microsoft.com/office/powerpoint/2010/main" val="355845654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37956" y="745588"/>
            <a:ext cx="7277393" cy="506437"/>
          </a:xfrm>
        </p:spPr>
        <p:txBody>
          <a:bodyPr/>
          <a:lstStyle/>
          <a:p>
            <a:r>
              <a:rPr lang="en-US" b="1" dirty="0"/>
              <a:t>BUDGETING IN REAL LIFE</a:t>
            </a:r>
          </a:p>
        </p:txBody>
      </p:sp>
      <p:sp>
        <p:nvSpPr>
          <p:cNvPr id="3" name="Content Placeholder 2"/>
          <p:cNvSpPr>
            <a:spLocks noGrp="1"/>
          </p:cNvSpPr>
          <p:nvPr>
            <p:ph idx="1"/>
          </p:nvPr>
        </p:nvSpPr>
        <p:spPr>
          <a:xfrm>
            <a:off x="1237956" y="1392702"/>
            <a:ext cx="7277394" cy="4784261"/>
          </a:xfrm>
        </p:spPr>
        <p:txBody>
          <a:bodyPr/>
          <a:lstStyle/>
          <a:p>
            <a:pPr>
              <a:buFont typeface="Wingdings" panose="05000000000000000000" pitchFamily="2" charset="2"/>
              <a:buChar char="§"/>
            </a:pPr>
            <a:r>
              <a:rPr lang="en-US" sz="2800" dirty="0" smtClean="0"/>
              <a:t> INCOME – EXPENSES = SURPLUS or DEFICIT</a:t>
            </a:r>
          </a:p>
          <a:p>
            <a:pPr>
              <a:buFont typeface="Wingdings" panose="05000000000000000000" pitchFamily="2" charset="2"/>
              <a:buChar char="§"/>
            </a:pPr>
            <a:r>
              <a:rPr lang="en-US" sz="2800" dirty="0" smtClean="0"/>
              <a:t> Surplus</a:t>
            </a:r>
          </a:p>
          <a:p>
            <a:pPr lvl="1"/>
            <a:r>
              <a:rPr lang="en-US" sz="2600" dirty="0" smtClean="0"/>
              <a:t>Extra money left over for saving or investing</a:t>
            </a:r>
          </a:p>
          <a:p>
            <a:pPr lvl="1"/>
            <a:r>
              <a:rPr lang="en-US" sz="2600" dirty="0" smtClean="0"/>
              <a:t>Extra money left over for some fun things in life</a:t>
            </a:r>
          </a:p>
          <a:p>
            <a:pPr>
              <a:buFont typeface="Wingdings" panose="05000000000000000000" pitchFamily="2" charset="2"/>
              <a:buChar char="§"/>
            </a:pPr>
            <a:r>
              <a:rPr lang="en-US" sz="2800" dirty="0" smtClean="0"/>
              <a:t> Deficit</a:t>
            </a:r>
          </a:p>
          <a:p>
            <a:pPr lvl="1"/>
            <a:r>
              <a:rPr lang="en-US" sz="2600" dirty="0" smtClean="0"/>
              <a:t>Spending more money than you are making</a:t>
            </a:r>
          </a:p>
          <a:p>
            <a:pPr lvl="1"/>
            <a:r>
              <a:rPr lang="en-US" sz="2600" dirty="0" smtClean="0"/>
              <a:t>If this goes on for a few years it can sink your financial boat</a:t>
            </a:r>
            <a:endParaRPr lang="en-US" sz="2600" dirty="0"/>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18399" y="5802274"/>
            <a:ext cx="1544897" cy="749377"/>
          </a:xfrm>
          <a:prstGeom prst="rect">
            <a:avLst/>
          </a:prstGeom>
        </p:spPr>
      </p:pic>
    </p:spTree>
    <p:custDataLst>
      <p:tags r:id="rId1"/>
    </p:custDataLst>
    <p:extLst>
      <p:ext uri="{BB962C8B-B14F-4D97-AF65-F5344CB8AC3E}">
        <p14:creationId xmlns:p14="http://schemas.microsoft.com/office/powerpoint/2010/main" val="24558886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4" cstate="print">
            <a:extLst>
              <a:ext uri="{BEBA8EAE-BF5A-486C-A8C5-ECC9F3942E4B}">
                <a14:imgProps xmlns:a14="http://schemas.microsoft.com/office/drawing/2010/main">
                  <a14:imgLayer r:embed="rId5">
                    <a14:imgEffect>
                      <a14:backgroundRemoval t="0" b="99831" l="0" r="100000">
                        <a14:foregroundMark x1="46764" y1="96105" x2="66437" y2="95936"/>
                        <a14:foregroundMark x1="15444" y1="97798" x2="91286" y2="97544"/>
                        <a14:foregroundMark x1="62468" y1="92295" x2="41070" y2="91871"/>
                        <a14:foregroundMark x1="40552" y1="92041" x2="31148" y2="95851"/>
                        <a14:foregroundMark x1="72821" y1="46571" x2="67903" y2="50296"/>
                        <a14:foregroundMark x1="70060" y1="53175" x2="73857" y2="56562"/>
                        <a14:foregroundMark x1="74461" y1="43268" x2="74461" y2="43268"/>
                        <a14:foregroundMark x1="73512" y1="48603" x2="72994" y2="49280"/>
                        <a14:foregroundMark x1="75065" y1="46571" x2="74374" y2="47841"/>
                        <a14:backgroundMark x1="83952" y1="40135" x2="84987" y2="51651"/>
                        <a14:backgroundMark x1="23900" y1="39881" x2="949" y2="39289"/>
                      </a14:backgroundRemoval>
                    </a14:imgEffect>
                  </a14:imgLayer>
                </a14:imgProps>
              </a:ext>
              <a:ext uri="{28A0092B-C50C-407E-A947-70E740481C1C}">
                <a14:useLocalDpi xmlns:a14="http://schemas.microsoft.com/office/drawing/2010/main" val="0"/>
              </a:ext>
            </a:extLst>
          </a:blip>
          <a:stretch>
            <a:fillRect/>
          </a:stretch>
        </p:blipFill>
        <p:spPr>
          <a:xfrm>
            <a:off x="2676098" y="1435247"/>
            <a:ext cx="4822609" cy="4913290"/>
          </a:xfrm>
          <a:prstGeom prst="rect">
            <a:avLst/>
          </a:prstGeom>
        </p:spPr>
      </p:pic>
      <p:cxnSp>
        <p:nvCxnSpPr>
          <p:cNvPr id="8" name="Elbow Connector 7"/>
          <p:cNvCxnSpPr/>
          <p:nvPr/>
        </p:nvCxnSpPr>
        <p:spPr>
          <a:xfrm rot="10800000" flipH="1" flipV="1">
            <a:off x="6249017" y="2298950"/>
            <a:ext cx="1072443" cy="218128"/>
          </a:xfrm>
          <a:prstGeom prst="bentConnector3">
            <a:avLst>
              <a:gd name="adj1" fmla="val 50000"/>
            </a:avLst>
          </a:prstGeom>
          <a:ln w="9525">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7472217" y="2291454"/>
            <a:ext cx="1677292" cy="1600438"/>
          </a:xfrm>
          <a:prstGeom prst="rect">
            <a:avLst/>
          </a:prstGeom>
          <a:noFill/>
          <a:ln>
            <a:noFill/>
          </a:ln>
        </p:spPr>
        <p:txBody>
          <a:bodyPr wrap="square" rtlCol="0">
            <a:spAutoFit/>
          </a:bodyPr>
          <a:lstStyle/>
          <a:p>
            <a:r>
              <a:rPr lang="en-US" sz="1400" dirty="0" smtClean="0">
                <a:latin typeface="Adobe Devanagari" panose="02040503050201020203" pitchFamily="18" charset="0"/>
                <a:cs typeface="Adobe Devanagari" panose="02040503050201020203" pitchFamily="18" charset="0"/>
              </a:rPr>
              <a:t>NEEDS </a:t>
            </a:r>
          </a:p>
          <a:p>
            <a:pPr marL="285750" indent="-285750">
              <a:buFont typeface="Arial" panose="020B0604020202020204" pitchFamily="34" charset="0"/>
              <a:buChar char="•"/>
            </a:pPr>
            <a:r>
              <a:rPr lang="en-US" sz="1400" dirty="0" smtClean="0">
                <a:latin typeface="Adobe Devanagari" panose="02040503050201020203" pitchFamily="18" charset="0"/>
                <a:cs typeface="Adobe Devanagari" panose="02040503050201020203" pitchFamily="18" charset="0"/>
              </a:rPr>
              <a:t>Housing Cost </a:t>
            </a:r>
          </a:p>
          <a:p>
            <a:pPr marL="285750" indent="-285750">
              <a:buFont typeface="Arial" panose="020B0604020202020204" pitchFamily="34" charset="0"/>
              <a:buChar char="•"/>
            </a:pPr>
            <a:r>
              <a:rPr lang="en-US" sz="1400" dirty="0" smtClean="0">
                <a:latin typeface="Adobe Devanagari" panose="02040503050201020203" pitchFamily="18" charset="0"/>
                <a:cs typeface="Adobe Devanagari" panose="02040503050201020203" pitchFamily="18" charset="0"/>
              </a:rPr>
              <a:t>Groceries</a:t>
            </a:r>
          </a:p>
          <a:p>
            <a:pPr marL="285750" indent="-285750">
              <a:buFont typeface="Arial" panose="020B0604020202020204" pitchFamily="34" charset="0"/>
              <a:buChar char="•"/>
            </a:pPr>
            <a:r>
              <a:rPr lang="en-US" sz="1400" dirty="0" smtClean="0">
                <a:latin typeface="Adobe Devanagari" panose="02040503050201020203" pitchFamily="18" charset="0"/>
                <a:cs typeface="Adobe Devanagari" panose="02040503050201020203" pitchFamily="18" charset="0"/>
              </a:rPr>
              <a:t>Utilities</a:t>
            </a:r>
          </a:p>
          <a:p>
            <a:pPr marL="285750" indent="-285750">
              <a:buFont typeface="Arial" panose="020B0604020202020204" pitchFamily="34" charset="0"/>
              <a:buChar char="•"/>
            </a:pPr>
            <a:r>
              <a:rPr lang="en-US" sz="1400" dirty="0" smtClean="0">
                <a:latin typeface="Adobe Devanagari" panose="02040503050201020203" pitchFamily="18" charset="0"/>
                <a:cs typeface="Adobe Devanagari" panose="02040503050201020203" pitchFamily="18" charset="0"/>
              </a:rPr>
              <a:t>Healthcare Costs</a:t>
            </a:r>
          </a:p>
          <a:p>
            <a:pPr marL="285750" indent="-285750">
              <a:buFont typeface="Arial" panose="020B0604020202020204" pitchFamily="34" charset="0"/>
              <a:buChar char="•"/>
            </a:pPr>
            <a:r>
              <a:rPr lang="en-US" sz="1400" dirty="0" smtClean="0">
                <a:latin typeface="Adobe Devanagari" panose="02040503050201020203" pitchFamily="18" charset="0"/>
                <a:cs typeface="Adobe Devanagari" panose="02040503050201020203" pitchFamily="18" charset="0"/>
              </a:rPr>
              <a:t>Transportation </a:t>
            </a:r>
          </a:p>
          <a:p>
            <a:endParaRPr lang="en-US" sz="1400" dirty="0">
              <a:solidFill>
                <a:srgbClr val="509135"/>
              </a:solidFill>
              <a:latin typeface="Adobe Devanagari" panose="02040503050201020203" pitchFamily="18" charset="0"/>
              <a:cs typeface="Adobe Devanagari" panose="02040503050201020203" pitchFamily="18" charset="0"/>
            </a:endParaRPr>
          </a:p>
        </p:txBody>
      </p:sp>
      <p:cxnSp>
        <p:nvCxnSpPr>
          <p:cNvPr id="11" name="Elbow Connector 10"/>
          <p:cNvCxnSpPr/>
          <p:nvPr/>
        </p:nvCxnSpPr>
        <p:spPr>
          <a:xfrm flipV="1">
            <a:off x="7152647" y="4479777"/>
            <a:ext cx="329660" cy="101401"/>
          </a:xfrm>
          <a:prstGeom prst="bentConnector3">
            <a:avLst/>
          </a:prstGeom>
          <a:ln w="9525">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7524322" y="4361828"/>
            <a:ext cx="1535273" cy="1169551"/>
          </a:xfrm>
          <a:prstGeom prst="rect">
            <a:avLst/>
          </a:prstGeom>
          <a:noFill/>
          <a:ln>
            <a:noFill/>
          </a:ln>
        </p:spPr>
        <p:txBody>
          <a:bodyPr wrap="square" rtlCol="0">
            <a:spAutoFit/>
          </a:bodyPr>
          <a:lstStyle/>
          <a:p>
            <a:r>
              <a:rPr lang="en-US" sz="1400" dirty="0" smtClean="0">
                <a:latin typeface="Adobe Devanagari" panose="02040503050201020203" pitchFamily="18" charset="0"/>
                <a:cs typeface="Adobe Devanagari" panose="02040503050201020203" pitchFamily="18" charset="0"/>
              </a:rPr>
              <a:t>DISCRETIONARY SPENDING </a:t>
            </a:r>
          </a:p>
          <a:p>
            <a:pPr marL="285750" indent="-285750">
              <a:buFont typeface="Arial" panose="020B0604020202020204" pitchFamily="34" charset="0"/>
              <a:buChar char="•"/>
            </a:pPr>
            <a:r>
              <a:rPr lang="en-US" sz="1400" dirty="0" smtClean="0">
                <a:latin typeface="Adobe Devanagari" panose="02040503050201020203" pitchFamily="18" charset="0"/>
                <a:cs typeface="Adobe Devanagari" panose="02040503050201020203" pitchFamily="18" charset="0"/>
              </a:rPr>
              <a:t>Entertainment</a:t>
            </a:r>
          </a:p>
          <a:p>
            <a:pPr marL="285750" indent="-285750">
              <a:buFont typeface="Arial" panose="020B0604020202020204" pitchFamily="34" charset="0"/>
              <a:buChar char="•"/>
            </a:pPr>
            <a:r>
              <a:rPr lang="en-US" sz="1400" dirty="0" smtClean="0">
                <a:latin typeface="Adobe Devanagari" panose="02040503050201020203" pitchFamily="18" charset="0"/>
                <a:cs typeface="Adobe Devanagari" panose="02040503050201020203" pitchFamily="18" charset="0"/>
              </a:rPr>
              <a:t>Vacations</a:t>
            </a:r>
          </a:p>
          <a:p>
            <a:pPr marL="285750" indent="-285750">
              <a:buFont typeface="Arial" panose="020B0604020202020204" pitchFamily="34" charset="0"/>
              <a:buChar char="•"/>
            </a:pPr>
            <a:r>
              <a:rPr lang="en-US" sz="1400" dirty="0" smtClean="0">
                <a:latin typeface="Adobe Devanagari" panose="02040503050201020203" pitchFamily="18" charset="0"/>
                <a:cs typeface="Adobe Devanagari" panose="02040503050201020203" pitchFamily="18" charset="0"/>
              </a:rPr>
              <a:t>Technology</a:t>
            </a:r>
            <a:endParaRPr lang="en-US" sz="1400" dirty="0">
              <a:latin typeface="Adobe Devanagari" panose="02040503050201020203" pitchFamily="18" charset="0"/>
              <a:cs typeface="Adobe Devanagari" panose="02040503050201020203" pitchFamily="18" charset="0"/>
            </a:endParaRPr>
          </a:p>
        </p:txBody>
      </p:sp>
      <p:sp>
        <p:nvSpPr>
          <p:cNvPr id="2" name="TextBox 1"/>
          <p:cNvSpPr txBox="1"/>
          <p:nvPr/>
        </p:nvSpPr>
        <p:spPr>
          <a:xfrm>
            <a:off x="1237956" y="755751"/>
            <a:ext cx="7906043" cy="600164"/>
          </a:xfrm>
          <a:prstGeom prst="rect">
            <a:avLst/>
          </a:prstGeom>
          <a:noFill/>
        </p:spPr>
        <p:txBody>
          <a:bodyPr wrap="square" rtlCol="0">
            <a:spAutoFit/>
          </a:bodyPr>
          <a:lstStyle/>
          <a:p>
            <a:r>
              <a:rPr lang="en-US" sz="3300" b="1" dirty="0">
                <a:latin typeface="+mj-lt"/>
                <a:ea typeface="+mj-ea"/>
                <a:cs typeface="+mj-cs"/>
              </a:rPr>
              <a:t>PERCENTAGE OF INCOME BREAKDOWN</a:t>
            </a:r>
          </a:p>
        </p:txBody>
      </p:sp>
      <p:sp>
        <p:nvSpPr>
          <p:cNvPr id="31" name="TextBox 30"/>
          <p:cNvSpPr txBox="1"/>
          <p:nvPr/>
        </p:nvSpPr>
        <p:spPr>
          <a:xfrm>
            <a:off x="5049297" y="2037340"/>
            <a:ext cx="941030" cy="523220"/>
          </a:xfrm>
          <a:prstGeom prst="rect">
            <a:avLst/>
          </a:prstGeom>
          <a:noFill/>
        </p:spPr>
        <p:txBody>
          <a:bodyPr wrap="square" rtlCol="0">
            <a:spAutoFit/>
          </a:bodyPr>
          <a:lstStyle/>
          <a:p>
            <a:r>
              <a:rPr lang="en-US" sz="2800" dirty="0" smtClean="0">
                <a:solidFill>
                  <a:srgbClr val="663300"/>
                </a:solidFill>
                <a:latin typeface="Adobe Devanagari" panose="02040503050201020203" pitchFamily="18" charset="0"/>
                <a:cs typeface="Adobe Devanagari" panose="02040503050201020203" pitchFamily="18" charset="0"/>
              </a:rPr>
              <a:t>50%</a:t>
            </a:r>
            <a:endParaRPr lang="en-US" sz="2800" dirty="0">
              <a:solidFill>
                <a:srgbClr val="663300"/>
              </a:solidFill>
              <a:latin typeface="Adobe Devanagari" panose="02040503050201020203" pitchFamily="18" charset="0"/>
              <a:cs typeface="Adobe Devanagari" panose="02040503050201020203" pitchFamily="18" charset="0"/>
            </a:endParaRPr>
          </a:p>
        </p:txBody>
      </p:sp>
      <p:sp>
        <p:nvSpPr>
          <p:cNvPr id="37" name="TextBox 36"/>
          <p:cNvSpPr txBox="1"/>
          <p:nvPr/>
        </p:nvSpPr>
        <p:spPr>
          <a:xfrm>
            <a:off x="3356573" y="4392605"/>
            <a:ext cx="1289135" cy="461665"/>
          </a:xfrm>
          <a:prstGeom prst="rect">
            <a:avLst/>
          </a:prstGeom>
          <a:noFill/>
        </p:spPr>
        <p:txBody>
          <a:bodyPr wrap="none" rtlCol="0">
            <a:spAutoFit/>
          </a:bodyPr>
          <a:lstStyle/>
          <a:p>
            <a:r>
              <a:rPr lang="en-US" sz="2400" dirty="0" smtClean="0">
                <a:solidFill>
                  <a:srgbClr val="663300"/>
                </a:solidFill>
                <a:latin typeface="Adobe Devanagari" panose="02040503050201020203" pitchFamily="18" charset="0"/>
                <a:cs typeface="Adobe Devanagari" panose="02040503050201020203" pitchFamily="18" charset="0"/>
              </a:rPr>
              <a:t>20%-30%</a:t>
            </a:r>
            <a:endParaRPr lang="en-US" sz="2400" dirty="0">
              <a:solidFill>
                <a:srgbClr val="663300"/>
              </a:solidFill>
              <a:latin typeface="Adobe Devanagari" panose="02040503050201020203" pitchFamily="18" charset="0"/>
              <a:cs typeface="Adobe Devanagari" panose="02040503050201020203" pitchFamily="18" charset="0"/>
            </a:endParaRPr>
          </a:p>
        </p:txBody>
      </p:sp>
      <p:sp>
        <p:nvSpPr>
          <p:cNvPr id="42" name="TextBox 41"/>
          <p:cNvSpPr txBox="1"/>
          <p:nvPr/>
        </p:nvSpPr>
        <p:spPr>
          <a:xfrm>
            <a:off x="5640010" y="4672547"/>
            <a:ext cx="1319556" cy="430887"/>
          </a:xfrm>
          <a:prstGeom prst="rect">
            <a:avLst/>
          </a:prstGeom>
          <a:noFill/>
        </p:spPr>
        <p:txBody>
          <a:bodyPr wrap="square" rtlCol="0">
            <a:spAutoFit/>
          </a:bodyPr>
          <a:lstStyle/>
          <a:p>
            <a:r>
              <a:rPr lang="en-US" sz="2200" dirty="0" smtClean="0">
                <a:solidFill>
                  <a:srgbClr val="663300"/>
                </a:solidFill>
                <a:latin typeface="Adobe Devanagari" panose="02040503050201020203" pitchFamily="18" charset="0"/>
                <a:cs typeface="Adobe Devanagari" panose="02040503050201020203" pitchFamily="18" charset="0"/>
              </a:rPr>
              <a:t>20% - 30%</a:t>
            </a:r>
            <a:endParaRPr lang="en-US" sz="2200" dirty="0">
              <a:solidFill>
                <a:srgbClr val="663300"/>
              </a:solidFill>
              <a:latin typeface="Adobe Devanagari" panose="02040503050201020203" pitchFamily="18" charset="0"/>
              <a:cs typeface="Adobe Devanagari" panose="02040503050201020203" pitchFamily="18" charset="0"/>
            </a:endParaRPr>
          </a:p>
        </p:txBody>
      </p:sp>
      <p:sp>
        <p:nvSpPr>
          <p:cNvPr id="16" name="TextBox 15"/>
          <p:cNvSpPr txBox="1"/>
          <p:nvPr/>
        </p:nvSpPr>
        <p:spPr>
          <a:xfrm>
            <a:off x="1052356" y="2408014"/>
            <a:ext cx="1485677" cy="1600438"/>
          </a:xfrm>
          <a:prstGeom prst="rect">
            <a:avLst/>
          </a:prstGeom>
          <a:noFill/>
          <a:ln>
            <a:noFill/>
          </a:ln>
        </p:spPr>
        <p:txBody>
          <a:bodyPr wrap="square" rtlCol="0">
            <a:spAutoFit/>
          </a:bodyPr>
          <a:lstStyle/>
          <a:p>
            <a:pPr algn="ctr"/>
            <a:r>
              <a:rPr lang="en-US" sz="1400" dirty="0" smtClean="0">
                <a:latin typeface="Adobe Devanagari" panose="02040503050201020203" pitchFamily="18" charset="0"/>
                <a:cs typeface="Adobe Devanagari" panose="02040503050201020203" pitchFamily="18" charset="0"/>
              </a:rPr>
              <a:t>SAVINGS </a:t>
            </a:r>
          </a:p>
          <a:p>
            <a:pPr marL="285750" indent="-285750">
              <a:buFont typeface="Arial" panose="020B0604020202020204" pitchFamily="34" charset="0"/>
              <a:buChar char="•"/>
            </a:pPr>
            <a:r>
              <a:rPr lang="en-US" sz="1400" dirty="0" smtClean="0">
                <a:latin typeface="Adobe Devanagari" panose="02040503050201020203" pitchFamily="18" charset="0"/>
                <a:cs typeface="Adobe Devanagari" panose="02040503050201020203" pitchFamily="18" charset="0"/>
              </a:rPr>
              <a:t>Emergency Fund</a:t>
            </a:r>
          </a:p>
          <a:p>
            <a:pPr marL="285750" indent="-285750">
              <a:buFont typeface="Arial" panose="020B0604020202020204" pitchFamily="34" charset="0"/>
              <a:buChar char="•"/>
            </a:pPr>
            <a:r>
              <a:rPr lang="en-US" sz="1400" dirty="0" smtClean="0">
                <a:latin typeface="Adobe Devanagari" panose="02040503050201020203" pitchFamily="18" charset="0"/>
                <a:cs typeface="Adobe Devanagari" panose="02040503050201020203" pitchFamily="18" charset="0"/>
              </a:rPr>
              <a:t>Essential Expenses</a:t>
            </a:r>
          </a:p>
          <a:p>
            <a:pPr marL="285750" indent="-285750">
              <a:buFont typeface="Arial" panose="020B0604020202020204" pitchFamily="34" charset="0"/>
              <a:buChar char="•"/>
            </a:pPr>
            <a:r>
              <a:rPr lang="en-US" sz="1400" dirty="0" smtClean="0">
                <a:latin typeface="Adobe Devanagari" panose="02040503050201020203" pitchFamily="18" charset="0"/>
                <a:cs typeface="Adobe Devanagari" panose="02040503050201020203" pitchFamily="18" charset="0"/>
              </a:rPr>
              <a:t>Retirement Savings </a:t>
            </a:r>
          </a:p>
        </p:txBody>
      </p:sp>
      <p:sp>
        <p:nvSpPr>
          <p:cNvPr id="17" name="TextBox 16"/>
          <p:cNvSpPr txBox="1"/>
          <p:nvPr/>
        </p:nvSpPr>
        <p:spPr>
          <a:xfrm>
            <a:off x="1076906" y="4206851"/>
            <a:ext cx="1436579" cy="955214"/>
          </a:xfrm>
          <a:prstGeom prst="rect">
            <a:avLst/>
          </a:prstGeom>
          <a:noFill/>
          <a:ln>
            <a:noFill/>
          </a:ln>
        </p:spPr>
        <p:txBody>
          <a:bodyPr wrap="square" rtlCol="0">
            <a:spAutoFit/>
          </a:bodyPr>
          <a:lstStyle/>
          <a:p>
            <a:pPr algn="ctr"/>
            <a:r>
              <a:rPr lang="en-US" sz="1400" dirty="0" smtClean="0">
                <a:latin typeface="Adobe Devanagari" panose="02040503050201020203" pitchFamily="18" charset="0"/>
                <a:cs typeface="Adobe Devanagari" panose="02040503050201020203" pitchFamily="18" charset="0"/>
              </a:rPr>
              <a:t>DEBT</a:t>
            </a:r>
          </a:p>
          <a:p>
            <a:pPr marL="285750" indent="-285750">
              <a:buFont typeface="Arial" panose="020B0604020202020204" pitchFamily="34" charset="0"/>
              <a:buChar char="•"/>
            </a:pPr>
            <a:r>
              <a:rPr lang="en-US" sz="1400" dirty="0" smtClean="0">
                <a:latin typeface="Adobe Devanagari" panose="02040503050201020203" pitchFamily="18" charset="0"/>
                <a:cs typeface="Adobe Devanagari" panose="02040503050201020203" pitchFamily="18" charset="0"/>
              </a:rPr>
              <a:t>Student Loans</a:t>
            </a:r>
          </a:p>
          <a:p>
            <a:pPr marL="285750" indent="-285750">
              <a:buFont typeface="Arial" panose="020B0604020202020204" pitchFamily="34" charset="0"/>
              <a:buChar char="•"/>
            </a:pPr>
            <a:r>
              <a:rPr lang="en-US" sz="1400" dirty="0" smtClean="0">
                <a:latin typeface="Adobe Devanagari" panose="02040503050201020203" pitchFamily="18" charset="0"/>
                <a:cs typeface="Adobe Devanagari" panose="02040503050201020203" pitchFamily="18" charset="0"/>
              </a:rPr>
              <a:t>Credit Card</a:t>
            </a:r>
          </a:p>
          <a:p>
            <a:pPr marL="285750" indent="-285750">
              <a:buFont typeface="Arial" panose="020B0604020202020204" pitchFamily="34" charset="0"/>
              <a:buChar char="•"/>
            </a:pPr>
            <a:r>
              <a:rPr lang="en-US" sz="1400" dirty="0" smtClean="0">
                <a:latin typeface="Adobe Devanagari" panose="02040503050201020203" pitchFamily="18" charset="0"/>
                <a:cs typeface="Adobe Devanagari" panose="02040503050201020203" pitchFamily="18" charset="0"/>
              </a:rPr>
              <a:t>Other </a:t>
            </a:r>
            <a:endParaRPr lang="en-US" sz="1400" dirty="0">
              <a:latin typeface="Adobe Devanagari" panose="02040503050201020203" pitchFamily="18" charset="0"/>
              <a:cs typeface="Adobe Devanagari" panose="02040503050201020203" pitchFamily="18" charset="0"/>
            </a:endParaRPr>
          </a:p>
        </p:txBody>
      </p:sp>
      <p:cxnSp>
        <p:nvCxnSpPr>
          <p:cNvPr id="18" name="Elbow Connector 17"/>
          <p:cNvCxnSpPr/>
          <p:nvPr/>
        </p:nvCxnSpPr>
        <p:spPr>
          <a:xfrm rot="10800000">
            <a:off x="2266723" y="3359525"/>
            <a:ext cx="1281960" cy="821906"/>
          </a:xfrm>
          <a:prstGeom prst="bentConnector3">
            <a:avLst>
              <a:gd name="adj1" fmla="val 63806"/>
            </a:avLst>
          </a:prstGeom>
          <a:ln w="9525">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9" name="Elbow Connector 18"/>
          <p:cNvCxnSpPr/>
          <p:nvPr/>
        </p:nvCxnSpPr>
        <p:spPr>
          <a:xfrm rot="10800000" flipV="1">
            <a:off x="2047596" y="4181431"/>
            <a:ext cx="1501090" cy="154902"/>
          </a:xfrm>
          <a:prstGeom prst="bentConnector3">
            <a:avLst>
              <a:gd name="adj1" fmla="val 54585"/>
            </a:avLst>
          </a:prstGeom>
          <a:ln w="9525">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0" name="Freeform 9"/>
          <p:cNvSpPr/>
          <p:nvPr/>
        </p:nvSpPr>
        <p:spPr>
          <a:xfrm>
            <a:off x="3738130" y="5883852"/>
            <a:ext cx="1849633" cy="251980"/>
          </a:xfrm>
          <a:custGeom>
            <a:avLst/>
            <a:gdLst>
              <a:gd name="connsiteX0" fmla="*/ 0 w 1774299"/>
              <a:gd name="connsiteY0" fmla="*/ 78881 h 271113"/>
              <a:gd name="connsiteX1" fmla="*/ 23379 w 1774299"/>
              <a:gd name="connsiteY1" fmla="*/ 76283 h 271113"/>
              <a:gd name="connsiteX2" fmla="*/ 57150 w 1774299"/>
              <a:gd name="connsiteY2" fmla="*/ 73686 h 271113"/>
              <a:gd name="connsiteX3" fmla="*/ 70138 w 1774299"/>
              <a:gd name="connsiteY3" fmla="*/ 71088 h 271113"/>
              <a:gd name="connsiteX4" fmla="*/ 88322 w 1774299"/>
              <a:gd name="connsiteY4" fmla="*/ 68490 h 271113"/>
              <a:gd name="connsiteX5" fmla="*/ 103909 w 1774299"/>
              <a:gd name="connsiteY5" fmla="*/ 65892 h 271113"/>
              <a:gd name="connsiteX6" fmla="*/ 122093 w 1774299"/>
              <a:gd name="connsiteY6" fmla="*/ 63295 h 271113"/>
              <a:gd name="connsiteX7" fmla="*/ 135081 w 1774299"/>
              <a:gd name="connsiteY7" fmla="*/ 60697 h 271113"/>
              <a:gd name="connsiteX8" fmla="*/ 153266 w 1774299"/>
              <a:gd name="connsiteY8" fmla="*/ 58099 h 271113"/>
              <a:gd name="connsiteX9" fmla="*/ 171450 w 1774299"/>
              <a:gd name="connsiteY9" fmla="*/ 52904 h 271113"/>
              <a:gd name="connsiteX10" fmla="*/ 181841 w 1774299"/>
              <a:gd name="connsiteY10" fmla="*/ 50306 h 271113"/>
              <a:gd name="connsiteX11" fmla="*/ 197427 w 1774299"/>
              <a:gd name="connsiteY11" fmla="*/ 45111 h 271113"/>
              <a:gd name="connsiteX12" fmla="*/ 213013 w 1774299"/>
              <a:gd name="connsiteY12" fmla="*/ 42513 h 271113"/>
              <a:gd name="connsiteX13" fmla="*/ 238991 w 1774299"/>
              <a:gd name="connsiteY13" fmla="*/ 37317 h 271113"/>
              <a:gd name="connsiteX14" fmla="*/ 272761 w 1774299"/>
              <a:gd name="connsiteY14" fmla="*/ 32122 h 271113"/>
              <a:gd name="connsiteX15" fmla="*/ 280554 w 1774299"/>
              <a:gd name="connsiteY15" fmla="*/ 29524 h 271113"/>
              <a:gd name="connsiteX16" fmla="*/ 296141 w 1774299"/>
              <a:gd name="connsiteY16" fmla="*/ 26926 h 271113"/>
              <a:gd name="connsiteX17" fmla="*/ 306531 w 1774299"/>
              <a:gd name="connsiteY17" fmla="*/ 24329 h 271113"/>
              <a:gd name="connsiteX18" fmla="*/ 337704 w 1774299"/>
              <a:gd name="connsiteY18" fmla="*/ 21731 h 271113"/>
              <a:gd name="connsiteX19" fmla="*/ 345497 w 1774299"/>
              <a:gd name="connsiteY19" fmla="*/ 19133 h 271113"/>
              <a:gd name="connsiteX20" fmla="*/ 454602 w 1774299"/>
              <a:gd name="connsiteY20" fmla="*/ 13938 h 271113"/>
              <a:gd name="connsiteX21" fmla="*/ 532534 w 1774299"/>
              <a:gd name="connsiteY21" fmla="*/ 11340 h 271113"/>
              <a:gd name="connsiteX22" fmla="*/ 1171575 w 1774299"/>
              <a:gd name="connsiteY22" fmla="*/ 11340 h 271113"/>
              <a:gd name="connsiteX23" fmla="*/ 1187161 w 1774299"/>
              <a:gd name="connsiteY23" fmla="*/ 13938 h 271113"/>
              <a:gd name="connsiteX24" fmla="*/ 1210541 w 1774299"/>
              <a:gd name="connsiteY24" fmla="*/ 16536 h 271113"/>
              <a:gd name="connsiteX25" fmla="*/ 1265093 w 1774299"/>
              <a:gd name="connsiteY25" fmla="*/ 26926 h 271113"/>
              <a:gd name="connsiteX26" fmla="*/ 1280679 w 1774299"/>
              <a:gd name="connsiteY26" fmla="*/ 29524 h 271113"/>
              <a:gd name="connsiteX27" fmla="*/ 1296266 w 1774299"/>
              <a:gd name="connsiteY27" fmla="*/ 32122 h 271113"/>
              <a:gd name="connsiteX28" fmla="*/ 1306656 w 1774299"/>
              <a:gd name="connsiteY28" fmla="*/ 34720 h 271113"/>
              <a:gd name="connsiteX29" fmla="*/ 1348220 w 1774299"/>
              <a:gd name="connsiteY29" fmla="*/ 39915 h 271113"/>
              <a:gd name="connsiteX30" fmla="*/ 1369002 w 1774299"/>
              <a:gd name="connsiteY30" fmla="*/ 47708 h 271113"/>
              <a:gd name="connsiteX31" fmla="*/ 1392381 w 1774299"/>
              <a:gd name="connsiteY31" fmla="*/ 55501 h 271113"/>
              <a:gd name="connsiteX32" fmla="*/ 1400175 w 1774299"/>
              <a:gd name="connsiteY32" fmla="*/ 58099 h 271113"/>
              <a:gd name="connsiteX33" fmla="*/ 1420956 w 1774299"/>
              <a:gd name="connsiteY33" fmla="*/ 65892 h 271113"/>
              <a:gd name="connsiteX34" fmla="*/ 1452129 w 1774299"/>
              <a:gd name="connsiteY34" fmla="*/ 76283 h 271113"/>
              <a:gd name="connsiteX35" fmla="*/ 1465118 w 1774299"/>
              <a:gd name="connsiteY35" fmla="*/ 78881 h 271113"/>
              <a:gd name="connsiteX36" fmla="*/ 1472911 w 1774299"/>
              <a:gd name="connsiteY36" fmla="*/ 84076 h 271113"/>
              <a:gd name="connsiteX37" fmla="*/ 1496291 w 1774299"/>
              <a:gd name="connsiteY37" fmla="*/ 91870 h 271113"/>
              <a:gd name="connsiteX38" fmla="*/ 1504084 w 1774299"/>
              <a:gd name="connsiteY38" fmla="*/ 94467 h 271113"/>
              <a:gd name="connsiteX39" fmla="*/ 1514475 w 1774299"/>
              <a:gd name="connsiteY39" fmla="*/ 99663 h 271113"/>
              <a:gd name="connsiteX40" fmla="*/ 1535256 w 1774299"/>
              <a:gd name="connsiteY40" fmla="*/ 104858 h 271113"/>
              <a:gd name="connsiteX41" fmla="*/ 1545647 w 1774299"/>
              <a:gd name="connsiteY41" fmla="*/ 107456 h 271113"/>
              <a:gd name="connsiteX42" fmla="*/ 1556038 w 1774299"/>
              <a:gd name="connsiteY42" fmla="*/ 110054 h 271113"/>
              <a:gd name="connsiteX43" fmla="*/ 1579418 w 1774299"/>
              <a:gd name="connsiteY43" fmla="*/ 117847 h 271113"/>
              <a:gd name="connsiteX44" fmla="*/ 1587211 w 1774299"/>
              <a:gd name="connsiteY44" fmla="*/ 120445 h 271113"/>
              <a:gd name="connsiteX45" fmla="*/ 1600200 w 1774299"/>
              <a:gd name="connsiteY45" fmla="*/ 123042 h 271113"/>
              <a:gd name="connsiteX46" fmla="*/ 1610591 w 1774299"/>
              <a:gd name="connsiteY46" fmla="*/ 125640 h 271113"/>
              <a:gd name="connsiteX47" fmla="*/ 1618384 w 1774299"/>
              <a:gd name="connsiteY47" fmla="*/ 130836 h 271113"/>
              <a:gd name="connsiteX48" fmla="*/ 1631372 w 1774299"/>
              <a:gd name="connsiteY48" fmla="*/ 133433 h 271113"/>
              <a:gd name="connsiteX49" fmla="*/ 1641763 w 1774299"/>
              <a:gd name="connsiteY49" fmla="*/ 136031 h 271113"/>
              <a:gd name="connsiteX50" fmla="*/ 1657350 w 1774299"/>
              <a:gd name="connsiteY50" fmla="*/ 143824 h 271113"/>
              <a:gd name="connsiteX51" fmla="*/ 1678131 w 1774299"/>
              <a:gd name="connsiteY51" fmla="*/ 149020 h 271113"/>
              <a:gd name="connsiteX52" fmla="*/ 1696316 w 1774299"/>
              <a:gd name="connsiteY52" fmla="*/ 154215 h 271113"/>
              <a:gd name="connsiteX53" fmla="*/ 1714500 w 1774299"/>
              <a:gd name="connsiteY53" fmla="*/ 162008 h 271113"/>
              <a:gd name="connsiteX54" fmla="*/ 1722293 w 1774299"/>
              <a:gd name="connsiteY54" fmla="*/ 167204 h 271113"/>
              <a:gd name="connsiteX55" fmla="*/ 1730086 w 1774299"/>
              <a:gd name="connsiteY55" fmla="*/ 169801 h 271113"/>
              <a:gd name="connsiteX56" fmla="*/ 1753466 w 1774299"/>
              <a:gd name="connsiteY56" fmla="*/ 185388 h 271113"/>
              <a:gd name="connsiteX57" fmla="*/ 1766454 w 1774299"/>
              <a:gd name="connsiteY57" fmla="*/ 195779 h 271113"/>
              <a:gd name="connsiteX58" fmla="*/ 1771650 w 1774299"/>
              <a:gd name="connsiteY58" fmla="*/ 203572 h 271113"/>
              <a:gd name="connsiteX59" fmla="*/ 1774247 w 1774299"/>
              <a:gd name="connsiteY59" fmla="*/ 211365 h 271113"/>
              <a:gd name="connsiteX60" fmla="*/ 1771650 w 1774299"/>
              <a:gd name="connsiteY60" fmla="*/ 234745 h 271113"/>
              <a:gd name="connsiteX61" fmla="*/ 1761259 w 1774299"/>
              <a:gd name="connsiteY61" fmla="*/ 239940 h 271113"/>
              <a:gd name="connsiteX62" fmla="*/ 1727488 w 1774299"/>
              <a:gd name="connsiteY62" fmla="*/ 247733 h 271113"/>
              <a:gd name="connsiteX63" fmla="*/ 1719695 w 1774299"/>
              <a:gd name="connsiteY63" fmla="*/ 250331 h 271113"/>
              <a:gd name="connsiteX64" fmla="*/ 1698913 w 1774299"/>
              <a:gd name="connsiteY64" fmla="*/ 255526 h 271113"/>
              <a:gd name="connsiteX65" fmla="*/ 1691120 w 1774299"/>
              <a:gd name="connsiteY65" fmla="*/ 260722 h 271113"/>
              <a:gd name="connsiteX66" fmla="*/ 1639166 w 1774299"/>
              <a:gd name="connsiteY66" fmla="*/ 265917 h 271113"/>
              <a:gd name="connsiteX67" fmla="*/ 1607993 w 1774299"/>
              <a:gd name="connsiteY67" fmla="*/ 268515 h 271113"/>
              <a:gd name="connsiteX68" fmla="*/ 1433945 w 1774299"/>
              <a:gd name="connsiteY68" fmla="*/ 271113 h 271113"/>
              <a:gd name="connsiteX69" fmla="*/ 1091045 w 1774299"/>
              <a:gd name="connsiteY69" fmla="*/ 268515 h 271113"/>
              <a:gd name="connsiteX70" fmla="*/ 1059872 w 1774299"/>
              <a:gd name="connsiteY70" fmla="*/ 263320 h 271113"/>
              <a:gd name="connsiteX71" fmla="*/ 1007918 w 1774299"/>
              <a:gd name="connsiteY71" fmla="*/ 258124 h 271113"/>
              <a:gd name="connsiteX72" fmla="*/ 992331 w 1774299"/>
              <a:gd name="connsiteY72" fmla="*/ 252929 h 271113"/>
              <a:gd name="connsiteX73" fmla="*/ 974147 w 1774299"/>
              <a:gd name="connsiteY73" fmla="*/ 250331 h 271113"/>
              <a:gd name="connsiteX74" fmla="*/ 963756 w 1774299"/>
              <a:gd name="connsiteY74" fmla="*/ 247733 h 271113"/>
              <a:gd name="connsiteX75" fmla="*/ 937779 w 1774299"/>
              <a:gd name="connsiteY75" fmla="*/ 245136 h 271113"/>
              <a:gd name="connsiteX76" fmla="*/ 922193 w 1774299"/>
              <a:gd name="connsiteY76" fmla="*/ 242538 h 271113"/>
              <a:gd name="connsiteX77" fmla="*/ 896216 w 1774299"/>
              <a:gd name="connsiteY77" fmla="*/ 239940 h 271113"/>
              <a:gd name="connsiteX78" fmla="*/ 867641 w 1774299"/>
              <a:gd name="connsiteY78" fmla="*/ 234745 h 271113"/>
              <a:gd name="connsiteX79" fmla="*/ 852054 w 1774299"/>
              <a:gd name="connsiteY79" fmla="*/ 232147 h 271113"/>
              <a:gd name="connsiteX80" fmla="*/ 831272 w 1774299"/>
              <a:gd name="connsiteY80" fmla="*/ 229549 h 271113"/>
              <a:gd name="connsiteX81" fmla="*/ 818284 w 1774299"/>
              <a:gd name="connsiteY81" fmla="*/ 226951 h 271113"/>
              <a:gd name="connsiteX82" fmla="*/ 784513 w 1774299"/>
              <a:gd name="connsiteY82" fmla="*/ 221756 h 271113"/>
              <a:gd name="connsiteX83" fmla="*/ 774122 w 1774299"/>
              <a:gd name="connsiteY83" fmla="*/ 219158 h 271113"/>
              <a:gd name="connsiteX84" fmla="*/ 750743 w 1774299"/>
              <a:gd name="connsiteY84" fmla="*/ 216561 h 271113"/>
              <a:gd name="connsiteX85" fmla="*/ 722168 w 1774299"/>
              <a:gd name="connsiteY85" fmla="*/ 211365 h 271113"/>
              <a:gd name="connsiteX86" fmla="*/ 680604 w 1774299"/>
              <a:gd name="connsiteY86" fmla="*/ 208767 h 271113"/>
              <a:gd name="connsiteX87" fmla="*/ 649431 w 1774299"/>
              <a:gd name="connsiteY87" fmla="*/ 203572 h 271113"/>
              <a:gd name="connsiteX88" fmla="*/ 592281 w 1774299"/>
              <a:gd name="connsiteY88" fmla="*/ 190583 h 271113"/>
              <a:gd name="connsiteX89" fmla="*/ 581891 w 1774299"/>
              <a:gd name="connsiteY89" fmla="*/ 187986 h 271113"/>
              <a:gd name="connsiteX90" fmla="*/ 568902 w 1774299"/>
              <a:gd name="connsiteY90" fmla="*/ 185388 h 271113"/>
              <a:gd name="connsiteX91" fmla="*/ 550718 w 1774299"/>
              <a:gd name="connsiteY91" fmla="*/ 177595 h 271113"/>
              <a:gd name="connsiteX92" fmla="*/ 529936 w 1774299"/>
              <a:gd name="connsiteY92" fmla="*/ 172399 h 271113"/>
              <a:gd name="connsiteX93" fmla="*/ 514350 w 1774299"/>
              <a:gd name="connsiteY93" fmla="*/ 167204 h 271113"/>
              <a:gd name="connsiteX94" fmla="*/ 506556 w 1774299"/>
              <a:gd name="connsiteY94" fmla="*/ 164606 h 271113"/>
              <a:gd name="connsiteX95" fmla="*/ 480579 w 1774299"/>
              <a:gd name="connsiteY95" fmla="*/ 159411 h 271113"/>
              <a:gd name="connsiteX96" fmla="*/ 464993 w 1774299"/>
              <a:gd name="connsiteY96" fmla="*/ 154215 h 271113"/>
              <a:gd name="connsiteX97" fmla="*/ 454602 w 1774299"/>
              <a:gd name="connsiteY97" fmla="*/ 151617 h 271113"/>
              <a:gd name="connsiteX98" fmla="*/ 439016 w 1774299"/>
              <a:gd name="connsiteY98" fmla="*/ 146422 h 271113"/>
              <a:gd name="connsiteX99" fmla="*/ 426027 w 1774299"/>
              <a:gd name="connsiteY99" fmla="*/ 143824 h 271113"/>
              <a:gd name="connsiteX100" fmla="*/ 410441 w 1774299"/>
              <a:gd name="connsiteY100" fmla="*/ 138629 h 271113"/>
              <a:gd name="connsiteX101" fmla="*/ 402647 w 1774299"/>
              <a:gd name="connsiteY101" fmla="*/ 136031 h 271113"/>
              <a:gd name="connsiteX102" fmla="*/ 379268 w 1774299"/>
              <a:gd name="connsiteY102" fmla="*/ 130836 h 271113"/>
              <a:gd name="connsiteX103" fmla="*/ 368877 w 1774299"/>
              <a:gd name="connsiteY103" fmla="*/ 128238 h 271113"/>
              <a:gd name="connsiteX104" fmla="*/ 353291 w 1774299"/>
              <a:gd name="connsiteY104" fmla="*/ 125640 h 271113"/>
              <a:gd name="connsiteX105" fmla="*/ 342900 w 1774299"/>
              <a:gd name="connsiteY105" fmla="*/ 123042 h 271113"/>
              <a:gd name="connsiteX106" fmla="*/ 329911 w 1774299"/>
              <a:gd name="connsiteY106" fmla="*/ 120445 h 271113"/>
              <a:gd name="connsiteX107" fmla="*/ 319520 w 1774299"/>
              <a:gd name="connsiteY107" fmla="*/ 115249 h 271113"/>
              <a:gd name="connsiteX108" fmla="*/ 288347 w 1774299"/>
              <a:gd name="connsiteY108" fmla="*/ 110054 h 271113"/>
              <a:gd name="connsiteX109" fmla="*/ 249381 w 1774299"/>
              <a:gd name="connsiteY109" fmla="*/ 99663 h 271113"/>
              <a:gd name="connsiteX110" fmla="*/ 233795 w 1774299"/>
              <a:gd name="connsiteY110" fmla="*/ 94467 h 271113"/>
              <a:gd name="connsiteX111" fmla="*/ 207818 w 1774299"/>
              <a:gd name="connsiteY111" fmla="*/ 89272 h 271113"/>
              <a:gd name="connsiteX112" fmla="*/ 197427 w 1774299"/>
              <a:gd name="connsiteY112" fmla="*/ 86674 h 271113"/>
              <a:gd name="connsiteX113" fmla="*/ 140277 w 1774299"/>
              <a:gd name="connsiteY113" fmla="*/ 78881 h 271113"/>
              <a:gd name="connsiteX114" fmla="*/ 90920 w 1774299"/>
              <a:gd name="connsiteY114" fmla="*/ 73686 h 271113"/>
              <a:gd name="connsiteX115" fmla="*/ 75334 w 1774299"/>
              <a:gd name="connsiteY115" fmla="*/ 71088 h 271113"/>
              <a:gd name="connsiteX116" fmla="*/ 62345 w 1774299"/>
              <a:gd name="connsiteY116" fmla="*/ 68490 h 271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Lst>
            <a:rect l="l" t="t" r="r" b="b"/>
            <a:pathLst>
              <a:path w="1774299" h="271113">
                <a:moveTo>
                  <a:pt x="0" y="78881"/>
                </a:moveTo>
                <a:cubicBezTo>
                  <a:pt x="7793" y="78015"/>
                  <a:pt x="15570" y="76993"/>
                  <a:pt x="23379" y="76283"/>
                </a:cubicBezTo>
                <a:cubicBezTo>
                  <a:pt x="34623" y="75261"/>
                  <a:pt x="45929" y="74933"/>
                  <a:pt x="57150" y="73686"/>
                </a:cubicBezTo>
                <a:cubicBezTo>
                  <a:pt x="61538" y="73198"/>
                  <a:pt x="65783" y="71814"/>
                  <a:pt x="70138" y="71088"/>
                </a:cubicBezTo>
                <a:cubicBezTo>
                  <a:pt x="76178" y="70081"/>
                  <a:pt x="82270" y="69421"/>
                  <a:pt x="88322" y="68490"/>
                </a:cubicBezTo>
                <a:cubicBezTo>
                  <a:pt x="93528" y="67689"/>
                  <a:pt x="98703" y="66693"/>
                  <a:pt x="103909" y="65892"/>
                </a:cubicBezTo>
                <a:cubicBezTo>
                  <a:pt x="109961" y="64961"/>
                  <a:pt x="116053" y="64302"/>
                  <a:pt x="122093" y="63295"/>
                </a:cubicBezTo>
                <a:cubicBezTo>
                  <a:pt x="126448" y="62569"/>
                  <a:pt x="130726" y="61423"/>
                  <a:pt x="135081" y="60697"/>
                </a:cubicBezTo>
                <a:cubicBezTo>
                  <a:pt x="141121" y="59690"/>
                  <a:pt x="147242" y="59194"/>
                  <a:pt x="153266" y="58099"/>
                </a:cubicBezTo>
                <a:cubicBezTo>
                  <a:pt x="164414" y="56072"/>
                  <a:pt x="161725" y="55682"/>
                  <a:pt x="171450" y="52904"/>
                </a:cubicBezTo>
                <a:cubicBezTo>
                  <a:pt x="174883" y="51923"/>
                  <a:pt x="178421" y="51332"/>
                  <a:pt x="181841" y="50306"/>
                </a:cubicBezTo>
                <a:cubicBezTo>
                  <a:pt x="187086" y="48732"/>
                  <a:pt x="192025" y="46011"/>
                  <a:pt x="197427" y="45111"/>
                </a:cubicBezTo>
                <a:cubicBezTo>
                  <a:pt x="202622" y="44245"/>
                  <a:pt x="207836" y="43484"/>
                  <a:pt x="213013" y="42513"/>
                </a:cubicBezTo>
                <a:cubicBezTo>
                  <a:pt x="221693" y="40885"/>
                  <a:pt x="230249" y="38566"/>
                  <a:pt x="238991" y="37317"/>
                </a:cubicBezTo>
                <a:cubicBezTo>
                  <a:pt x="244804" y="36487"/>
                  <a:pt x="266262" y="33566"/>
                  <a:pt x="272761" y="32122"/>
                </a:cubicBezTo>
                <a:cubicBezTo>
                  <a:pt x="275434" y="31528"/>
                  <a:pt x="277881" y="30118"/>
                  <a:pt x="280554" y="29524"/>
                </a:cubicBezTo>
                <a:cubicBezTo>
                  <a:pt x="285696" y="28381"/>
                  <a:pt x="290976" y="27959"/>
                  <a:pt x="296141" y="26926"/>
                </a:cubicBezTo>
                <a:cubicBezTo>
                  <a:pt x="299642" y="26226"/>
                  <a:pt x="302989" y="24772"/>
                  <a:pt x="306531" y="24329"/>
                </a:cubicBezTo>
                <a:cubicBezTo>
                  <a:pt x="316878" y="23036"/>
                  <a:pt x="327313" y="22597"/>
                  <a:pt x="337704" y="21731"/>
                </a:cubicBezTo>
                <a:cubicBezTo>
                  <a:pt x="340302" y="20865"/>
                  <a:pt x="342841" y="19797"/>
                  <a:pt x="345497" y="19133"/>
                </a:cubicBezTo>
                <a:cubicBezTo>
                  <a:pt x="379995" y="10509"/>
                  <a:pt x="426074" y="14790"/>
                  <a:pt x="454602" y="13938"/>
                </a:cubicBezTo>
                <a:lnTo>
                  <a:pt x="532534" y="11340"/>
                </a:lnTo>
                <a:cubicBezTo>
                  <a:pt x="760868" y="-11496"/>
                  <a:pt x="572937" y="6392"/>
                  <a:pt x="1171575" y="11340"/>
                </a:cubicBezTo>
                <a:cubicBezTo>
                  <a:pt x="1176842" y="11384"/>
                  <a:pt x="1181940" y="13242"/>
                  <a:pt x="1187161" y="13938"/>
                </a:cubicBezTo>
                <a:cubicBezTo>
                  <a:pt x="1194934" y="14974"/>
                  <a:pt x="1202748" y="15670"/>
                  <a:pt x="1210541" y="16536"/>
                </a:cubicBezTo>
                <a:cubicBezTo>
                  <a:pt x="1233325" y="24129"/>
                  <a:pt x="1215631" y="18682"/>
                  <a:pt x="1265093" y="26926"/>
                </a:cubicBezTo>
                <a:lnTo>
                  <a:pt x="1280679" y="29524"/>
                </a:lnTo>
                <a:cubicBezTo>
                  <a:pt x="1285875" y="30390"/>
                  <a:pt x="1291156" y="30844"/>
                  <a:pt x="1296266" y="32122"/>
                </a:cubicBezTo>
                <a:cubicBezTo>
                  <a:pt x="1299729" y="32988"/>
                  <a:pt x="1303122" y="34215"/>
                  <a:pt x="1306656" y="34720"/>
                </a:cubicBezTo>
                <a:cubicBezTo>
                  <a:pt x="1338003" y="39198"/>
                  <a:pt x="1323973" y="35065"/>
                  <a:pt x="1348220" y="39915"/>
                </a:cubicBezTo>
                <a:cubicBezTo>
                  <a:pt x="1365090" y="43289"/>
                  <a:pt x="1352465" y="41093"/>
                  <a:pt x="1369002" y="47708"/>
                </a:cubicBezTo>
                <a:cubicBezTo>
                  <a:pt x="1369042" y="47724"/>
                  <a:pt x="1388464" y="54195"/>
                  <a:pt x="1392381" y="55501"/>
                </a:cubicBezTo>
                <a:cubicBezTo>
                  <a:pt x="1394979" y="56367"/>
                  <a:pt x="1397726" y="56874"/>
                  <a:pt x="1400175" y="58099"/>
                </a:cubicBezTo>
                <a:cubicBezTo>
                  <a:pt x="1417598" y="66811"/>
                  <a:pt x="1403270" y="60586"/>
                  <a:pt x="1420956" y="65892"/>
                </a:cubicBezTo>
                <a:cubicBezTo>
                  <a:pt x="1420963" y="65894"/>
                  <a:pt x="1452120" y="76281"/>
                  <a:pt x="1452129" y="76283"/>
                </a:cubicBezTo>
                <a:lnTo>
                  <a:pt x="1465118" y="78881"/>
                </a:lnTo>
                <a:cubicBezTo>
                  <a:pt x="1467716" y="80613"/>
                  <a:pt x="1470058" y="82808"/>
                  <a:pt x="1472911" y="84076"/>
                </a:cubicBezTo>
                <a:cubicBezTo>
                  <a:pt x="1472915" y="84078"/>
                  <a:pt x="1492393" y="90571"/>
                  <a:pt x="1496291" y="91870"/>
                </a:cubicBezTo>
                <a:cubicBezTo>
                  <a:pt x="1498889" y="92736"/>
                  <a:pt x="1501635" y="93242"/>
                  <a:pt x="1504084" y="94467"/>
                </a:cubicBezTo>
                <a:cubicBezTo>
                  <a:pt x="1507548" y="96199"/>
                  <a:pt x="1510801" y="98438"/>
                  <a:pt x="1514475" y="99663"/>
                </a:cubicBezTo>
                <a:cubicBezTo>
                  <a:pt x="1521249" y="101921"/>
                  <a:pt x="1528329" y="103126"/>
                  <a:pt x="1535256" y="104858"/>
                </a:cubicBezTo>
                <a:lnTo>
                  <a:pt x="1545647" y="107456"/>
                </a:lnTo>
                <a:cubicBezTo>
                  <a:pt x="1549111" y="108322"/>
                  <a:pt x="1552723" y="108728"/>
                  <a:pt x="1556038" y="110054"/>
                </a:cubicBezTo>
                <a:cubicBezTo>
                  <a:pt x="1578435" y="119012"/>
                  <a:pt x="1559838" y="112252"/>
                  <a:pt x="1579418" y="117847"/>
                </a:cubicBezTo>
                <a:cubicBezTo>
                  <a:pt x="1582051" y="118599"/>
                  <a:pt x="1584555" y="119781"/>
                  <a:pt x="1587211" y="120445"/>
                </a:cubicBezTo>
                <a:cubicBezTo>
                  <a:pt x="1591495" y="121516"/>
                  <a:pt x="1595890" y="122084"/>
                  <a:pt x="1600200" y="123042"/>
                </a:cubicBezTo>
                <a:cubicBezTo>
                  <a:pt x="1603685" y="123816"/>
                  <a:pt x="1607127" y="124774"/>
                  <a:pt x="1610591" y="125640"/>
                </a:cubicBezTo>
                <a:cubicBezTo>
                  <a:pt x="1613189" y="127372"/>
                  <a:pt x="1615461" y="129740"/>
                  <a:pt x="1618384" y="130836"/>
                </a:cubicBezTo>
                <a:cubicBezTo>
                  <a:pt x="1622518" y="132386"/>
                  <a:pt x="1627062" y="132475"/>
                  <a:pt x="1631372" y="133433"/>
                </a:cubicBezTo>
                <a:cubicBezTo>
                  <a:pt x="1634857" y="134207"/>
                  <a:pt x="1638330" y="135050"/>
                  <a:pt x="1641763" y="136031"/>
                </a:cubicBezTo>
                <a:cubicBezTo>
                  <a:pt x="1656995" y="140384"/>
                  <a:pt x="1642172" y="136236"/>
                  <a:pt x="1657350" y="143824"/>
                </a:cubicBezTo>
                <a:cubicBezTo>
                  <a:pt x="1662921" y="146610"/>
                  <a:pt x="1672793" y="147834"/>
                  <a:pt x="1678131" y="149020"/>
                </a:cubicBezTo>
                <a:cubicBezTo>
                  <a:pt x="1687924" y="151196"/>
                  <a:pt x="1687632" y="151320"/>
                  <a:pt x="1696316" y="154215"/>
                </a:cubicBezTo>
                <a:cubicBezTo>
                  <a:pt x="1715881" y="167260"/>
                  <a:pt x="1691015" y="151943"/>
                  <a:pt x="1714500" y="162008"/>
                </a:cubicBezTo>
                <a:cubicBezTo>
                  <a:pt x="1717370" y="163238"/>
                  <a:pt x="1719500" y="165808"/>
                  <a:pt x="1722293" y="167204"/>
                </a:cubicBezTo>
                <a:cubicBezTo>
                  <a:pt x="1724742" y="168429"/>
                  <a:pt x="1727488" y="168935"/>
                  <a:pt x="1730086" y="169801"/>
                </a:cubicBezTo>
                <a:lnTo>
                  <a:pt x="1753466" y="185388"/>
                </a:lnTo>
                <a:cubicBezTo>
                  <a:pt x="1759256" y="189248"/>
                  <a:pt x="1762221" y="190488"/>
                  <a:pt x="1766454" y="195779"/>
                </a:cubicBezTo>
                <a:cubicBezTo>
                  <a:pt x="1768404" y="198217"/>
                  <a:pt x="1769918" y="200974"/>
                  <a:pt x="1771650" y="203572"/>
                </a:cubicBezTo>
                <a:cubicBezTo>
                  <a:pt x="1772516" y="206170"/>
                  <a:pt x="1774247" y="208627"/>
                  <a:pt x="1774247" y="211365"/>
                </a:cubicBezTo>
                <a:cubicBezTo>
                  <a:pt x="1774247" y="219206"/>
                  <a:pt x="1774895" y="227607"/>
                  <a:pt x="1771650" y="234745"/>
                </a:cubicBezTo>
                <a:cubicBezTo>
                  <a:pt x="1770048" y="238270"/>
                  <a:pt x="1764854" y="238502"/>
                  <a:pt x="1761259" y="239940"/>
                </a:cubicBezTo>
                <a:cubicBezTo>
                  <a:pt x="1745407" y="246281"/>
                  <a:pt x="1744896" y="245247"/>
                  <a:pt x="1727488" y="247733"/>
                </a:cubicBezTo>
                <a:cubicBezTo>
                  <a:pt x="1724890" y="248599"/>
                  <a:pt x="1722351" y="249667"/>
                  <a:pt x="1719695" y="250331"/>
                </a:cubicBezTo>
                <a:lnTo>
                  <a:pt x="1698913" y="255526"/>
                </a:lnTo>
                <a:cubicBezTo>
                  <a:pt x="1696315" y="257258"/>
                  <a:pt x="1694043" y="259626"/>
                  <a:pt x="1691120" y="260722"/>
                </a:cubicBezTo>
                <a:cubicBezTo>
                  <a:pt x="1679980" y="264900"/>
                  <a:pt x="1639454" y="265896"/>
                  <a:pt x="1639166" y="265917"/>
                </a:cubicBezTo>
                <a:cubicBezTo>
                  <a:pt x="1628767" y="266687"/>
                  <a:pt x="1618417" y="268251"/>
                  <a:pt x="1607993" y="268515"/>
                </a:cubicBezTo>
                <a:cubicBezTo>
                  <a:pt x="1549989" y="269984"/>
                  <a:pt x="1491961" y="270247"/>
                  <a:pt x="1433945" y="271113"/>
                </a:cubicBezTo>
                <a:lnTo>
                  <a:pt x="1091045" y="268515"/>
                </a:lnTo>
                <a:cubicBezTo>
                  <a:pt x="1049820" y="267926"/>
                  <a:pt x="1085679" y="266356"/>
                  <a:pt x="1059872" y="263320"/>
                </a:cubicBezTo>
                <a:cubicBezTo>
                  <a:pt x="955677" y="251063"/>
                  <a:pt x="1072161" y="267303"/>
                  <a:pt x="1007918" y="258124"/>
                </a:cubicBezTo>
                <a:cubicBezTo>
                  <a:pt x="1002722" y="256392"/>
                  <a:pt x="997667" y="254160"/>
                  <a:pt x="992331" y="252929"/>
                </a:cubicBezTo>
                <a:cubicBezTo>
                  <a:pt x="986365" y="251552"/>
                  <a:pt x="980171" y="251426"/>
                  <a:pt x="974147" y="250331"/>
                </a:cubicBezTo>
                <a:cubicBezTo>
                  <a:pt x="970634" y="249692"/>
                  <a:pt x="967290" y="248238"/>
                  <a:pt x="963756" y="247733"/>
                </a:cubicBezTo>
                <a:cubicBezTo>
                  <a:pt x="955141" y="246502"/>
                  <a:pt x="946414" y="246215"/>
                  <a:pt x="937779" y="245136"/>
                </a:cubicBezTo>
                <a:cubicBezTo>
                  <a:pt x="932553" y="244483"/>
                  <a:pt x="927419" y="243191"/>
                  <a:pt x="922193" y="242538"/>
                </a:cubicBezTo>
                <a:cubicBezTo>
                  <a:pt x="913558" y="241458"/>
                  <a:pt x="904875" y="240806"/>
                  <a:pt x="896216" y="239940"/>
                </a:cubicBezTo>
                <a:cubicBezTo>
                  <a:pt x="878435" y="235494"/>
                  <a:pt x="891846" y="238468"/>
                  <a:pt x="867641" y="234745"/>
                </a:cubicBezTo>
                <a:cubicBezTo>
                  <a:pt x="862435" y="233944"/>
                  <a:pt x="857268" y="232892"/>
                  <a:pt x="852054" y="232147"/>
                </a:cubicBezTo>
                <a:cubicBezTo>
                  <a:pt x="845143" y="231160"/>
                  <a:pt x="838172" y="230611"/>
                  <a:pt x="831272" y="229549"/>
                </a:cubicBezTo>
                <a:cubicBezTo>
                  <a:pt x="826908" y="228878"/>
                  <a:pt x="822639" y="227677"/>
                  <a:pt x="818284" y="226951"/>
                </a:cubicBezTo>
                <a:cubicBezTo>
                  <a:pt x="803288" y="224452"/>
                  <a:pt x="798911" y="224636"/>
                  <a:pt x="784513" y="221756"/>
                </a:cubicBezTo>
                <a:cubicBezTo>
                  <a:pt x="781012" y="221056"/>
                  <a:pt x="777651" y="219701"/>
                  <a:pt x="774122" y="219158"/>
                </a:cubicBezTo>
                <a:cubicBezTo>
                  <a:pt x="766372" y="217966"/>
                  <a:pt x="758505" y="217670"/>
                  <a:pt x="750743" y="216561"/>
                </a:cubicBezTo>
                <a:cubicBezTo>
                  <a:pt x="736995" y="214597"/>
                  <a:pt x="736853" y="212700"/>
                  <a:pt x="722168" y="211365"/>
                </a:cubicBezTo>
                <a:cubicBezTo>
                  <a:pt x="708343" y="210108"/>
                  <a:pt x="694459" y="209633"/>
                  <a:pt x="680604" y="208767"/>
                </a:cubicBezTo>
                <a:cubicBezTo>
                  <a:pt x="644752" y="199807"/>
                  <a:pt x="710299" y="215746"/>
                  <a:pt x="649431" y="203572"/>
                </a:cubicBezTo>
                <a:cubicBezTo>
                  <a:pt x="630275" y="199741"/>
                  <a:pt x="611234" y="195320"/>
                  <a:pt x="592281" y="190583"/>
                </a:cubicBezTo>
                <a:cubicBezTo>
                  <a:pt x="588818" y="189717"/>
                  <a:pt x="585376" y="188760"/>
                  <a:pt x="581891" y="187986"/>
                </a:cubicBezTo>
                <a:cubicBezTo>
                  <a:pt x="577581" y="187028"/>
                  <a:pt x="573232" y="186254"/>
                  <a:pt x="568902" y="185388"/>
                </a:cubicBezTo>
                <a:cubicBezTo>
                  <a:pt x="560380" y="181127"/>
                  <a:pt x="559132" y="179890"/>
                  <a:pt x="550718" y="177595"/>
                </a:cubicBezTo>
                <a:cubicBezTo>
                  <a:pt x="543829" y="175716"/>
                  <a:pt x="536710" y="174657"/>
                  <a:pt x="529936" y="172399"/>
                </a:cubicBezTo>
                <a:lnTo>
                  <a:pt x="514350" y="167204"/>
                </a:lnTo>
                <a:cubicBezTo>
                  <a:pt x="511752" y="166338"/>
                  <a:pt x="509241" y="165143"/>
                  <a:pt x="506556" y="164606"/>
                </a:cubicBezTo>
                <a:cubicBezTo>
                  <a:pt x="497897" y="162874"/>
                  <a:pt x="488956" y="162204"/>
                  <a:pt x="480579" y="159411"/>
                </a:cubicBezTo>
                <a:cubicBezTo>
                  <a:pt x="475384" y="157679"/>
                  <a:pt x="470238" y="155789"/>
                  <a:pt x="464993" y="154215"/>
                </a:cubicBezTo>
                <a:cubicBezTo>
                  <a:pt x="461573" y="153189"/>
                  <a:pt x="458022" y="152643"/>
                  <a:pt x="454602" y="151617"/>
                </a:cubicBezTo>
                <a:cubicBezTo>
                  <a:pt x="449357" y="150043"/>
                  <a:pt x="444386" y="147496"/>
                  <a:pt x="439016" y="146422"/>
                </a:cubicBezTo>
                <a:cubicBezTo>
                  <a:pt x="434686" y="145556"/>
                  <a:pt x="430287" y="144986"/>
                  <a:pt x="426027" y="143824"/>
                </a:cubicBezTo>
                <a:cubicBezTo>
                  <a:pt x="420744" y="142383"/>
                  <a:pt x="415636" y="140361"/>
                  <a:pt x="410441" y="138629"/>
                </a:cubicBezTo>
                <a:cubicBezTo>
                  <a:pt x="407843" y="137763"/>
                  <a:pt x="405304" y="136695"/>
                  <a:pt x="402647" y="136031"/>
                </a:cubicBezTo>
                <a:cubicBezTo>
                  <a:pt x="377305" y="129695"/>
                  <a:pt x="408949" y="137431"/>
                  <a:pt x="379268" y="130836"/>
                </a:cubicBezTo>
                <a:cubicBezTo>
                  <a:pt x="375783" y="130062"/>
                  <a:pt x="372378" y="128938"/>
                  <a:pt x="368877" y="128238"/>
                </a:cubicBezTo>
                <a:cubicBezTo>
                  <a:pt x="363712" y="127205"/>
                  <a:pt x="358456" y="126673"/>
                  <a:pt x="353291" y="125640"/>
                </a:cubicBezTo>
                <a:cubicBezTo>
                  <a:pt x="349790" y="124940"/>
                  <a:pt x="346385" y="123816"/>
                  <a:pt x="342900" y="123042"/>
                </a:cubicBezTo>
                <a:cubicBezTo>
                  <a:pt x="338590" y="122084"/>
                  <a:pt x="334241" y="121311"/>
                  <a:pt x="329911" y="120445"/>
                </a:cubicBezTo>
                <a:cubicBezTo>
                  <a:pt x="326447" y="118713"/>
                  <a:pt x="323146" y="116609"/>
                  <a:pt x="319520" y="115249"/>
                </a:cubicBezTo>
                <a:cubicBezTo>
                  <a:pt x="310936" y="112030"/>
                  <a:pt x="295894" y="110997"/>
                  <a:pt x="288347" y="110054"/>
                </a:cubicBezTo>
                <a:cubicBezTo>
                  <a:pt x="223010" y="88275"/>
                  <a:pt x="296771" y="111512"/>
                  <a:pt x="249381" y="99663"/>
                </a:cubicBezTo>
                <a:cubicBezTo>
                  <a:pt x="244068" y="98335"/>
                  <a:pt x="239165" y="95541"/>
                  <a:pt x="233795" y="94467"/>
                </a:cubicBezTo>
                <a:cubicBezTo>
                  <a:pt x="225136" y="92735"/>
                  <a:pt x="216385" y="91414"/>
                  <a:pt x="207818" y="89272"/>
                </a:cubicBezTo>
                <a:cubicBezTo>
                  <a:pt x="204354" y="88406"/>
                  <a:pt x="200936" y="87332"/>
                  <a:pt x="197427" y="86674"/>
                </a:cubicBezTo>
                <a:cubicBezTo>
                  <a:pt x="158382" y="79353"/>
                  <a:pt x="176148" y="83102"/>
                  <a:pt x="140277" y="78881"/>
                </a:cubicBezTo>
                <a:cubicBezTo>
                  <a:pt x="90848" y="73065"/>
                  <a:pt x="163825" y="79760"/>
                  <a:pt x="90920" y="73686"/>
                </a:cubicBezTo>
                <a:cubicBezTo>
                  <a:pt x="85725" y="72820"/>
                  <a:pt x="80476" y="72231"/>
                  <a:pt x="75334" y="71088"/>
                </a:cubicBezTo>
                <a:cubicBezTo>
                  <a:pt x="61180" y="67942"/>
                  <a:pt x="73264" y="68490"/>
                  <a:pt x="62345" y="68490"/>
                </a:cubicBezTo>
              </a:path>
            </a:pathLst>
          </a:custGeom>
          <a:solidFill>
            <a:srgbClr val="623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2426277" y="5931524"/>
            <a:ext cx="4460298" cy="491887"/>
          </a:xfrm>
          <a:custGeom>
            <a:avLst/>
            <a:gdLst>
              <a:gd name="connsiteX0" fmla="*/ 1394980 w 4460298"/>
              <a:gd name="connsiteY0" fmla="*/ 12076 h 491887"/>
              <a:gd name="connsiteX1" fmla="*/ 1381991 w 4460298"/>
              <a:gd name="connsiteY1" fmla="*/ 17271 h 491887"/>
              <a:gd name="connsiteX2" fmla="*/ 1340428 w 4460298"/>
              <a:gd name="connsiteY2" fmla="*/ 25065 h 491887"/>
              <a:gd name="connsiteX3" fmla="*/ 1314450 w 4460298"/>
              <a:gd name="connsiteY3" fmla="*/ 32858 h 491887"/>
              <a:gd name="connsiteX4" fmla="*/ 1293668 w 4460298"/>
              <a:gd name="connsiteY4" fmla="*/ 35456 h 491887"/>
              <a:gd name="connsiteX5" fmla="*/ 1278082 w 4460298"/>
              <a:gd name="connsiteY5" fmla="*/ 38053 h 491887"/>
              <a:gd name="connsiteX6" fmla="*/ 1252105 w 4460298"/>
              <a:gd name="connsiteY6" fmla="*/ 40651 h 491887"/>
              <a:gd name="connsiteX7" fmla="*/ 1213139 w 4460298"/>
              <a:gd name="connsiteY7" fmla="*/ 48444 h 491887"/>
              <a:gd name="connsiteX8" fmla="*/ 1176771 w 4460298"/>
              <a:gd name="connsiteY8" fmla="*/ 53640 h 491887"/>
              <a:gd name="connsiteX9" fmla="*/ 1145598 w 4460298"/>
              <a:gd name="connsiteY9" fmla="*/ 58835 h 491887"/>
              <a:gd name="connsiteX10" fmla="*/ 1124816 w 4460298"/>
              <a:gd name="connsiteY10" fmla="*/ 64031 h 491887"/>
              <a:gd name="connsiteX11" fmla="*/ 1117023 w 4460298"/>
              <a:gd name="connsiteY11" fmla="*/ 66628 h 491887"/>
              <a:gd name="connsiteX12" fmla="*/ 1101437 w 4460298"/>
              <a:gd name="connsiteY12" fmla="*/ 69226 h 491887"/>
              <a:gd name="connsiteX13" fmla="*/ 1093643 w 4460298"/>
              <a:gd name="connsiteY13" fmla="*/ 71824 h 491887"/>
              <a:gd name="connsiteX14" fmla="*/ 1067666 w 4460298"/>
              <a:gd name="connsiteY14" fmla="*/ 74421 h 491887"/>
              <a:gd name="connsiteX15" fmla="*/ 1049482 w 4460298"/>
              <a:gd name="connsiteY15" fmla="*/ 77019 h 491887"/>
              <a:gd name="connsiteX16" fmla="*/ 1039091 w 4460298"/>
              <a:gd name="connsiteY16" fmla="*/ 79617 h 491887"/>
              <a:gd name="connsiteX17" fmla="*/ 1013114 w 4460298"/>
              <a:gd name="connsiteY17" fmla="*/ 82215 h 491887"/>
              <a:gd name="connsiteX18" fmla="*/ 1002723 w 4460298"/>
              <a:gd name="connsiteY18" fmla="*/ 84812 h 491887"/>
              <a:gd name="connsiteX19" fmla="*/ 937780 w 4460298"/>
              <a:gd name="connsiteY19" fmla="*/ 92606 h 491887"/>
              <a:gd name="connsiteX20" fmla="*/ 911803 w 4460298"/>
              <a:gd name="connsiteY20" fmla="*/ 97801 h 491887"/>
              <a:gd name="connsiteX21" fmla="*/ 880630 w 4460298"/>
              <a:gd name="connsiteY21" fmla="*/ 102996 h 491887"/>
              <a:gd name="connsiteX22" fmla="*/ 867641 w 4460298"/>
              <a:gd name="connsiteY22" fmla="*/ 105594 h 491887"/>
              <a:gd name="connsiteX23" fmla="*/ 813089 w 4460298"/>
              <a:gd name="connsiteY23" fmla="*/ 110790 h 491887"/>
              <a:gd name="connsiteX24" fmla="*/ 797503 w 4460298"/>
              <a:gd name="connsiteY24" fmla="*/ 113387 h 491887"/>
              <a:gd name="connsiteX25" fmla="*/ 784514 w 4460298"/>
              <a:gd name="connsiteY25" fmla="*/ 115985 h 491887"/>
              <a:gd name="connsiteX26" fmla="*/ 750743 w 4460298"/>
              <a:gd name="connsiteY26" fmla="*/ 121181 h 491887"/>
              <a:gd name="connsiteX27" fmla="*/ 742950 w 4460298"/>
              <a:gd name="connsiteY27" fmla="*/ 123778 h 491887"/>
              <a:gd name="connsiteX28" fmla="*/ 732559 w 4460298"/>
              <a:gd name="connsiteY28" fmla="*/ 126376 h 491887"/>
              <a:gd name="connsiteX29" fmla="*/ 724766 w 4460298"/>
              <a:gd name="connsiteY29" fmla="*/ 128974 h 491887"/>
              <a:gd name="connsiteX30" fmla="*/ 678007 w 4460298"/>
              <a:gd name="connsiteY30" fmla="*/ 134169 h 491887"/>
              <a:gd name="connsiteX31" fmla="*/ 649432 w 4460298"/>
              <a:gd name="connsiteY31" fmla="*/ 141962 h 491887"/>
              <a:gd name="connsiteX32" fmla="*/ 639041 w 4460298"/>
              <a:gd name="connsiteY32" fmla="*/ 147158 h 491887"/>
              <a:gd name="connsiteX33" fmla="*/ 607868 w 4460298"/>
              <a:gd name="connsiteY33" fmla="*/ 152353 h 491887"/>
              <a:gd name="connsiteX34" fmla="*/ 571500 w 4460298"/>
              <a:gd name="connsiteY34" fmla="*/ 157549 h 491887"/>
              <a:gd name="connsiteX35" fmla="*/ 553316 w 4460298"/>
              <a:gd name="connsiteY35" fmla="*/ 162744 h 491887"/>
              <a:gd name="connsiteX36" fmla="*/ 540328 w 4460298"/>
              <a:gd name="connsiteY36" fmla="*/ 165342 h 491887"/>
              <a:gd name="connsiteX37" fmla="*/ 529937 w 4460298"/>
              <a:gd name="connsiteY37" fmla="*/ 167940 h 491887"/>
              <a:gd name="connsiteX38" fmla="*/ 506557 w 4460298"/>
              <a:gd name="connsiteY38" fmla="*/ 170537 h 491887"/>
              <a:gd name="connsiteX39" fmla="*/ 480580 w 4460298"/>
              <a:gd name="connsiteY39" fmla="*/ 175733 h 491887"/>
              <a:gd name="connsiteX40" fmla="*/ 464993 w 4460298"/>
              <a:gd name="connsiteY40" fmla="*/ 178331 h 491887"/>
              <a:gd name="connsiteX41" fmla="*/ 454603 w 4460298"/>
              <a:gd name="connsiteY41" fmla="*/ 180928 h 491887"/>
              <a:gd name="connsiteX42" fmla="*/ 431223 w 4460298"/>
              <a:gd name="connsiteY42" fmla="*/ 183526 h 491887"/>
              <a:gd name="connsiteX43" fmla="*/ 423430 w 4460298"/>
              <a:gd name="connsiteY43" fmla="*/ 186124 h 491887"/>
              <a:gd name="connsiteX44" fmla="*/ 392257 w 4460298"/>
              <a:gd name="connsiteY44" fmla="*/ 191319 h 491887"/>
              <a:gd name="connsiteX45" fmla="*/ 379268 w 4460298"/>
              <a:gd name="connsiteY45" fmla="*/ 193917 h 491887"/>
              <a:gd name="connsiteX46" fmla="*/ 361084 w 4460298"/>
              <a:gd name="connsiteY46" fmla="*/ 196515 h 491887"/>
              <a:gd name="connsiteX47" fmla="*/ 345498 w 4460298"/>
              <a:gd name="connsiteY47" fmla="*/ 199112 h 491887"/>
              <a:gd name="connsiteX48" fmla="*/ 316923 w 4460298"/>
              <a:gd name="connsiteY48" fmla="*/ 201710 h 491887"/>
              <a:gd name="connsiteX49" fmla="*/ 303934 w 4460298"/>
              <a:gd name="connsiteY49" fmla="*/ 204308 h 491887"/>
              <a:gd name="connsiteX50" fmla="*/ 288348 w 4460298"/>
              <a:gd name="connsiteY50" fmla="*/ 209503 h 491887"/>
              <a:gd name="connsiteX51" fmla="*/ 264968 w 4460298"/>
              <a:gd name="connsiteY51" fmla="*/ 214699 h 491887"/>
              <a:gd name="connsiteX52" fmla="*/ 249382 w 4460298"/>
              <a:gd name="connsiteY52" fmla="*/ 219894 h 491887"/>
              <a:gd name="connsiteX53" fmla="*/ 218209 w 4460298"/>
              <a:gd name="connsiteY53" fmla="*/ 225090 h 491887"/>
              <a:gd name="connsiteX54" fmla="*/ 194830 w 4460298"/>
              <a:gd name="connsiteY54" fmla="*/ 232883 h 491887"/>
              <a:gd name="connsiteX55" fmla="*/ 187037 w 4460298"/>
              <a:gd name="connsiteY55" fmla="*/ 235481 h 491887"/>
              <a:gd name="connsiteX56" fmla="*/ 166255 w 4460298"/>
              <a:gd name="connsiteY56" fmla="*/ 243274 h 491887"/>
              <a:gd name="connsiteX57" fmla="*/ 158462 w 4460298"/>
              <a:gd name="connsiteY57" fmla="*/ 248469 h 491887"/>
              <a:gd name="connsiteX58" fmla="*/ 148071 w 4460298"/>
              <a:gd name="connsiteY58" fmla="*/ 253665 h 491887"/>
              <a:gd name="connsiteX59" fmla="*/ 142875 w 4460298"/>
              <a:gd name="connsiteY59" fmla="*/ 258860 h 491887"/>
              <a:gd name="connsiteX60" fmla="*/ 122093 w 4460298"/>
              <a:gd name="connsiteY60" fmla="*/ 266653 h 491887"/>
              <a:gd name="connsiteX61" fmla="*/ 98714 w 4460298"/>
              <a:gd name="connsiteY61" fmla="*/ 271849 h 491887"/>
              <a:gd name="connsiteX62" fmla="*/ 83128 w 4460298"/>
              <a:gd name="connsiteY62" fmla="*/ 277044 h 491887"/>
              <a:gd name="connsiteX63" fmla="*/ 67541 w 4460298"/>
              <a:gd name="connsiteY63" fmla="*/ 282240 h 491887"/>
              <a:gd name="connsiteX64" fmla="*/ 59748 w 4460298"/>
              <a:gd name="connsiteY64" fmla="*/ 287435 h 491887"/>
              <a:gd name="connsiteX65" fmla="*/ 54553 w 4460298"/>
              <a:gd name="connsiteY65" fmla="*/ 292631 h 491887"/>
              <a:gd name="connsiteX66" fmla="*/ 44162 w 4460298"/>
              <a:gd name="connsiteY66" fmla="*/ 297826 h 491887"/>
              <a:gd name="connsiteX67" fmla="*/ 36368 w 4460298"/>
              <a:gd name="connsiteY67" fmla="*/ 303021 h 491887"/>
              <a:gd name="connsiteX68" fmla="*/ 25978 w 4460298"/>
              <a:gd name="connsiteY68" fmla="*/ 305619 h 491887"/>
              <a:gd name="connsiteX69" fmla="*/ 0 w 4460298"/>
              <a:gd name="connsiteY69" fmla="*/ 313412 h 491887"/>
              <a:gd name="connsiteX70" fmla="*/ 2598 w 4460298"/>
              <a:gd name="connsiteY70" fmla="*/ 321206 h 491887"/>
              <a:gd name="connsiteX71" fmla="*/ 10391 w 4460298"/>
              <a:gd name="connsiteY71" fmla="*/ 326401 h 491887"/>
              <a:gd name="connsiteX72" fmla="*/ 18184 w 4460298"/>
              <a:gd name="connsiteY72" fmla="*/ 328999 h 491887"/>
              <a:gd name="connsiteX73" fmla="*/ 46759 w 4460298"/>
              <a:gd name="connsiteY73" fmla="*/ 334194 h 491887"/>
              <a:gd name="connsiteX74" fmla="*/ 62346 w 4460298"/>
              <a:gd name="connsiteY74" fmla="*/ 339390 h 491887"/>
              <a:gd name="connsiteX75" fmla="*/ 116898 w 4460298"/>
              <a:gd name="connsiteY75" fmla="*/ 344585 h 491887"/>
              <a:gd name="connsiteX76" fmla="*/ 127289 w 4460298"/>
              <a:gd name="connsiteY76" fmla="*/ 347183 h 491887"/>
              <a:gd name="connsiteX77" fmla="*/ 135082 w 4460298"/>
              <a:gd name="connsiteY77" fmla="*/ 349781 h 491887"/>
              <a:gd name="connsiteX78" fmla="*/ 176646 w 4460298"/>
              <a:gd name="connsiteY78" fmla="*/ 352378 h 491887"/>
              <a:gd name="connsiteX79" fmla="*/ 202623 w 4460298"/>
              <a:gd name="connsiteY79" fmla="*/ 357574 h 491887"/>
              <a:gd name="connsiteX80" fmla="*/ 210416 w 4460298"/>
              <a:gd name="connsiteY80" fmla="*/ 360171 h 491887"/>
              <a:gd name="connsiteX81" fmla="*/ 251980 w 4460298"/>
              <a:gd name="connsiteY81" fmla="*/ 365367 h 491887"/>
              <a:gd name="connsiteX82" fmla="*/ 275359 w 4460298"/>
              <a:gd name="connsiteY82" fmla="*/ 370562 h 491887"/>
              <a:gd name="connsiteX83" fmla="*/ 283153 w 4460298"/>
              <a:gd name="connsiteY83" fmla="*/ 373160 h 491887"/>
              <a:gd name="connsiteX84" fmla="*/ 340303 w 4460298"/>
              <a:gd name="connsiteY84" fmla="*/ 380953 h 491887"/>
              <a:gd name="connsiteX85" fmla="*/ 350693 w 4460298"/>
              <a:gd name="connsiteY85" fmla="*/ 383551 h 491887"/>
              <a:gd name="connsiteX86" fmla="*/ 413039 w 4460298"/>
              <a:gd name="connsiteY86" fmla="*/ 388746 h 491887"/>
              <a:gd name="connsiteX87" fmla="*/ 446809 w 4460298"/>
              <a:gd name="connsiteY87" fmla="*/ 393942 h 491887"/>
              <a:gd name="connsiteX88" fmla="*/ 454603 w 4460298"/>
              <a:gd name="connsiteY88" fmla="*/ 396540 h 491887"/>
              <a:gd name="connsiteX89" fmla="*/ 472787 w 4460298"/>
              <a:gd name="connsiteY89" fmla="*/ 399137 h 491887"/>
              <a:gd name="connsiteX90" fmla="*/ 483178 w 4460298"/>
              <a:gd name="connsiteY90" fmla="*/ 401735 h 491887"/>
              <a:gd name="connsiteX91" fmla="*/ 506557 w 4460298"/>
              <a:gd name="connsiteY91" fmla="*/ 404333 h 491887"/>
              <a:gd name="connsiteX92" fmla="*/ 519546 w 4460298"/>
              <a:gd name="connsiteY92" fmla="*/ 406931 h 491887"/>
              <a:gd name="connsiteX93" fmla="*/ 659823 w 4460298"/>
              <a:gd name="connsiteY93" fmla="*/ 412126 h 491887"/>
              <a:gd name="connsiteX94" fmla="*/ 706582 w 4460298"/>
              <a:gd name="connsiteY94" fmla="*/ 417321 h 491887"/>
              <a:gd name="connsiteX95" fmla="*/ 849457 w 4460298"/>
              <a:gd name="connsiteY95" fmla="*/ 425115 h 491887"/>
              <a:gd name="connsiteX96" fmla="*/ 919596 w 4460298"/>
              <a:gd name="connsiteY96" fmla="*/ 430310 h 491887"/>
              <a:gd name="connsiteX97" fmla="*/ 955964 w 4460298"/>
              <a:gd name="connsiteY97" fmla="*/ 438103 h 491887"/>
              <a:gd name="connsiteX98" fmla="*/ 1007918 w 4460298"/>
              <a:gd name="connsiteY98" fmla="*/ 440701 h 491887"/>
              <a:gd name="connsiteX99" fmla="*/ 1093643 w 4460298"/>
              <a:gd name="connsiteY99" fmla="*/ 445896 h 491887"/>
              <a:gd name="connsiteX100" fmla="*/ 1158587 w 4460298"/>
              <a:gd name="connsiteY100" fmla="*/ 456287 h 491887"/>
              <a:gd name="connsiteX101" fmla="*/ 1171575 w 4460298"/>
              <a:gd name="connsiteY101" fmla="*/ 458885 h 491887"/>
              <a:gd name="connsiteX102" fmla="*/ 1207943 w 4460298"/>
              <a:gd name="connsiteY102" fmla="*/ 461483 h 491887"/>
              <a:gd name="connsiteX103" fmla="*/ 1280680 w 4460298"/>
              <a:gd name="connsiteY103" fmla="*/ 469276 h 491887"/>
              <a:gd name="connsiteX104" fmla="*/ 1324841 w 4460298"/>
              <a:gd name="connsiteY104" fmla="*/ 474471 h 491887"/>
              <a:gd name="connsiteX105" fmla="*/ 1363807 w 4460298"/>
              <a:gd name="connsiteY105" fmla="*/ 477069 h 491887"/>
              <a:gd name="connsiteX106" fmla="*/ 1784639 w 4460298"/>
              <a:gd name="connsiteY106" fmla="*/ 482265 h 491887"/>
              <a:gd name="connsiteX107" fmla="*/ 2865293 w 4460298"/>
              <a:gd name="connsiteY107" fmla="*/ 474471 h 491887"/>
              <a:gd name="connsiteX108" fmla="*/ 2922443 w 4460298"/>
              <a:gd name="connsiteY108" fmla="*/ 466678 h 491887"/>
              <a:gd name="connsiteX109" fmla="*/ 2956214 w 4460298"/>
              <a:gd name="connsiteY109" fmla="*/ 464081 h 491887"/>
              <a:gd name="connsiteX110" fmla="*/ 3018559 w 4460298"/>
              <a:gd name="connsiteY110" fmla="*/ 453690 h 491887"/>
              <a:gd name="connsiteX111" fmla="*/ 3039341 w 4460298"/>
              <a:gd name="connsiteY111" fmla="*/ 451092 h 491887"/>
              <a:gd name="connsiteX112" fmla="*/ 3070514 w 4460298"/>
              <a:gd name="connsiteY112" fmla="*/ 440701 h 491887"/>
              <a:gd name="connsiteX113" fmla="*/ 3091296 w 4460298"/>
              <a:gd name="connsiteY113" fmla="*/ 438103 h 491887"/>
              <a:gd name="connsiteX114" fmla="*/ 3145848 w 4460298"/>
              <a:gd name="connsiteY114" fmla="*/ 430310 h 491887"/>
              <a:gd name="connsiteX115" fmla="*/ 3174423 w 4460298"/>
              <a:gd name="connsiteY115" fmla="*/ 425115 h 491887"/>
              <a:gd name="connsiteX116" fmla="*/ 3202998 w 4460298"/>
              <a:gd name="connsiteY116" fmla="*/ 422517 h 491887"/>
              <a:gd name="connsiteX117" fmla="*/ 3234171 w 4460298"/>
              <a:gd name="connsiteY117" fmla="*/ 417321 h 491887"/>
              <a:gd name="connsiteX118" fmla="*/ 3265343 w 4460298"/>
              <a:gd name="connsiteY118" fmla="*/ 414724 h 491887"/>
              <a:gd name="connsiteX119" fmla="*/ 3280930 w 4460298"/>
              <a:gd name="connsiteY119" fmla="*/ 412126 h 491887"/>
              <a:gd name="connsiteX120" fmla="*/ 3293918 w 4460298"/>
              <a:gd name="connsiteY120" fmla="*/ 409528 h 491887"/>
              <a:gd name="connsiteX121" fmla="*/ 3387437 w 4460298"/>
              <a:gd name="connsiteY121" fmla="*/ 404333 h 491887"/>
              <a:gd name="connsiteX122" fmla="*/ 3426403 w 4460298"/>
              <a:gd name="connsiteY122" fmla="*/ 401735 h 491887"/>
              <a:gd name="connsiteX123" fmla="*/ 3480955 w 4460298"/>
              <a:gd name="connsiteY123" fmla="*/ 399137 h 491887"/>
              <a:gd name="connsiteX124" fmla="*/ 3644612 w 4460298"/>
              <a:gd name="connsiteY124" fmla="*/ 393942 h 491887"/>
              <a:gd name="connsiteX125" fmla="*/ 4265468 w 4460298"/>
              <a:gd name="connsiteY125" fmla="*/ 393942 h 491887"/>
              <a:gd name="connsiteX126" fmla="*/ 4283653 w 4460298"/>
              <a:gd name="connsiteY126" fmla="*/ 388746 h 491887"/>
              <a:gd name="connsiteX127" fmla="*/ 4312228 w 4460298"/>
              <a:gd name="connsiteY127" fmla="*/ 386149 h 491887"/>
              <a:gd name="connsiteX128" fmla="*/ 4343400 w 4460298"/>
              <a:gd name="connsiteY128" fmla="*/ 378356 h 491887"/>
              <a:gd name="connsiteX129" fmla="*/ 4356389 w 4460298"/>
              <a:gd name="connsiteY129" fmla="*/ 375758 h 491887"/>
              <a:gd name="connsiteX130" fmla="*/ 4364182 w 4460298"/>
              <a:gd name="connsiteY130" fmla="*/ 373160 h 491887"/>
              <a:gd name="connsiteX131" fmla="*/ 4387562 w 4460298"/>
              <a:gd name="connsiteY131" fmla="*/ 367965 h 491887"/>
              <a:gd name="connsiteX132" fmla="*/ 4400550 w 4460298"/>
              <a:gd name="connsiteY132" fmla="*/ 357574 h 491887"/>
              <a:gd name="connsiteX133" fmla="*/ 4416137 w 4460298"/>
              <a:gd name="connsiteY133" fmla="*/ 352378 h 491887"/>
              <a:gd name="connsiteX134" fmla="*/ 4431723 w 4460298"/>
              <a:gd name="connsiteY134" fmla="*/ 341987 h 491887"/>
              <a:gd name="connsiteX135" fmla="*/ 4442114 w 4460298"/>
              <a:gd name="connsiteY135" fmla="*/ 328999 h 491887"/>
              <a:gd name="connsiteX136" fmla="*/ 4460298 w 4460298"/>
              <a:gd name="connsiteY136" fmla="*/ 316010 h 491887"/>
              <a:gd name="connsiteX137" fmla="*/ 4431723 w 4460298"/>
              <a:gd name="connsiteY137" fmla="*/ 305619 h 491887"/>
              <a:gd name="connsiteX138" fmla="*/ 4423930 w 4460298"/>
              <a:gd name="connsiteY138" fmla="*/ 303021 h 491887"/>
              <a:gd name="connsiteX139" fmla="*/ 4408343 w 4460298"/>
              <a:gd name="connsiteY139" fmla="*/ 300424 h 491887"/>
              <a:gd name="connsiteX140" fmla="*/ 4390159 w 4460298"/>
              <a:gd name="connsiteY140" fmla="*/ 297826 h 491887"/>
              <a:gd name="connsiteX141" fmla="*/ 4377171 w 4460298"/>
              <a:gd name="connsiteY141" fmla="*/ 295228 h 491887"/>
              <a:gd name="connsiteX142" fmla="*/ 4340803 w 4460298"/>
              <a:gd name="connsiteY142" fmla="*/ 292631 h 491887"/>
              <a:gd name="connsiteX143" fmla="*/ 4275859 w 4460298"/>
              <a:gd name="connsiteY143" fmla="*/ 284837 h 491887"/>
              <a:gd name="connsiteX144" fmla="*/ 4255078 w 4460298"/>
              <a:gd name="connsiteY144" fmla="*/ 282240 h 491887"/>
              <a:gd name="connsiteX145" fmla="*/ 4221307 w 4460298"/>
              <a:gd name="connsiteY145" fmla="*/ 279642 h 491887"/>
              <a:gd name="connsiteX146" fmla="*/ 4192732 w 4460298"/>
              <a:gd name="connsiteY146" fmla="*/ 277044 h 491887"/>
              <a:gd name="connsiteX147" fmla="*/ 4127789 w 4460298"/>
              <a:gd name="connsiteY147" fmla="*/ 271849 h 491887"/>
              <a:gd name="connsiteX148" fmla="*/ 4096616 w 4460298"/>
              <a:gd name="connsiteY148" fmla="*/ 266653 h 491887"/>
              <a:gd name="connsiteX149" fmla="*/ 4042064 w 4460298"/>
              <a:gd name="connsiteY149" fmla="*/ 258860 h 491887"/>
              <a:gd name="connsiteX150" fmla="*/ 4021282 w 4460298"/>
              <a:gd name="connsiteY150" fmla="*/ 256262 h 491887"/>
              <a:gd name="connsiteX151" fmla="*/ 4003098 w 4460298"/>
              <a:gd name="connsiteY151" fmla="*/ 253665 h 491887"/>
              <a:gd name="connsiteX152" fmla="*/ 3987512 w 4460298"/>
              <a:gd name="connsiteY152" fmla="*/ 251067 h 491887"/>
              <a:gd name="connsiteX153" fmla="*/ 3964132 w 4460298"/>
              <a:gd name="connsiteY153" fmla="*/ 248469 h 491887"/>
              <a:gd name="connsiteX154" fmla="*/ 3935557 w 4460298"/>
              <a:gd name="connsiteY154" fmla="*/ 243274 h 491887"/>
              <a:gd name="connsiteX155" fmla="*/ 3883603 w 4460298"/>
              <a:gd name="connsiteY155" fmla="*/ 235481 h 491887"/>
              <a:gd name="connsiteX156" fmla="*/ 3857625 w 4460298"/>
              <a:gd name="connsiteY156" fmla="*/ 232883 h 491887"/>
              <a:gd name="connsiteX157" fmla="*/ 3834246 w 4460298"/>
              <a:gd name="connsiteY157" fmla="*/ 227687 h 491887"/>
              <a:gd name="connsiteX158" fmla="*/ 3816062 w 4460298"/>
              <a:gd name="connsiteY158" fmla="*/ 225090 h 491887"/>
              <a:gd name="connsiteX159" fmla="*/ 3803073 w 4460298"/>
              <a:gd name="connsiteY159" fmla="*/ 222492 h 491887"/>
              <a:gd name="connsiteX160" fmla="*/ 3766705 w 4460298"/>
              <a:gd name="connsiteY160" fmla="*/ 219894 h 491887"/>
              <a:gd name="connsiteX161" fmla="*/ 3751118 w 4460298"/>
              <a:gd name="connsiteY161" fmla="*/ 217296 h 491887"/>
              <a:gd name="connsiteX162" fmla="*/ 3701762 w 4460298"/>
              <a:gd name="connsiteY162" fmla="*/ 212101 h 491887"/>
              <a:gd name="connsiteX163" fmla="*/ 3688773 w 4460298"/>
              <a:gd name="connsiteY163" fmla="*/ 209503 h 491887"/>
              <a:gd name="connsiteX164" fmla="*/ 3655003 w 4460298"/>
              <a:gd name="connsiteY164" fmla="*/ 204308 h 491887"/>
              <a:gd name="connsiteX165" fmla="*/ 3644612 w 4460298"/>
              <a:gd name="connsiteY165" fmla="*/ 201710 h 491887"/>
              <a:gd name="connsiteX166" fmla="*/ 3584864 w 4460298"/>
              <a:gd name="connsiteY166" fmla="*/ 199112 h 491887"/>
              <a:gd name="connsiteX167" fmla="*/ 3574473 w 4460298"/>
              <a:gd name="connsiteY167" fmla="*/ 196515 h 491887"/>
              <a:gd name="connsiteX168" fmla="*/ 3566680 w 4460298"/>
              <a:gd name="connsiteY168" fmla="*/ 193917 h 491887"/>
              <a:gd name="connsiteX169" fmla="*/ 3509530 w 4460298"/>
              <a:gd name="connsiteY169" fmla="*/ 188721 h 491887"/>
              <a:gd name="connsiteX170" fmla="*/ 3457575 w 4460298"/>
              <a:gd name="connsiteY170" fmla="*/ 183526 h 491887"/>
              <a:gd name="connsiteX171" fmla="*/ 3091296 w 4460298"/>
              <a:gd name="connsiteY171" fmla="*/ 180928 h 491887"/>
              <a:gd name="connsiteX172" fmla="*/ 2948421 w 4460298"/>
              <a:gd name="connsiteY172" fmla="*/ 170537 h 491887"/>
              <a:gd name="connsiteX173" fmla="*/ 2896466 w 4460298"/>
              <a:gd name="connsiteY173" fmla="*/ 165342 h 491887"/>
              <a:gd name="connsiteX174" fmla="*/ 2875684 w 4460298"/>
              <a:gd name="connsiteY174" fmla="*/ 160146 h 491887"/>
              <a:gd name="connsiteX175" fmla="*/ 2852305 w 4460298"/>
              <a:gd name="connsiteY175" fmla="*/ 157549 h 491887"/>
              <a:gd name="connsiteX176" fmla="*/ 2839316 w 4460298"/>
              <a:gd name="connsiteY176" fmla="*/ 154951 h 491887"/>
              <a:gd name="connsiteX177" fmla="*/ 2763982 w 4460298"/>
              <a:gd name="connsiteY177" fmla="*/ 144560 h 491887"/>
              <a:gd name="connsiteX178" fmla="*/ 2727614 w 4460298"/>
              <a:gd name="connsiteY178" fmla="*/ 136767 h 491887"/>
              <a:gd name="connsiteX179" fmla="*/ 2688648 w 4460298"/>
              <a:gd name="connsiteY179" fmla="*/ 131571 h 491887"/>
              <a:gd name="connsiteX180" fmla="*/ 2654878 w 4460298"/>
              <a:gd name="connsiteY180" fmla="*/ 123778 h 491887"/>
              <a:gd name="connsiteX181" fmla="*/ 2639291 w 4460298"/>
              <a:gd name="connsiteY181" fmla="*/ 113387 h 491887"/>
              <a:gd name="connsiteX182" fmla="*/ 2610716 w 4460298"/>
              <a:gd name="connsiteY182" fmla="*/ 108192 h 491887"/>
              <a:gd name="connsiteX183" fmla="*/ 2600325 w 4460298"/>
              <a:gd name="connsiteY183" fmla="*/ 102996 h 491887"/>
              <a:gd name="connsiteX184" fmla="*/ 2571750 w 4460298"/>
              <a:gd name="connsiteY184" fmla="*/ 97801 h 491887"/>
              <a:gd name="connsiteX185" fmla="*/ 2522393 w 4460298"/>
              <a:gd name="connsiteY185" fmla="*/ 92606 h 491887"/>
              <a:gd name="connsiteX186" fmla="*/ 2452255 w 4460298"/>
              <a:gd name="connsiteY186" fmla="*/ 82215 h 491887"/>
              <a:gd name="connsiteX187" fmla="*/ 2434071 w 4460298"/>
              <a:gd name="connsiteY187" fmla="*/ 77019 h 491887"/>
              <a:gd name="connsiteX188" fmla="*/ 2384714 w 4460298"/>
              <a:gd name="connsiteY188" fmla="*/ 71824 h 491887"/>
              <a:gd name="connsiteX189" fmla="*/ 2322368 w 4460298"/>
              <a:gd name="connsiteY189" fmla="*/ 61433 h 491887"/>
              <a:gd name="connsiteX190" fmla="*/ 2275609 w 4460298"/>
              <a:gd name="connsiteY190" fmla="*/ 56237 h 491887"/>
              <a:gd name="connsiteX191" fmla="*/ 2228850 w 4460298"/>
              <a:gd name="connsiteY191" fmla="*/ 48444 h 491887"/>
              <a:gd name="connsiteX192" fmla="*/ 2140528 w 4460298"/>
              <a:gd name="connsiteY192" fmla="*/ 35456 h 491887"/>
              <a:gd name="connsiteX193" fmla="*/ 2122343 w 4460298"/>
              <a:gd name="connsiteY193" fmla="*/ 30260 h 491887"/>
              <a:gd name="connsiteX194" fmla="*/ 2080780 w 4460298"/>
              <a:gd name="connsiteY194" fmla="*/ 27662 h 491887"/>
              <a:gd name="connsiteX195" fmla="*/ 2062596 w 4460298"/>
              <a:gd name="connsiteY195" fmla="*/ 25065 h 491887"/>
              <a:gd name="connsiteX196" fmla="*/ 2036618 w 4460298"/>
              <a:gd name="connsiteY196" fmla="*/ 17271 h 491887"/>
              <a:gd name="connsiteX197" fmla="*/ 1987262 w 4460298"/>
              <a:gd name="connsiteY197" fmla="*/ 14674 h 491887"/>
              <a:gd name="connsiteX198" fmla="*/ 1958687 w 4460298"/>
              <a:gd name="connsiteY198" fmla="*/ 12076 h 491887"/>
              <a:gd name="connsiteX199" fmla="*/ 1849582 w 4460298"/>
              <a:gd name="connsiteY199" fmla="*/ 9478 h 491887"/>
              <a:gd name="connsiteX200" fmla="*/ 1795030 w 4460298"/>
              <a:gd name="connsiteY200" fmla="*/ 6881 h 491887"/>
              <a:gd name="connsiteX201" fmla="*/ 1400175 w 4460298"/>
              <a:gd name="connsiteY201" fmla="*/ 4283 h 491887"/>
              <a:gd name="connsiteX202" fmla="*/ 1394980 w 4460298"/>
              <a:gd name="connsiteY202" fmla="*/ 12076 h 49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Lst>
            <a:rect l="l" t="t" r="r" b="b"/>
            <a:pathLst>
              <a:path w="4460298" h="491887">
                <a:moveTo>
                  <a:pt x="1394980" y="12076"/>
                </a:moveTo>
                <a:cubicBezTo>
                  <a:pt x="1391949" y="14241"/>
                  <a:pt x="1386497" y="16069"/>
                  <a:pt x="1381991" y="17271"/>
                </a:cubicBezTo>
                <a:cubicBezTo>
                  <a:pt x="1371608" y="20040"/>
                  <a:pt x="1352343" y="23079"/>
                  <a:pt x="1340428" y="25065"/>
                </a:cubicBezTo>
                <a:cubicBezTo>
                  <a:pt x="1327733" y="33527"/>
                  <a:pt x="1335345" y="30072"/>
                  <a:pt x="1314450" y="32858"/>
                </a:cubicBezTo>
                <a:lnTo>
                  <a:pt x="1293668" y="35456"/>
                </a:lnTo>
                <a:cubicBezTo>
                  <a:pt x="1288454" y="36201"/>
                  <a:pt x="1283308" y="37400"/>
                  <a:pt x="1278082" y="38053"/>
                </a:cubicBezTo>
                <a:cubicBezTo>
                  <a:pt x="1269447" y="39132"/>
                  <a:pt x="1260764" y="39785"/>
                  <a:pt x="1252105" y="40651"/>
                </a:cubicBezTo>
                <a:cubicBezTo>
                  <a:pt x="1235417" y="46214"/>
                  <a:pt x="1242785" y="44208"/>
                  <a:pt x="1213139" y="48444"/>
                </a:cubicBezTo>
                <a:lnTo>
                  <a:pt x="1176771" y="53640"/>
                </a:lnTo>
                <a:cubicBezTo>
                  <a:pt x="1157738" y="59983"/>
                  <a:pt x="1182583" y="52308"/>
                  <a:pt x="1145598" y="58835"/>
                </a:cubicBezTo>
                <a:cubicBezTo>
                  <a:pt x="1138566" y="60076"/>
                  <a:pt x="1131590" y="61773"/>
                  <a:pt x="1124816" y="64031"/>
                </a:cubicBezTo>
                <a:cubicBezTo>
                  <a:pt x="1122218" y="64897"/>
                  <a:pt x="1119696" y="66034"/>
                  <a:pt x="1117023" y="66628"/>
                </a:cubicBezTo>
                <a:cubicBezTo>
                  <a:pt x="1111881" y="67771"/>
                  <a:pt x="1106579" y="68083"/>
                  <a:pt x="1101437" y="69226"/>
                </a:cubicBezTo>
                <a:cubicBezTo>
                  <a:pt x="1098764" y="69820"/>
                  <a:pt x="1096350" y="71408"/>
                  <a:pt x="1093643" y="71824"/>
                </a:cubicBezTo>
                <a:cubicBezTo>
                  <a:pt x="1085042" y="73147"/>
                  <a:pt x="1076309" y="73404"/>
                  <a:pt x="1067666" y="74421"/>
                </a:cubicBezTo>
                <a:cubicBezTo>
                  <a:pt x="1061585" y="75136"/>
                  <a:pt x="1055506" y="75924"/>
                  <a:pt x="1049482" y="77019"/>
                </a:cubicBezTo>
                <a:cubicBezTo>
                  <a:pt x="1045969" y="77658"/>
                  <a:pt x="1042625" y="79112"/>
                  <a:pt x="1039091" y="79617"/>
                </a:cubicBezTo>
                <a:cubicBezTo>
                  <a:pt x="1030476" y="80848"/>
                  <a:pt x="1021773" y="81349"/>
                  <a:pt x="1013114" y="82215"/>
                </a:cubicBezTo>
                <a:cubicBezTo>
                  <a:pt x="1009650" y="83081"/>
                  <a:pt x="1006260" y="84330"/>
                  <a:pt x="1002723" y="84812"/>
                </a:cubicBezTo>
                <a:cubicBezTo>
                  <a:pt x="927689" y="95044"/>
                  <a:pt x="980152" y="86088"/>
                  <a:pt x="937780" y="92606"/>
                </a:cubicBezTo>
                <a:cubicBezTo>
                  <a:pt x="883439" y="100965"/>
                  <a:pt x="951182" y="90418"/>
                  <a:pt x="911803" y="97801"/>
                </a:cubicBezTo>
                <a:cubicBezTo>
                  <a:pt x="901449" y="99742"/>
                  <a:pt x="890960" y="100930"/>
                  <a:pt x="880630" y="102996"/>
                </a:cubicBezTo>
                <a:cubicBezTo>
                  <a:pt x="876300" y="103862"/>
                  <a:pt x="872027" y="105088"/>
                  <a:pt x="867641" y="105594"/>
                </a:cubicBezTo>
                <a:cubicBezTo>
                  <a:pt x="849495" y="107688"/>
                  <a:pt x="831107" y="107788"/>
                  <a:pt x="813089" y="110790"/>
                </a:cubicBezTo>
                <a:lnTo>
                  <a:pt x="797503" y="113387"/>
                </a:lnTo>
                <a:cubicBezTo>
                  <a:pt x="793159" y="114177"/>
                  <a:pt x="788878" y="115314"/>
                  <a:pt x="784514" y="115985"/>
                </a:cubicBezTo>
                <a:cubicBezTo>
                  <a:pt x="768099" y="118511"/>
                  <a:pt x="765044" y="117606"/>
                  <a:pt x="750743" y="121181"/>
                </a:cubicBezTo>
                <a:cubicBezTo>
                  <a:pt x="748087" y="121845"/>
                  <a:pt x="745583" y="123026"/>
                  <a:pt x="742950" y="123778"/>
                </a:cubicBezTo>
                <a:cubicBezTo>
                  <a:pt x="739517" y="124759"/>
                  <a:pt x="735992" y="125395"/>
                  <a:pt x="732559" y="126376"/>
                </a:cubicBezTo>
                <a:cubicBezTo>
                  <a:pt x="729926" y="127128"/>
                  <a:pt x="727477" y="128587"/>
                  <a:pt x="724766" y="128974"/>
                </a:cubicBezTo>
                <a:cubicBezTo>
                  <a:pt x="709241" y="131192"/>
                  <a:pt x="678007" y="134169"/>
                  <a:pt x="678007" y="134169"/>
                </a:cubicBezTo>
                <a:cubicBezTo>
                  <a:pt x="658232" y="140761"/>
                  <a:pt x="667791" y="138291"/>
                  <a:pt x="649432" y="141962"/>
                </a:cubicBezTo>
                <a:cubicBezTo>
                  <a:pt x="645968" y="143694"/>
                  <a:pt x="642715" y="145933"/>
                  <a:pt x="639041" y="147158"/>
                </a:cubicBezTo>
                <a:cubicBezTo>
                  <a:pt x="633338" y="149059"/>
                  <a:pt x="611993" y="151764"/>
                  <a:pt x="607868" y="152353"/>
                </a:cubicBezTo>
                <a:cubicBezTo>
                  <a:pt x="589102" y="158609"/>
                  <a:pt x="609437" y="152491"/>
                  <a:pt x="571500" y="157549"/>
                </a:cubicBezTo>
                <a:cubicBezTo>
                  <a:pt x="561079" y="158938"/>
                  <a:pt x="562481" y="160452"/>
                  <a:pt x="553316" y="162744"/>
                </a:cubicBezTo>
                <a:cubicBezTo>
                  <a:pt x="549033" y="163815"/>
                  <a:pt x="544638" y="164384"/>
                  <a:pt x="540328" y="165342"/>
                </a:cubicBezTo>
                <a:cubicBezTo>
                  <a:pt x="536843" y="166117"/>
                  <a:pt x="533466" y="167397"/>
                  <a:pt x="529937" y="167940"/>
                </a:cubicBezTo>
                <a:cubicBezTo>
                  <a:pt x="522187" y="169132"/>
                  <a:pt x="514302" y="169314"/>
                  <a:pt x="506557" y="170537"/>
                </a:cubicBezTo>
                <a:cubicBezTo>
                  <a:pt x="497835" y="171914"/>
                  <a:pt x="489290" y="174281"/>
                  <a:pt x="480580" y="175733"/>
                </a:cubicBezTo>
                <a:cubicBezTo>
                  <a:pt x="475384" y="176599"/>
                  <a:pt x="470158" y="177298"/>
                  <a:pt x="464993" y="178331"/>
                </a:cubicBezTo>
                <a:cubicBezTo>
                  <a:pt x="461492" y="179031"/>
                  <a:pt x="458131" y="180385"/>
                  <a:pt x="454603" y="180928"/>
                </a:cubicBezTo>
                <a:cubicBezTo>
                  <a:pt x="446853" y="182120"/>
                  <a:pt x="439016" y="182660"/>
                  <a:pt x="431223" y="183526"/>
                </a:cubicBezTo>
                <a:cubicBezTo>
                  <a:pt x="428625" y="184392"/>
                  <a:pt x="426086" y="185460"/>
                  <a:pt x="423430" y="186124"/>
                </a:cubicBezTo>
                <a:cubicBezTo>
                  <a:pt x="411197" y="189182"/>
                  <a:pt x="405437" y="189122"/>
                  <a:pt x="392257" y="191319"/>
                </a:cubicBezTo>
                <a:cubicBezTo>
                  <a:pt x="387902" y="192045"/>
                  <a:pt x="383623" y="193191"/>
                  <a:pt x="379268" y="193917"/>
                </a:cubicBezTo>
                <a:cubicBezTo>
                  <a:pt x="373228" y="194924"/>
                  <a:pt x="367136" y="195584"/>
                  <a:pt x="361084" y="196515"/>
                </a:cubicBezTo>
                <a:cubicBezTo>
                  <a:pt x="355878" y="197316"/>
                  <a:pt x="350729" y="198497"/>
                  <a:pt x="345498" y="199112"/>
                </a:cubicBezTo>
                <a:cubicBezTo>
                  <a:pt x="335999" y="200229"/>
                  <a:pt x="326448" y="200844"/>
                  <a:pt x="316923" y="201710"/>
                </a:cubicBezTo>
                <a:cubicBezTo>
                  <a:pt x="312593" y="202576"/>
                  <a:pt x="308194" y="203146"/>
                  <a:pt x="303934" y="204308"/>
                </a:cubicBezTo>
                <a:cubicBezTo>
                  <a:pt x="298651" y="205749"/>
                  <a:pt x="293718" y="208429"/>
                  <a:pt x="288348" y="209503"/>
                </a:cubicBezTo>
                <a:cubicBezTo>
                  <a:pt x="280929" y="210987"/>
                  <a:pt x="272308" y="212497"/>
                  <a:pt x="264968" y="214699"/>
                </a:cubicBezTo>
                <a:cubicBezTo>
                  <a:pt x="259723" y="216273"/>
                  <a:pt x="254816" y="219215"/>
                  <a:pt x="249382" y="219894"/>
                </a:cubicBezTo>
                <a:cubicBezTo>
                  <a:pt x="234642" y="221737"/>
                  <a:pt x="230471" y="221411"/>
                  <a:pt x="218209" y="225090"/>
                </a:cubicBezTo>
                <a:cubicBezTo>
                  <a:pt x="218174" y="225100"/>
                  <a:pt x="198744" y="231578"/>
                  <a:pt x="194830" y="232883"/>
                </a:cubicBezTo>
                <a:cubicBezTo>
                  <a:pt x="192232" y="233749"/>
                  <a:pt x="189486" y="234257"/>
                  <a:pt x="187037" y="235481"/>
                </a:cubicBezTo>
                <a:cubicBezTo>
                  <a:pt x="173453" y="242273"/>
                  <a:pt x="180403" y="239737"/>
                  <a:pt x="166255" y="243274"/>
                </a:cubicBezTo>
                <a:cubicBezTo>
                  <a:pt x="163657" y="245006"/>
                  <a:pt x="161173" y="246920"/>
                  <a:pt x="158462" y="248469"/>
                </a:cubicBezTo>
                <a:cubicBezTo>
                  <a:pt x="155100" y="250390"/>
                  <a:pt x="151293" y="251517"/>
                  <a:pt x="148071" y="253665"/>
                </a:cubicBezTo>
                <a:cubicBezTo>
                  <a:pt x="146033" y="255024"/>
                  <a:pt x="145001" y="257645"/>
                  <a:pt x="142875" y="258860"/>
                </a:cubicBezTo>
                <a:cubicBezTo>
                  <a:pt x="141010" y="259925"/>
                  <a:pt x="126285" y="265605"/>
                  <a:pt x="122093" y="266653"/>
                </a:cubicBezTo>
                <a:cubicBezTo>
                  <a:pt x="107269" y="270359"/>
                  <a:pt x="112042" y="267851"/>
                  <a:pt x="98714" y="271849"/>
                </a:cubicBezTo>
                <a:cubicBezTo>
                  <a:pt x="93469" y="273423"/>
                  <a:pt x="88323" y="275312"/>
                  <a:pt x="83128" y="277044"/>
                </a:cubicBezTo>
                <a:cubicBezTo>
                  <a:pt x="83127" y="277044"/>
                  <a:pt x="67542" y="282239"/>
                  <a:pt x="67541" y="282240"/>
                </a:cubicBezTo>
                <a:cubicBezTo>
                  <a:pt x="64943" y="283972"/>
                  <a:pt x="62186" y="285485"/>
                  <a:pt x="59748" y="287435"/>
                </a:cubicBezTo>
                <a:cubicBezTo>
                  <a:pt x="57836" y="288965"/>
                  <a:pt x="56591" y="291272"/>
                  <a:pt x="54553" y="292631"/>
                </a:cubicBezTo>
                <a:cubicBezTo>
                  <a:pt x="51331" y="294779"/>
                  <a:pt x="47524" y="295905"/>
                  <a:pt x="44162" y="297826"/>
                </a:cubicBezTo>
                <a:cubicBezTo>
                  <a:pt x="41451" y="299375"/>
                  <a:pt x="39238" y="301791"/>
                  <a:pt x="36368" y="303021"/>
                </a:cubicBezTo>
                <a:cubicBezTo>
                  <a:pt x="33087" y="304427"/>
                  <a:pt x="29397" y="304593"/>
                  <a:pt x="25978" y="305619"/>
                </a:cubicBezTo>
                <a:cubicBezTo>
                  <a:pt x="-5613" y="315097"/>
                  <a:pt x="23929" y="307431"/>
                  <a:pt x="0" y="313412"/>
                </a:cubicBezTo>
                <a:cubicBezTo>
                  <a:pt x="866" y="316010"/>
                  <a:pt x="887" y="319068"/>
                  <a:pt x="2598" y="321206"/>
                </a:cubicBezTo>
                <a:cubicBezTo>
                  <a:pt x="4548" y="323644"/>
                  <a:pt x="7599" y="325005"/>
                  <a:pt x="10391" y="326401"/>
                </a:cubicBezTo>
                <a:cubicBezTo>
                  <a:pt x="12840" y="327626"/>
                  <a:pt x="15551" y="328247"/>
                  <a:pt x="18184" y="328999"/>
                </a:cubicBezTo>
                <a:cubicBezTo>
                  <a:pt x="30426" y="332496"/>
                  <a:pt x="32054" y="332093"/>
                  <a:pt x="46759" y="334194"/>
                </a:cubicBezTo>
                <a:cubicBezTo>
                  <a:pt x="51955" y="335926"/>
                  <a:pt x="56888" y="338935"/>
                  <a:pt x="62346" y="339390"/>
                </a:cubicBezTo>
                <a:cubicBezTo>
                  <a:pt x="101332" y="342638"/>
                  <a:pt x="83155" y="340835"/>
                  <a:pt x="116898" y="344585"/>
                </a:cubicBezTo>
                <a:cubicBezTo>
                  <a:pt x="120362" y="345451"/>
                  <a:pt x="123856" y="346202"/>
                  <a:pt x="127289" y="347183"/>
                </a:cubicBezTo>
                <a:cubicBezTo>
                  <a:pt x="129922" y="347935"/>
                  <a:pt x="132359" y="349494"/>
                  <a:pt x="135082" y="349781"/>
                </a:cubicBezTo>
                <a:cubicBezTo>
                  <a:pt x="148887" y="351234"/>
                  <a:pt x="162791" y="351512"/>
                  <a:pt x="176646" y="352378"/>
                </a:cubicBezTo>
                <a:cubicBezTo>
                  <a:pt x="188900" y="354421"/>
                  <a:pt x="191768" y="354473"/>
                  <a:pt x="202623" y="357574"/>
                </a:cubicBezTo>
                <a:cubicBezTo>
                  <a:pt x="205256" y="358326"/>
                  <a:pt x="207711" y="359744"/>
                  <a:pt x="210416" y="360171"/>
                </a:cubicBezTo>
                <a:cubicBezTo>
                  <a:pt x="224208" y="362349"/>
                  <a:pt x="238289" y="362628"/>
                  <a:pt x="251980" y="365367"/>
                </a:cubicBezTo>
                <a:cubicBezTo>
                  <a:pt x="260894" y="367150"/>
                  <a:pt x="266810" y="368120"/>
                  <a:pt x="275359" y="370562"/>
                </a:cubicBezTo>
                <a:cubicBezTo>
                  <a:pt x="277992" y="371314"/>
                  <a:pt x="280459" y="372670"/>
                  <a:pt x="283153" y="373160"/>
                </a:cubicBezTo>
                <a:cubicBezTo>
                  <a:pt x="304741" y="377086"/>
                  <a:pt x="316923" y="375107"/>
                  <a:pt x="340303" y="380953"/>
                </a:cubicBezTo>
                <a:cubicBezTo>
                  <a:pt x="343766" y="381819"/>
                  <a:pt x="347172" y="382964"/>
                  <a:pt x="350693" y="383551"/>
                </a:cubicBezTo>
                <a:cubicBezTo>
                  <a:pt x="371429" y="387007"/>
                  <a:pt x="391988" y="387431"/>
                  <a:pt x="413039" y="388746"/>
                </a:cubicBezTo>
                <a:cubicBezTo>
                  <a:pt x="431797" y="394999"/>
                  <a:pt x="409498" y="388201"/>
                  <a:pt x="446809" y="393942"/>
                </a:cubicBezTo>
                <a:cubicBezTo>
                  <a:pt x="449516" y="394358"/>
                  <a:pt x="451918" y="396003"/>
                  <a:pt x="454603" y="396540"/>
                </a:cubicBezTo>
                <a:cubicBezTo>
                  <a:pt x="460607" y="397741"/>
                  <a:pt x="466763" y="398042"/>
                  <a:pt x="472787" y="399137"/>
                </a:cubicBezTo>
                <a:cubicBezTo>
                  <a:pt x="476300" y="399776"/>
                  <a:pt x="479649" y="401192"/>
                  <a:pt x="483178" y="401735"/>
                </a:cubicBezTo>
                <a:cubicBezTo>
                  <a:pt x="490928" y="402927"/>
                  <a:pt x="498795" y="403224"/>
                  <a:pt x="506557" y="404333"/>
                </a:cubicBezTo>
                <a:cubicBezTo>
                  <a:pt x="510928" y="404958"/>
                  <a:pt x="515136" y="406707"/>
                  <a:pt x="519546" y="406931"/>
                </a:cubicBezTo>
                <a:cubicBezTo>
                  <a:pt x="566277" y="409307"/>
                  <a:pt x="659823" y="412126"/>
                  <a:pt x="659823" y="412126"/>
                </a:cubicBezTo>
                <a:cubicBezTo>
                  <a:pt x="675409" y="413858"/>
                  <a:pt x="690928" y="416372"/>
                  <a:pt x="706582" y="417321"/>
                </a:cubicBezTo>
                <a:cubicBezTo>
                  <a:pt x="811342" y="423671"/>
                  <a:pt x="763709" y="421217"/>
                  <a:pt x="849457" y="425115"/>
                </a:cubicBezTo>
                <a:cubicBezTo>
                  <a:pt x="887329" y="431425"/>
                  <a:pt x="844819" y="424968"/>
                  <a:pt x="919596" y="430310"/>
                </a:cubicBezTo>
                <a:cubicBezTo>
                  <a:pt x="1002924" y="436263"/>
                  <a:pt x="871248" y="428690"/>
                  <a:pt x="955964" y="438103"/>
                </a:cubicBezTo>
                <a:cubicBezTo>
                  <a:pt x="973198" y="440018"/>
                  <a:pt x="990600" y="439835"/>
                  <a:pt x="1007918" y="440701"/>
                </a:cubicBezTo>
                <a:cubicBezTo>
                  <a:pt x="1049412" y="447617"/>
                  <a:pt x="1005672" y="441009"/>
                  <a:pt x="1093643" y="445896"/>
                </a:cubicBezTo>
                <a:cubicBezTo>
                  <a:pt x="1115028" y="447084"/>
                  <a:pt x="1138088" y="452382"/>
                  <a:pt x="1158587" y="456287"/>
                </a:cubicBezTo>
                <a:cubicBezTo>
                  <a:pt x="1162924" y="457113"/>
                  <a:pt x="1167171" y="458570"/>
                  <a:pt x="1171575" y="458885"/>
                </a:cubicBezTo>
                <a:lnTo>
                  <a:pt x="1207943" y="461483"/>
                </a:lnTo>
                <a:cubicBezTo>
                  <a:pt x="1245465" y="472202"/>
                  <a:pt x="1214538" y="464866"/>
                  <a:pt x="1280680" y="469276"/>
                </a:cubicBezTo>
                <a:cubicBezTo>
                  <a:pt x="1304679" y="470876"/>
                  <a:pt x="1301905" y="472477"/>
                  <a:pt x="1324841" y="474471"/>
                </a:cubicBezTo>
                <a:cubicBezTo>
                  <a:pt x="1337810" y="475599"/>
                  <a:pt x="1350818" y="476203"/>
                  <a:pt x="1363807" y="477069"/>
                </a:cubicBezTo>
                <a:cubicBezTo>
                  <a:pt x="1509457" y="506201"/>
                  <a:pt x="1392357" y="483634"/>
                  <a:pt x="1784639" y="482265"/>
                </a:cubicBezTo>
                <a:lnTo>
                  <a:pt x="2865293" y="474471"/>
                </a:lnTo>
                <a:cubicBezTo>
                  <a:pt x="2888625" y="470584"/>
                  <a:pt x="2891630" y="469865"/>
                  <a:pt x="2922443" y="466678"/>
                </a:cubicBezTo>
                <a:cubicBezTo>
                  <a:pt x="2933673" y="465516"/>
                  <a:pt x="2944980" y="465204"/>
                  <a:pt x="2956214" y="464081"/>
                </a:cubicBezTo>
                <a:cubicBezTo>
                  <a:pt x="2974950" y="462208"/>
                  <a:pt x="3003146" y="455617"/>
                  <a:pt x="3018559" y="453690"/>
                </a:cubicBezTo>
                <a:cubicBezTo>
                  <a:pt x="3025486" y="452824"/>
                  <a:pt x="3032455" y="452240"/>
                  <a:pt x="3039341" y="451092"/>
                </a:cubicBezTo>
                <a:cubicBezTo>
                  <a:pt x="3056801" y="448182"/>
                  <a:pt x="3046614" y="446676"/>
                  <a:pt x="3070514" y="440701"/>
                </a:cubicBezTo>
                <a:cubicBezTo>
                  <a:pt x="3077287" y="439008"/>
                  <a:pt x="3084410" y="439251"/>
                  <a:pt x="3091296" y="438103"/>
                </a:cubicBezTo>
                <a:cubicBezTo>
                  <a:pt x="3142205" y="429618"/>
                  <a:pt x="3091633" y="435239"/>
                  <a:pt x="3145848" y="430310"/>
                </a:cubicBezTo>
                <a:cubicBezTo>
                  <a:pt x="3154061" y="428667"/>
                  <a:pt x="3166340" y="426066"/>
                  <a:pt x="3174423" y="425115"/>
                </a:cubicBezTo>
                <a:cubicBezTo>
                  <a:pt x="3183922" y="423998"/>
                  <a:pt x="3193473" y="423383"/>
                  <a:pt x="3202998" y="422517"/>
                </a:cubicBezTo>
                <a:cubicBezTo>
                  <a:pt x="3215534" y="420010"/>
                  <a:pt x="3220570" y="418753"/>
                  <a:pt x="3234171" y="417321"/>
                </a:cubicBezTo>
                <a:cubicBezTo>
                  <a:pt x="3244540" y="416230"/>
                  <a:pt x="3254952" y="415590"/>
                  <a:pt x="3265343" y="414724"/>
                </a:cubicBezTo>
                <a:lnTo>
                  <a:pt x="3280930" y="412126"/>
                </a:lnTo>
                <a:cubicBezTo>
                  <a:pt x="3285274" y="411336"/>
                  <a:pt x="3289537" y="410076"/>
                  <a:pt x="3293918" y="409528"/>
                </a:cubicBezTo>
                <a:cubicBezTo>
                  <a:pt x="3325645" y="405562"/>
                  <a:pt x="3354673" y="405971"/>
                  <a:pt x="3387437" y="404333"/>
                </a:cubicBezTo>
                <a:cubicBezTo>
                  <a:pt x="3400438" y="403683"/>
                  <a:pt x="3413406" y="402457"/>
                  <a:pt x="3426403" y="401735"/>
                </a:cubicBezTo>
                <a:lnTo>
                  <a:pt x="3480955" y="399137"/>
                </a:lnTo>
                <a:cubicBezTo>
                  <a:pt x="3562812" y="395499"/>
                  <a:pt x="3545636" y="396480"/>
                  <a:pt x="3644612" y="393942"/>
                </a:cubicBezTo>
                <a:cubicBezTo>
                  <a:pt x="3884384" y="403165"/>
                  <a:pt x="3788455" y="400447"/>
                  <a:pt x="4265468" y="393942"/>
                </a:cubicBezTo>
                <a:cubicBezTo>
                  <a:pt x="4271772" y="393856"/>
                  <a:pt x="4277435" y="389782"/>
                  <a:pt x="4283653" y="388746"/>
                </a:cubicBezTo>
                <a:cubicBezTo>
                  <a:pt x="4293087" y="387174"/>
                  <a:pt x="4302703" y="387015"/>
                  <a:pt x="4312228" y="386149"/>
                </a:cubicBezTo>
                <a:cubicBezTo>
                  <a:pt x="4342622" y="380069"/>
                  <a:pt x="4304944" y="387970"/>
                  <a:pt x="4343400" y="378356"/>
                </a:cubicBezTo>
                <a:cubicBezTo>
                  <a:pt x="4347684" y="377285"/>
                  <a:pt x="4352105" y="376829"/>
                  <a:pt x="4356389" y="375758"/>
                </a:cubicBezTo>
                <a:cubicBezTo>
                  <a:pt x="4359045" y="375094"/>
                  <a:pt x="4361549" y="373912"/>
                  <a:pt x="4364182" y="373160"/>
                </a:cubicBezTo>
                <a:cubicBezTo>
                  <a:pt x="4372747" y="370712"/>
                  <a:pt x="4378627" y="369751"/>
                  <a:pt x="4387562" y="367965"/>
                </a:cubicBezTo>
                <a:cubicBezTo>
                  <a:pt x="4391881" y="363645"/>
                  <a:pt x="4394649" y="360196"/>
                  <a:pt x="4400550" y="357574"/>
                </a:cubicBezTo>
                <a:cubicBezTo>
                  <a:pt x="4405555" y="355350"/>
                  <a:pt x="4411580" y="355416"/>
                  <a:pt x="4416137" y="352378"/>
                </a:cubicBezTo>
                <a:lnTo>
                  <a:pt x="4431723" y="341987"/>
                </a:lnTo>
                <a:cubicBezTo>
                  <a:pt x="4434504" y="337815"/>
                  <a:pt x="4437670" y="331962"/>
                  <a:pt x="4442114" y="328999"/>
                </a:cubicBezTo>
                <a:cubicBezTo>
                  <a:pt x="4462626" y="315325"/>
                  <a:pt x="4443283" y="333025"/>
                  <a:pt x="4460298" y="316010"/>
                </a:cubicBezTo>
                <a:cubicBezTo>
                  <a:pt x="4442224" y="308781"/>
                  <a:pt x="4451733" y="312290"/>
                  <a:pt x="4431723" y="305619"/>
                </a:cubicBezTo>
                <a:cubicBezTo>
                  <a:pt x="4429125" y="304753"/>
                  <a:pt x="4426631" y="303471"/>
                  <a:pt x="4423930" y="303021"/>
                </a:cubicBezTo>
                <a:lnTo>
                  <a:pt x="4408343" y="300424"/>
                </a:lnTo>
                <a:cubicBezTo>
                  <a:pt x="4402291" y="299493"/>
                  <a:pt x="4396199" y="298833"/>
                  <a:pt x="4390159" y="297826"/>
                </a:cubicBezTo>
                <a:cubicBezTo>
                  <a:pt x="4385804" y="297100"/>
                  <a:pt x="4381562" y="295690"/>
                  <a:pt x="4377171" y="295228"/>
                </a:cubicBezTo>
                <a:cubicBezTo>
                  <a:pt x="4365084" y="293956"/>
                  <a:pt x="4352893" y="293871"/>
                  <a:pt x="4340803" y="292631"/>
                </a:cubicBezTo>
                <a:cubicBezTo>
                  <a:pt x="4319113" y="290406"/>
                  <a:pt x="4297504" y="287461"/>
                  <a:pt x="4275859" y="284837"/>
                </a:cubicBezTo>
                <a:cubicBezTo>
                  <a:pt x="4268929" y="283997"/>
                  <a:pt x="4262038" y="282775"/>
                  <a:pt x="4255078" y="282240"/>
                </a:cubicBezTo>
                <a:lnTo>
                  <a:pt x="4221307" y="279642"/>
                </a:lnTo>
                <a:lnTo>
                  <a:pt x="4192732" y="277044"/>
                </a:lnTo>
                <a:cubicBezTo>
                  <a:pt x="4172515" y="275489"/>
                  <a:pt x="4148381" y="274657"/>
                  <a:pt x="4127789" y="271849"/>
                </a:cubicBezTo>
                <a:cubicBezTo>
                  <a:pt x="4117351" y="270426"/>
                  <a:pt x="4107069" y="267959"/>
                  <a:pt x="4096616" y="266653"/>
                </a:cubicBezTo>
                <a:cubicBezTo>
                  <a:pt x="4049232" y="260732"/>
                  <a:pt x="4107695" y="268237"/>
                  <a:pt x="4042064" y="258860"/>
                </a:cubicBezTo>
                <a:cubicBezTo>
                  <a:pt x="4035153" y="257873"/>
                  <a:pt x="4028202" y="257185"/>
                  <a:pt x="4021282" y="256262"/>
                </a:cubicBezTo>
                <a:lnTo>
                  <a:pt x="4003098" y="253665"/>
                </a:lnTo>
                <a:cubicBezTo>
                  <a:pt x="3997892" y="252864"/>
                  <a:pt x="3992733" y="251763"/>
                  <a:pt x="3987512" y="251067"/>
                </a:cubicBezTo>
                <a:cubicBezTo>
                  <a:pt x="3979739" y="250031"/>
                  <a:pt x="3971925" y="249335"/>
                  <a:pt x="3964132" y="248469"/>
                </a:cubicBezTo>
                <a:cubicBezTo>
                  <a:pt x="3946351" y="244023"/>
                  <a:pt x="3959763" y="246998"/>
                  <a:pt x="3935557" y="243274"/>
                </a:cubicBezTo>
                <a:cubicBezTo>
                  <a:pt x="3906631" y="238824"/>
                  <a:pt x="3928116" y="241045"/>
                  <a:pt x="3883603" y="235481"/>
                </a:cubicBezTo>
                <a:cubicBezTo>
                  <a:pt x="3874968" y="234402"/>
                  <a:pt x="3866260" y="233963"/>
                  <a:pt x="3857625" y="232883"/>
                </a:cubicBezTo>
                <a:cubicBezTo>
                  <a:pt x="3805733" y="226396"/>
                  <a:pt x="3864506" y="233739"/>
                  <a:pt x="3834246" y="227687"/>
                </a:cubicBezTo>
                <a:cubicBezTo>
                  <a:pt x="3828242" y="226486"/>
                  <a:pt x="3822102" y="226096"/>
                  <a:pt x="3816062" y="225090"/>
                </a:cubicBezTo>
                <a:cubicBezTo>
                  <a:pt x="3811707" y="224364"/>
                  <a:pt x="3807464" y="222954"/>
                  <a:pt x="3803073" y="222492"/>
                </a:cubicBezTo>
                <a:cubicBezTo>
                  <a:pt x="3790986" y="221220"/>
                  <a:pt x="3778828" y="220760"/>
                  <a:pt x="3766705" y="219894"/>
                </a:cubicBezTo>
                <a:cubicBezTo>
                  <a:pt x="3761509" y="219028"/>
                  <a:pt x="3756345" y="217949"/>
                  <a:pt x="3751118" y="217296"/>
                </a:cubicBezTo>
                <a:cubicBezTo>
                  <a:pt x="3733191" y="215055"/>
                  <a:pt x="3719507" y="214636"/>
                  <a:pt x="3701762" y="212101"/>
                </a:cubicBezTo>
                <a:cubicBezTo>
                  <a:pt x="3697391" y="211476"/>
                  <a:pt x="3693128" y="210229"/>
                  <a:pt x="3688773" y="209503"/>
                </a:cubicBezTo>
                <a:cubicBezTo>
                  <a:pt x="3673776" y="207004"/>
                  <a:pt x="3669401" y="207188"/>
                  <a:pt x="3655003" y="204308"/>
                </a:cubicBezTo>
                <a:cubicBezTo>
                  <a:pt x="3651502" y="203608"/>
                  <a:pt x="3648173" y="201974"/>
                  <a:pt x="3644612" y="201710"/>
                </a:cubicBezTo>
                <a:cubicBezTo>
                  <a:pt x="3624732" y="200237"/>
                  <a:pt x="3604780" y="199978"/>
                  <a:pt x="3584864" y="199112"/>
                </a:cubicBezTo>
                <a:cubicBezTo>
                  <a:pt x="3581400" y="198246"/>
                  <a:pt x="3577906" y="197496"/>
                  <a:pt x="3574473" y="196515"/>
                </a:cubicBezTo>
                <a:cubicBezTo>
                  <a:pt x="3571840" y="195763"/>
                  <a:pt x="3569374" y="194407"/>
                  <a:pt x="3566680" y="193917"/>
                </a:cubicBezTo>
                <a:cubicBezTo>
                  <a:pt x="3549437" y="190782"/>
                  <a:pt x="3525706" y="190127"/>
                  <a:pt x="3509530" y="188721"/>
                </a:cubicBezTo>
                <a:cubicBezTo>
                  <a:pt x="3497325" y="187660"/>
                  <a:pt x="3468734" y="183673"/>
                  <a:pt x="3457575" y="183526"/>
                </a:cubicBezTo>
                <a:lnTo>
                  <a:pt x="3091296" y="180928"/>
                </a:lnTo>
                <a:cubicBezTo>
                  <a:pt x="2999312" y="176930"/>
                  <a:pt x="3057582" y="180461"/>
                  <a:pt x="2948421" y="170537"/>
                </a:cubicBezTo>
                <a:cubicBezTo>
                  <a:pt x="2901792" y="166298"/>
                  <a:pt x="2933284" y="169945"/>
                  <a:pt x="2896466" y="165342"/>
                </a:cubicBezTo>
                <a:cubicBezTo>
                  <a:pt x="2887401" y="162320"/>
                  <a:pt x="2886655" y="161713"/>
                  <a:pt x="2875684" y="160146"/>
                </a:cubicBezTo>
                <a:cubicBezTo>
                  <a:pt x="2867922" y="159037"/>
                  <a:pt x="2860067" y="158658"/>
                  <a:pt x="2852305" y="157549"/>
                </a:cubicBezTo>
                <a:cubicBezTo>
                  <a:pt x="2847934" y="156925"/>
                  <a:pt x="2843684" y="155593"/>
                  <a:pt x="2839316" y="154951"/>
                </a:cubicBezTo>
                <a:lnTo>
                  <a:pt x="2763982" y="144560"/>
                </a:lnTo>
                <a:cubicBezTo>
                  <a:pt x="2708357" y="136834"/>
                  <a:pt x="2783808" y="148005"/>
                  <a:pt x="2727614" y="136767"/>
                </a:cubicBezTo>
                <a:cubicBezTo>
                  <a:pt x="2714765" y="134197"/>
                  <a:pt x="2701497" y="134141"/>
                  <a:pt x="2688648" y="131571"/>
                </a:cubicBezTo>
                <a:cubicBezTo>
                  <a:pt x="2677320" y="129305"/>
                  <a:pt x="2666135" y="126376"/>
                  <a:pt x="2654878" y="123778"/>
                </a:cubicBezTo>
                <a:cubicBezTo>
                  <a:pt x="2649682" y="120314"/>
                  <a:pt x="2644876" y="116179"/>
                  <a:pt x="2639291" y="113387"/>
                </a:cubicBezTo>
                <a:cubicBezTo>
                  <a:pt x="2634395" y="110939"/>
                  <a:pt x="2612823" y="108493"/>
                  <a:pt x="2610716" y="108192"/>
                </a:cubicBezTo>
                <a:cubicBezTo>
                  <a:pt x="2607252" y="106460"/>
                  <a:pt x="2603951" y="104356"/>
                  <a:pt x="2600325" y="102996"/>
                </a:cubicBezTo>
                <a:cubicBezTo>
                  <a:pt x="2593171" y="100314"/>
                  <a:pt x="2577729" y="98504"/>
                  <a:pt x="2571750" y="97801"/>
                </a:cubicBezTo>
                <a:cubicBezTo>
                  <a:pt x="2556450" y="96001"/>
                  <a:pt x="2537771" y="94742"/>
                  <a:pt x="2522393" y="92606"/>
                </a:cubicBezTo>
                <a:cubicBezTo>
                  <a:pt x="2498983" y="89355"/>
                  <a:pt x="2474980" y="88709"/>
                  <a:pt x="2452255" y="82215"/>
                </a:cubicBezTo>
                <a:cubicBezTo>
                  <a:pt x="2446194" y="80483"/>
                  <a:pt x="2440235" y="78340"/>
                  <a:pt x="2434071" y="77019"/>
                </a:cubicBezTo>
                <a:cubicBezTo>
                  <a:pt x="2421110" y="74241"/>
                  <a:pt x="2395517" y="72724"/>
                  <a:pt x="2384714" y="71824"/>
                </a:cubicBezTo>
                <a:cubicBezTo>
                  <a:pt x="2345651" y="64500"/>
                  <a:pt x="2352500" y="64910"/>
                  <a:pt x="2322368" y="61433"/>
                </a:cubicBezTo>
                <a:lnTo>
                  <a:pt x="2275609" y="56237"/>
                </a:lnTo>
                <a:cubicBezTo>
                  <a:pt x="2250009" y="49839"/>
                  <a:pt x="2280169" y="56998"/>
                  <a:pt x="2228850" y="48444"/>
                </a:cubicBezTo>
                <a:cubicBezTo>
                  <a:pt x="2199488" y="43550"/>
                  <a:pt x="2170064" y="39147"/>
                  <a:pt x="2140528" y="35456"/>
                </a:cubicBezTo>
                <a:cubicBezTo>
                  <a:pt x="2135782" y="33874"/>
                  <a:pt x="2127002" y="30726"/>
                  <a:pt x="2122343" y="30260"/>
                </a:cubicBezTo>
                <a:cubicBezTo>
                  <a:pt x="2108531" y="28879"/>
                  <a:pt x="2094634" y="28528"/>
                  <a:pt x="2080780" y="27662"/>
                </a:cubicBezTo>
                <a:cubicBezTo>
                  <a:pt x="2074719" y="26796"/>
                  <a:pt x="2068556" y="26467"/>
                  <a:pt x="2062596" y="25065"/>
                </a:cubicBezTo>
                <a:cubicBezTo>
                  <a:pt x="2053796" y="22994"/>
                  <a:pt x="2045574" y="18506"/>
                  <a:pt x="2036618" y="17271"/>
                </a:cubicBezTo>
                <a:cubicBezTo>
                  <a:pt x="2020298" y="15020"/>
                  <a:pt x="2003700" y="15770"/>
                  <a:pt x="1987262" y="14674"/>
                </a:cubicBezTo>
                <a:cubicBezTo>
                  <a:pt x="1977719" y="14038"/>
                  <a:pt x="1968244" y="12437"/>
                  <a:pt x="1958687" y="12076"/>
                </a:cubicBezTo>
                <a:cubicBezTo>
                  <a:pt x="1922334" y="10704"/>
                  <a:pt x="1885942" y="10632"/>
                  <a:pt x="1849582" y="9478"/>
                </a:cubicBezTo>
                <a:cubicBezTo>
                  <a:pt x="1831387" y="8900"/>
                  <a:pt x="1813214" y="7747"/>
                  <a:pt x="1795030" y="6881"/>
                </a:cubicBezTo>
                <a:cubicBezTo>
                  <a:pt x="1664014" y="-6222"/>
                  <a:pt x="1531058" y="3219"/>
                  <a:pt x="1400175" y="4283"/>
                </a:cubicBezTo>
                <a:cubicBezTo>
                  <a:pt x="1391220" y="7268"/>
                  <a:pt x="1398011" y="9911"/>
                  <a:pt x="1394980" y="12076"/>
                </a:cubicBezTo>
                <a:close/>
              </a:path>
            </a:pathLst>
          </a:custGeom>
          <a:solidFill>
            <a:srgbClr val="623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818266" y="5883852"/>
            <a:ext cx="1265874" cy="614032"/>
          </a:xfrm>
          <a:prstGeom prst="rect">
            <a:avLst/>
          </a:prstGeom>
        </p:spPr>
      </p:pic>
    </p:spTree>
    <p:custDataLst>
      <p:tags r:id="rId1"/>
    </p:custDataLst>
    <p:extLst>
      <p:ext uri="{BB962C8B-B14F-4D97-AF65-F5344CB8AC3E}">
        <p14:creationId xmlns:p14="http://schemas.microsoft.com/office/powerpoint/2010/main" val="25309847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66091" y="747836"/>
            <a:ext cx="7760447" cy="490119"/>
          </a:xfrm>
        </p:spPr>
        <p:txBody>
          <a:bodyPr/>
          <a:lstStyle/>
          <a:p>
            <a:r>
              <a:rPr lang="en-US" b="1" dirty="0" smtClean="0"/>
              <a:t>STEPS TO CREATING A BUDGET</a:t>
            </a:r>
            <a:endParaRPr lang="en-US" b="1"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536319906"/>
              </p:ext>
            </p:extLst>
          </p:nvPr>
        </p:nvGraphicFramePr>
        <p:xfrm>
          <a:off x="886262" y="1308081"/>
          <a:ext cx="8257738" cy="475509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3" name="Picture 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017350" y="6063175"/>
            <a:ext cx="1009188" cy="489522"/>
          </a:xfrm>
          <a:prstGeom prst="rect">
            <a:avLst/>
          </a:prstGeom>
        </p:spPr>
      </p:pic>
    </p:spTree>
    <p:custDataLst>
      <p:tags r:id="rId1"/>
    </p:custDataLst>
    <p:extLst>
      <p:ext uri="{BB962C8B-B14F-4D97-AF65-F5344CB8AC3E}">
        <p14:creationId xmlns:p14="http://schemas.microsoft.com/office/powerpoint/2010/main" val="27307707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23888" y="745589"/>
            <a:ext cx="7744265" cy="520504"/>
          </a:xfrm>
        </p:spPr>
        <p:txBody>
          <a:bodyPr/>
          <a:lstStyle/>
          <a:p>
            <a:r>
              <a:rPr lang="en-US" b="1" dirty="0" smtClean="0"/>
              <a:t>BUDGET SPENDING SUGGESTIONS</a:t>
            </a:r>
            <a:endParaRPr lang="en-US" b="1" dirty="0"/>
          </a:p>
        </p:txBody>
      </p:sp>
      <p:graphicFrame>
        <p:nvGraphicFramePr>
          <p:cNvPr id="7" name="Chart 6"/>
          <p:cNvGraphicFramePr/>
          <p:nvPr>
            <p:extLst>
              <p:ext uri="{D42A27DB-BD31-4B8C-83A1-F6EECF244321}">
                <p14:modId xmlns:p14="http://schemas.microsoft.com/office/powerpoint/2010/main" val="1578933557"/>
              </p:ext>
            </p:extLst>
          </p:nvPr>
        </p:nvGraphicFramePr>
        <p:xfrm>
          <a:off x="1832863" y="1371600"/>
          <a:ext cx="6528621" cy="4686301"/>
        </p:xfrm>
        <a:graphic>
          <a:graphicData uri="http://schemas.openxmlformats.org/drawingml/2006/chart">
            <c:chart xmlns:c="http://schemas.openxmlformats.org/drawingml/2006/chart" xmlns:r="http://schemas.openxmlformats.org/officeDocument/2006/relationships" r:id="rId4"/>
          </a:graphicData>
        </a:graphic>
      </p:graphicFrame>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68921" y="5975926"/>
            <a:ext cx="1194376" cy="579351"/>
          </a:xfrm>
          <a:prstGeom prst="rect">
            <a:avLst/>
          </a:prstGeom>
        </p:spPr>
      </p:pic>
    </p:spTree>
    <p:custDataLst>
      <p:tags r:id="rId1"/>
    </p:custDataLst>
    <p:extLst>
      <p:ext uri="{BB962C8B-B14F-4D97-AF65-F5344CB8AC3E}">
        <p14:creationId xmlns:p14="http://schemas.microsoft.com/office/powerpoint/2010/main" val="30569399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COUNT" val="108"/>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PPT template final">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PowerPoint Title</Template>
  <TotalTime>1625</TotalTime>
  <Words>2163</Words>
  <Application>Microsoft Office PowerPoint</Application>
  <PresentationFormat>On-screen Show (4:3)</PresentationFormat>
  <Paragraphs>189</Paragraphs>
  <Slides>20</Slides>
  <Notes>17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20</vt:i4>
      </vt:variant>
    </vt:vector>
  </HeadingPairs>
  <TitlesOfParts>
    <vt:vector size="27" baseType="lpstr">
      <vt:lpstr>Adobe Devanagari</vt:lpstr>
      <vt:lpstr>Arial</vt:lpstr>
      <vt:lpstr>Arial Black</vt:lpstr>
      <vt:lpstr>Calibri</vt:lpstr>
      <vt:lpstr>Calibri Light</vt:lpstr>
      <vt:lpstr>Wingdings</vt:lpstr>
      <vt:lpstr>PPT template final</vt:lpstr>
      <vt:lpstr>PowerPoint Presentation</vt:lpstr>
      <vt:lpstr>BUDGETING</vt:lpstr>
      <vt:lpstr>WHAT IS A BUDGET ANYWAY?</vt:lpstr>
      <vt:lpstr>BUDGETING EQUALS LESS STRESS INTRODUCTION TO BUDGETING</vt:lpstr>
      <vt:lpstr>BUDGETING IN REAL LIFE</vt:lpstr>
      <vt:lpstr>BUDGETING IN REAL LIFE</vt:lpstr>
      <vt:lpstr>PowerPoint Presentation</vt:lpstr>
      <vt:lpstr>STEPS TO CREATING A BUDGET</vt:lpstr>
      <vt:lpstr>BUDGET SPENDING SUGGESTIONS</vt:lpstr>
      <vt:lpstr>MANAGING YOUR BUDGET</vt:lpstr>
      <vt:lpstr>TOOLS TO HELP YOU BUDGET</vt:lpstr>
      <vt:lpstr>PowerPoint Presentation</vt:lpstr>
      <vt:lpstr>PowerPoint Presentation</vt:lpstr>
      <vt:lpstr>BUDGETING – Review Questions</vt:lpstr>
      <vt:lpstr>FINANCIAL GOAL SETTING</vt:lpstr>
      <vt:lpstr>GOAL SETTING MADE EASY</vt:lpstr>
      <vt:lpstr>Financial Goal Setting</vt:lpstr>
      <vt:lpstr>TAKE NOTES</vt:lpstr>
      <vt:lpstr>FINANCIAL GOAL SETTING – Review Questions</vt:lpstr>
      <vt:lpstr>Thank you for joining us through this EXCITING PRESENTATION!  Visit our website  farmcreditofnc.com  Contact us at: 800-521-9952  </vt:lpstr>
    </vt:vector>
  </TitlesOfParts>
  <Company>AgFirst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Jasmine Shull</dc:creator>
  <cp:lastModifiedBy>Roten, Jocelyn K</cp:lastModifiedBy>
  <cp:revision>154</cp:revision>
  <dcterms:created xsi:type="dcterms:W3CDTF">2017-05-15T13:24:58Z</dcterms:created>
  <dcterms:modified xsi:type="dcterms:W3CDTF">2021-02-19T20:30:18Z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195B5B75-9AA0-416F-B69D-B3F6D5ACF61E</vt:lpwstr>
  </property>
  <property fmtid="{D5CDD505-2E9C-101B-9397-08002B2CF9AE}" pid="3" name="ArticulatePath">
    <vt:lpwstr>2021 Ag Youth Educational Program-updated01-29-2021</vt:lpwstr>
  </property>
</Properties>
</file>