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Lst>
  <p:notesMasterIdLst>
    <p:notesMasterId r:id="rId15"/>
  </p:notesMasterIdLst>
  <p:sldIdLst>
    <p:sldId id="256" r:id="rId2"/>
    <p:sldId id="403" r:id="rId3"/>
    <p:sldId id="262" r:id="rId4"/>
    <p:sldId id="279" r:id="rId5"/>
    <p:sldId id="278" r:id="rId6"/>
    <p:sldId id="374" r:id="rId7"/>
    <p:sldId id="269" r:id="rId8"/>
    <p:sldId id="414" r:id="rId9"/>
    <p:sldId id="350" r:id="rId10"/>
    <p:sldId id="351" r:id="rId11"/>
    <p:sldId id="352" r:id="rId12"/>
    <p:sldId id="353" r:id="rId13"/>
    <p:sldId id="354" r:id="rId14"/>
  </p:sldIdLst>
  <p:sldSz cx="9144000" cy="6858000" type="screen4x3"/>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8F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02" autoAdjust="0"/>
    <p:restoredTop sz="79884" autoAdjust="0"/>
  </p:normalViewPr>
  <p:slideViewPr>
    <p:cSldViewPr snapToGrid="0" snapToObjects="1">
      <p:cViewPr varScale="1">
        <p:scale>
          <a:sx n="92" d="100"/>
          <a:sy n="92" d="100"/>
        </p:scale>
        <p:origin x="205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1FB1C4-06AB-48AD-A9E7-B63984031E53}" type="doc">
      <dgm:prSet loTypeId="urn:microsoft.com/office/officeart/2005/8/layout/vList2" loCatId="list" qsTypeId="urn:microsoft.com/office/officeart/2005/8/quickstyle/simple2" qsCatId="simple" csTypeId="urn:microsoft.com/office/officeart/2005/8/colors/accent6_2" csCatId="accent6" phldr="1"/>
      <dgm:spPr/>
      <dgm:t>
        <a:bodyPr/>
        <a:lstStyle/>
        <a:p>
          <a:endParaRPr lang="en-US"/>
        </a:p>
      </dgm:t>
    </dgm:pt>
    <dgm:pt modelId="{6F397AE9-718B-42DE-AC72-990582981EB4}">
      <dgm:prSet phldrT="[Text]"/>
      <dgm:spPr/>
      <dgm:t>
        <a:bodyPr/>
        <a:lstStyle/>
        <a:p>
          <a:r>
            <a:rPr lang="en-US" dirty="0" smtClean="0">
              <a:latin typeface="+mn-lt"/>
              <a:cs typeface="Adobe Devanagari" panose="02040503050201020203" pitchFamily="18" charset="0"/>
            </a:rPr>
            <a:t>The FC System</a:t>
          </a:r>
          <a:endParaRPr lang="en-US" dirty="0">
            <a:latin typeface="+mn-lt"/>
            <a:cs typeface="Adobe Devanagari" panose="02040503050201020203" pitchFamily="18" charset="0"/>
          </a:endParaRPr>
        </a:p>
      </dgm:t>
    </dgm:pt>
    <dgm:pt modelId="{605C15E9-E675-4323-B8B6-05F528297221}" type="parTrans" cxnId="{C86F1B95-F7C7-4711-8F68-D7695028751F}">
      <dgm:prSet/>
      <dgm:spPr/>
      <dgm:t>
        <a:bodyPr/>
        <a:lstStyle/>
        <a:p>
          <a:endParaRPr lang="en-US"/>
        </a:p>
      </dgm:t>
    </dgm:pt>
    <dgm:pt modelId="{A64A2334-B01E-46E1-BABF-33780E121B92}" type="sibTrans" cxnId="{C86F1B95-F7C7-4711-8F68-D7695028751F}">
      <dgm:prSet/>
      <dgm:spPr/>
      <dgm:t>
        <a:bodyPr/>
        <a:lstStyle/>
        <a:p>
          <a:endParaRPr lang="en-US"/>
        </a:p>
      </dgm:t>
    </dgm:pt>
    <dgm:pt modelId="{46051194-DC6B-46B6-95BC-B759BB1B329E}">
      <dgm:prSet phldrT="[Text]"/>
      <dgm:spPr/>
      <dgm:t>
        <a:bodyPr/>
        <a:lstStyle/>
        <a:p>
          <a:r>
            <a:rPr lang="en-US" dirty="0" smtClean="0">
              <a:latin typeface="+mn-lt"/>
              <a:cs typeface="Adobe Devanagari" panose="02040503050201020203" pitchFamily="18" charset="0"/>
            </a:rPr>
            <a:t>Member owned cooperative</a:t>
          </a:r>
          <a:endParaRPr lang="en-US" dirty="0">
            <a:latin typeface="+mn-lt"/>
            <a:cs typeface="Adobe Devanagari" panose="02040503050201020203" pitchFamily="18" charset="0"/>
          </a:endParaRPr>
        </a:p>
      </dgm:t>
    </dgm:pt>
    <dgm:pt modelId="{8379EEDC-2763-4721-8994-9C2FC07B5570}" type="parTrans" cxnId="{5687C272-0827-46F9-8849-9611B4D877FA}">
      <dgm:prSet/>
      <dgm:spPr/>
      <dgm:t>
        <a:bodyPr/>
        <a:lstStyle/>
        <a:p>
          <a:endParaRPr lang="en-US"/>
        </a:p>
      </dgm:t>
    </dgm:pt>
    <dgm:pt modelId="{99A224EE-36F2-4C44-AEF3-B32DF32580CF}" type="sibTrans" cxnId="{5687C272-0827-46F9-8849-9611B4D877FA}">
      <dgm:prSet/>
      <dgm:spPr/>
      <dgm:t>
        <a:bodyPr/>
        <a:lstStyle/>
        <a:p>
          <a:endParaRPr lang="en-US"/>
        </a:p>
      </dgm:t>
    </dgm:pt>
    <dgm:pt modelId="{C4181B20-2EC8-434C-9623-F983697CBE60}">
      <dgm:prSet phldrT="[Text]"/>
      <dgm:spPr/>
      <dgm:t>
        <a:bodyPr/>
        <a:lstStyle/>
        <a:p>
          <a:r>
            <a:rPr lang="en-US" dirty="0" smtClean="0">
              <a:latin typeface="+mn-lt"/>
              <a:cs typeface="Adobe Devanagari" panose="02040503050201020203" pitchFamily="18" charset="0"/>
            </a:rPr>
            <a:t>Key elements in history</a:t>
          </a:r>
          <a:endParaRPr lang="en-US" dirty="0">
            <a:latin typeface="+mn-lt"/>
            <a:cs typeface="Adobe Devanagari" panose="02040503050201020203" pitchFamily="18" charset="0"/>
          </a:endParaRPr>
        </a:p>
      </dgm:t>
    </dgm:pt>
    <dgm:pt modelId="{0C4F6EBB-97F0-41BD-8FF1-CCCC7C09E940}" type="parTrans" cxnId="{26526A35-1C6D-40AC-80D9-963AE39ABDE4}">
      <dgm:prSet/>
      <dgm:spPr/>
      <dgm:t>
        <a:bodyPr/>
        <a:lstStyle/>
        <a:p>
          <a:endParaRPr lang="en-US"/>
        </a:p>
      </dgm:t>
    </dgm:pt>
    <dgm:pt modelId="{651531E2-3923-4E10-87BE-2190B732AF4F}" type="sibTrans" cxnId="{26526A35-1C6D-40AC-80D9-963AE39ABDE4}">
      <dgm:prSet/>
      <dgm:spPr/>
      <dgm:t>
        <a:bodyPr/>
        <a:lstStyle/>
        <a:p>
          <a:endParaRPr lang="en-US"/>
        </a:p>
      </dgm:t>
    </dgm:pt>
    <dgm:pt modelId="{FA862AF0-0242-45F8-B472-54426BE3EDBB}">
      <dgm:prSet phldrT="[Text]"/>
      <dgm:spPr/>
      <dgm:t>
        <a:bodyPr/>
        <a:lstStyle/>
        <a:p>
          <a:r>
            <a:rPr lang="en-US" dirty="0" smtClean="0">
              <a:latin typeface="+mn-lt"/>
              <a:cs typeface="Adobe Devanagari" panose="02040503050201020203" pitchFamily="18" charset="0"/>
            </a:rPr>
            <a:t>Woodrow Wilson: Federal Land Bank System</a:t>
          </a:r>
          <a:endParaRPr lang="en-US" dirty="0">
            <a:latin typeface="+mn-lt"/>
            <a:cs typeface="Adobe Devanagari" panose="02040503050201020203" pitchFamily="18" charset="0"/>
          </a:endParaRPr>
        </a:p>
      </dgm:t>
    </dgm:pt>
    <dgm:pt modelId="{E83A6187-1088-42EB-83CC-9D555A737DF0}" type="parTrans" cxnId="{7DC1397C-501E-4A3B-A138-E6712A3A8E43}">
      <dgm:prSet/>
      <dgm:spPr/>
      <dgm:t>
        <a:bodyPr/>
        <a:lstStyle/>
        <a:p>
          <a:endParaRPr lang="en-US"/>
        </a:p>
      </dgm:t>
    </dgm:pt>
    <dgm:pt modelId="{1ADFBD74-3E46-465D-84B3-57198900550D}" type="sibTrans" cxnId="{7DC1397C-501E-4A3B-A138-E6712A3A8E43}">
      <dgm:prSet/>
      <dgm:spPr/>
      <dgm:t>
        <a:bodyPr/>
        <a:lstStyle/>
        <a:p>
          <a:endParaRPr lang="en-US"/>
        </a:p>
      </dgm:t>
    </dgm:pt>
    <dgm:pt modelId="{0637715F-AF00-4A0F-9413-9C1BE2F2643D}">
      <dgm:prSet phldrT="[Text]"/>
      <dgm:spPr/>
      <dgm:t>
        <a:bodyPr/>
        <a:lstStyle/>
        <a:p>
          <a:r>
            <a:rPr lang="en-US" dirty="0" smtClean="0">
              <a:latin typeface="+mn-lt"/>
              <a:cs typeface="Adobe Devanagari" panose="02040503050201020203" pitchFamily="18" charset="0"/>
            </a:rPr>
            <a:t>1916</a:t>
          </a:r>
          <a:endParaRPr lang="en-US" dirty="0">
            <a:latin typeface="+mn-lt"/>
            <a:cs typeface="Adobe Devanagari" panose="02040503050201020203" pitchFamily="18" charset="0"/>
          </a:endParaRPr>
        </a:p>
      </dgm:t>
    </dgm:pt>
    <dgm:pt modelId="{0C570939-1A6B-4063-8020-3CA1FCECA0B3}" type="parTrans" cxnId="{7AA47E6D-B08B-4255-87C9-0F7B6ED61B89}">
      <dgm:prSet/>
      <dgm:spPr/>
      <dgm:t>
        <a:bodyPr/>
        <a:lstStyle/>
        <a:p>
          <a:endParaRPr lang="en-US"/>
        </a:p>
      </dgm:t>
    </dgm:pt>
    <dgm:pt modelId="{F1E88519-2826-4E03-A1C2-ED2B7E4A8D05}" type="sibTrans" cxnId="{7AA47E6D-B08B-4255-87C9-0F7B6ED61B89}">
      <dgm:prSet/>
      <dgm:spPr/>
      <dgm:t>
        <a:bodyPr/>
        <a:lstStyle/>
        <a:p>
          <a:endParaRPr lang="en-US"/>
        </a:p>
      </dgm:t>
    </dgm:pt>
    <dgm:pt modelId="{AA24981D-747A-417E-BE47-E9B9439CCE35}">
      <dgm:prSet phldrT="[Text]"/>
      <dgm:spPr/>
      <dgm:t>
        <a:bodyPr/>
        <a:lstStyle/>
        <a:p>
          <a:r>
            <a:rPr lang="en-US" dirty="0" smtClean="0">
              <a:latin typeface="+mn-lt"/>
              <a:cs typeface="Adobe Devanagari" panose="02040503050201020203" pitchFamily="18" charset="0"/>
            </a:rPr>
            <a:t>Member-owned and member-controlled</a:t>
          </a:r>
          <a:endParaRPr lang="en-US" dirty="0">
            <a:latin typeface="+mn-lt"/>
            <a:cs typeface="Adobe Devanagari" panose="02040503050201020203" pitchFamily="18" charset="0"/>
          </a:endParaRPr>
        </a:p>
      </dgm:t>
    </dgm:pt>
    <dgm:pt modelId="{A1334F12-291F-449C-A88C-F86DCE79DD28}" type="parTrans" cxnId="{AEFB07FB-63D0-4513-8C3B-3438B70F12D0}">
      <dgm:prSet/>
      <dgm:spPr/>
      <dgm:t>
        <a:bodyPr/>
        <a:lstStyle/>
        <a:p>
          <a:endParaRPr lang="en-US"/>
        </a:p>
      </dgm:t>
    </dgm:pt>
    <dgm:pt modelId="{EA39C53D-0A71-4FA9-B3E2-909B7EECCE16}" type="sibTrans" cxnId="{AEFB07FB-63D0-4513-8C3B-3438B70F12D0}">
      <dgm:prSet/>
      <dgm:spPr/>
      <dgm:t>
        <a:bodyPr/>
        <a:lstStyle/>
        <a:p>
          <a:endParaRPr lang="en-US"/>
        </a:p>
      </dgm:t>
    </dgm:pt>
    <dgm:pt modelId="{EFC9CE7A-E466-40C6-A985-DF6014BDDE80}">
      <dgm:prSet phldrT="[Text]"/>
      <dgm:spPr/>
      <dgm:t>
        <a:bodyPr/>
        <a:lstStyle/>
        <a:p>
          <a:r>
            <a:rPr lang="en-US" dirty="0" smtClean="0">
              <a:latin typeface="+mn-lt"/>
              <a:cs typeface="Adobe Devanagari" panose="02040503050201020203" pitchFamily="18" charset="0"/>
            </a:rPr>
            <a:t>1916: Long term lending</a:t>
          </a:r>
          <a:endParaRPr lang="en-US" dirty="0">
            <a:latin typeface="+mn-lt"/>
            <a:cs typeface="Adobe Devanagari" panose="02040503050201020203" pitchFamily="18" charset="0"/>
          </a:endParaRPr>
        </a:p>
      </dgm:t>
    </dgm:pt>
    <dgm:pt modelId="{E58B988A-024E-4564-8535-0E0FA984EEB7}" type="parTrans" cxnId="{4CD5AB71-0FDB-4721-856F-D19B5ED4AC92}">
      <dgm:prSet/>
      <dgm:spPr/>
      <dgm:t>
        <a:bodyPr/>
        <a:lstStyle/>
        <a:p>
          <a:endParaRPr lang="en-US"/>
        </a:p>
      </dgm:t>
    </dgm:pt>
    <dgm:pt modelId="{B8320A8F-5C0D-4A24-91E0-F975FB8710EB}" type="sibTrans" cxnId="{4CD5AB71-0FDB-4721-856F-D19B5ED4AC92}">
      <dgm:prSet/>
      <dgm:spPr/>
      <dgm:t>
        <a:bodyPr/>
        <a:lstStyle/>
        <a:p>
          <a:endParaRPr lang="en-US"/>
        </a:p>
      </dgm:t>
    </dgm:pt>
    <dgm:pt modelId="{5D12BC58-2B6F-420B-81F8-7F56C9D2B700}">
      <dgm:prSet phldrT="[Text]"/>
      <dgm:spPr/>
      <dgm:t>
        <a:bodyPr/>
        <a:lstStyle/>
        <a:p>
          <a:r>
            <a:rPr lang="en-US" dirty="0" smtClean="0">
              <a:latin typeface="+mn-lt"/>
              <a:cs typeface="Adobe Devanagari" panose="02040503050201020203" pitchFamily="18" charset="0"/>
            </a:rPr>
            <a:t>1930s: short-term and intermediate lending</a:t>
          </a:r>
          <a:endParaRPr lang="en-US" dirty="0">
            <a:latin typeface="+mn-lt"/>
            <a:cs typeface="Adobe Devanagari" panose="02040503050201020203" pitchFamily="18" charset="0"/>
          </a:endParaRPr>
        </a:p>
      </dgm:t>
    </dgm:pt>
    <dgm:pt modelId="{B0304C9A-CEB0-4176-BAE0-C6611165E0FF}" type="parTrans" cxnId="{3DC9193C-17EA-4F66-936B-316AB00C93DA}">
      <dgm:prSet/>
      <dgm:spPr/>
      <dgm:t>
        <a:bodyPr/>
        <a:lstStyle/>
        <a:p>
          <a:endParaRPr lang="en-US"/>
        </a:p>
      </dgm:t>
    </dgm:pt>
    <dgm:pt modelId="{2238C271-D03E-47F4-8B24-5EC353A78990}" type="sibTrans" cxnId="{3DC9193C-17EA-4F66-936B-316AB00C93DA}">
      <dgm:prSet/>
      <dgm:spPr/>
      <dgm:t>
        <a:bodyPr/>
        <a:lstStyle/>
        <a:p>
          <a:endParaRPr lang="en-US"/>
        </a:p>
      </dgm:t>
    </dgm:pt>
    <dgm:pt modelId="{F2B1BEAC-15E6-461D-81C5-805476D33A53}">
      <dgm:prSet phldrT="[Text]"/>
      <dgm:spPr/>
      <dgm:t>
        <a:bodyPr/>
        <a:lstStyle/>
        <a:p>
          <a:r>
            <a:rPr lang="en-US" dirty="0" smtClean="0">
              <a:latin typeface="+mn-lt"/>
              <a:cs typeface="Adobe Devanagari" panose="02040503050201020203" pitchFamily="18" charset="0"/>
            </a:rPr>
            <a:t>100+ years of serving farmers</a:t>
          </a:r>
          <a:endParaRPr lang="en-US" dirty="0">
            <a:latin typeface="+mn-lt"/>
            <a:cs typeface="Adobe Devanagari" panose="02040503050201020203" pitchFamily="18" charset="0"/>
          </a:endParaRPr>
        </a:p>
      </dgm:t>
    </dgm:pt>
    <dgm:pt modelId="{B1D419BE-6471-45B6-93A4-BF0D8AD81960}" type="parTrans" cxnId="{155D9EA5-D82E-4BFA-9D3D-A549738CF101}">
      <dgm:prSet/>
      <dgm:spPr/>
      <dgm:t>
        <a:bodyPr/>
        <a:lstStyle/>
        <a:p>
          <a:endParaRPr lang="en-US"/>
        </a:p>
      </dgm:t>
    </dgm:pt>
    <dgm:pt modelId="{5DB33300-93BC-49B9-B9CF-4ECFAD940C5C}" type="sibTrans" cxnId="{155D9EA5-D82E-4BFA-9D3D-A549738CF101}">
      <dgm:prSet/>
      <dgm:spPr/>
      <dgm:t>
        <a:bodyPr/>
        <a:lstStyle/>
        <a:p>
          <a:endParaRPr lang="en-US"/>
        </a:p>
      </dgm:t>
    </dgm:pt>
    <dgm:pt modelId="{BF81D51A-A4C6-4386-8890-F3318A898297}" type="pres">
      <dgm:prSet presAssocID="{651FB1C4-06AB-48AD-A9E7-B63984031E53}" presName="linear" presStyleCnt="0">
        <dgm:presLayoutVars>
          <dgm:animLvl val="lvl"/>
          <dgm:resizeHandles val="exact"/>
        </dgm:presLayoutVars>
      </dgm:prSet>
      <dgm:spPr/>
      <dgm:t>
        <a:bodyPr/>
        <a:lstStyle/>
        <a:p>
          <a:endParaRPr lang="en-US"/>
        </a:p>
      </dgm:t>
    </dgm:pt>
    <dgm:pt modelId="{2DEB5C72-7897-4EC2-8902-6DF5F6CBE02E}" type="pres">
      <dgm:prSet presAssocID="{6F397AE9-718B-42DE-AC72-990582981EB4}" presName="parentText" presStyleLbl="node1" presStyleIdx="0" presStyleCnt="2" custLinFactNeighborX="584" custLinFactNeighborY="-4486">
        <dgm:presLayoutVars>
          <dgm:chMax val="0"/>
          <dgm:bulletEnabled val="1"/>
        </dgm:presLayoutVars>
      </dgm:prSet>
      <dgm:spPr/>
      <dgm:t>
        <a:bodyPr/>
        <a:lstStyle/>
        <a:p>
          <a:endParaRPr lang="en-US"/>
        </a:p>
      </dgm:t>
    </dgm:pt>
    <dgm:pt modelId="{7B89F29A-6A08-4113-8795-B51208C3D012}" type="pres">
      <dgm:prSet presAssocID="{6F397AE9-718B-42DE-AC72-990582981EB4}" presName="childText" presStyleLbl="revTx" presStyleIdx="0" presStyleCnt="2">
        <dgm:presLayoutVars>
          <dgm:bulletEnabled val="1"/>
        </dgm:presLayoutVars>
      </dgm:prSet>
      <dgm:spPr/>
      <dgm:t>
        <a:bodyPr/>
        <a:lstStyle/>
        <a:p>
          <a:endParaRPr lang="en-US"/>
        </a:p>
      </dgm:t>
    </dgm:pt>
    <dgm:pt modelId="{8B8BFC35-3928-4C0A-9B21-82C6F8512E49}" type="pres">
      <dgm:prSet presAssocID="{C4181B20-2EC8-434C-9623-F983697CBE60}" presName="parentText" presStyleLbl="node1" presStyleIdx="1" presStyleCnt="2">
        <dgm:presLayoutVars>
          <dgm:chMax val="0"/>
          <dgm:bulletEnabled val="1"/>
        </dgm:presLayoutVars>
      </dgm:prSet>
      <dgm:spPr/>
      <dgm:t>
        <a:bodyPr/>
        <a:lstStyle/>
        <a:p>
          <a:endParaRPr lang="en-US"/>
        </a:p>
      </dgm:t>
    </dgm:pt>
    <dgm:pt modelId="{39056904-FED3-4FF7-BD47-5F782A656BB2}" type="pres">
      <dgm:prSet presAssocID="{C4181B20-2EC8-434C-9623-F983697CBE60}" presName="childText" presStyleLbl="revTx" presStyleIdx="1" presStyleCnt="2">
        <dgm:presLayoutVars>
          <dgm:bulletEnabled val="1"/>
        </dgm:presLayoutVars>
      </dgm:prSet>
      <dgm:spPr/>
      <dgm:t>
        <a:bodyPr/>
        <a:lstStyle/>
        <a:p>
          <a:endParaRPr lang="en-US"/>
        </a:p>
      </dgm:t>
    </dgm:pt>
  </dgm:ptLst>
  <dgm:cxnLst>
    <dgm:cxn modelId="{6CD04C38-258A-4B37-B149-F8F8BFF230BB}" type="presOf" srcId="{6F397AE9-718B-42DE-AC72-990582981EB4}" destId="{2DEB5C72-7897-4EC2-8902-6DF5F6CBE02E}" srcOrd="0" destOrd="0" presId="urn:microsoft.com/office/officeart/2005/8/layout/vList2"/>
    <dgm:cxn modelId="{DB062DBD-E351-4AEC-A88B-CE892031DC7D}" type="presOf" srcId="{EFC9CE7A-E466-40C6-A985-DF6014BDDE80}" destId="{39056904-FED3-4FF7-BD47-5F782A656BB2}" srcOrd="0" destOrd="1" presId="urn:microsoft.com/office/officeart/2005/8/layout/vList2"/>
    <dgm:cxn modelId="{5687C272-0827-46F9-8849-9611B4D877FA}" srcId="{6F397AE9-718B-42DE-AC72-990582981EB4}" destId="{46051194-DC6B-46B6-95BC-B759BB1B329E}" srcOrd="0" destOrd="0" parTransId="{8379EEDC-2763-4721-8994-9C2FC07B5570}" sibTransId="{99A224EE-36F2-4C44-AEF3-B32DF32580CF}"/>
    <dgm:cxn modelId="{155D9EA5-D82E-4BFA-9D3D-A549738CF101}" srcId="{C4181B20-2EC8-434C-9623-F983697CBE60}" destId="{F2B1BEAC-15E6-461D-81C5-805476D33A53}" srcOrd="3" destOrd="0" parTransId="{B1D419BE-6471-45B6-93A4-BF0D8AD81960}" sibTransId="{5DB33300-93BC-49B9-B9CF-4ECFAD940C5C}"/>
    <dgm:cxn modelId="{7AA47E6D-B08B-4255-87C9-0F7B6ED61B89}" srcId="{6F397AE9-718B-42DE-AC72-990582981EB4}" destId="{0637715F-AF00-4A0F-9413-9C1BE2F2643D}" srcOrd="1" destOrd="0" parTransId="{0C570939-1A6B-4063-8020-3CA1FCECA0B3}" sibTransId="{F1E88519-2826-4E03-A1C2-ED2B7E4A8D05}"/>
    <dgm:cxn modelId="{C86F1B95-F7C7-4711-8F68-D7695028751F}" srcId="{651FB1C4-06AB-48AD-A9E7-B63984031E53}" destId="{6F397AE9-718B-42DE-AC72-990582981EB4}" srcOrd="0" destOrd="0" parTransId="{605C15E9-E675-4323-B8B6-05F528297221}" sibTransId="{A64A2334-B01E-46E1-BABF-33780E121B92}"/>
    <dgm:cxn modelId="{4CD5AB71-0FDB-4721-856F-D19B5ED4AC92}" srcId="{C4181B20-2EC8-434C-9623-F983697CBE60}" destId="{EFC9CE7A-E466-40C6-A985-DF6014BDDE80}" srcOrd="1" destOrd="0" parTransId="{E58B988A-024E-4564-8535-0E0FA984EEB7}" sibTransId="{B8320A8F-5C0D-4A24-91E0-F975FB8710EB}"/>
    <dgm:cxn modelId="{215A40DC-3032-4D34-9547-E748C099B855}" type="presOf" srcId="{C4181B20-2EC8-434C-9623-F983697CBE60}" destId="{8B8BFC35-3928-4C0A-9B21-82C6F8512E49}" srcOrd="0" destOrd="0" presId="urn:microsoft.com/office/officeart/2005/8/layout/vList2"/>
    <dgm:cxn modelId="{AEFB07FB-63D0-4513-8C3B-3438B70F12D0}" srcId="{6F397AE9-718B-42DE-AC72-990582981EB4}" destId="{AA24981D-747A-417E-BE47-E9B9439CCE35}" srcOrd="2" destOrd="0" parTransId="{A1334F12-291F-449C-A88C-F86DCE79DD28}" sibTransId="{EA39C53D-0A71-4FA9-B3E2-909B7EECCE16}"/>
    <dgm:cxn modelId="{DDC57D07-F6ED-447D-8E0C-EB4D8BADC350}" type="presOf" srcId="{5D12BC58-2B6F-420B-81F8-7F56C9D2B700}" destId="{39056904-FED3-4FF7-BD47-5F782A656BB2}" srcOrd="0" destOrd="2" presId="urn:microsoft.com/office/officeart/2005/8/layout/vList2"/>
    <dgm:cxn modelId="{3DC9193C-17EA-4F66-936B-316AB00C93DA}" srcId="{C4181B20-2EC8-434C-9623-F983697CBE60}" destId="{5D12BC58-2B6F-420B-81F8-7F56C9D2B700}" srcOrd="2" destOrd="0" parTransId="{B0304C9A-CEB0-4176-BAE0-C6611165E0FF}" sibTransId="{2238C271-D03E-47F4-8B24-5EC353A78990}"/>
    <dgm:cxn modelId="{49168B44-65CB-4100-AEED-14A455547AAC}" type="presOf" srcId="{46051194-DC6B-46B6-95BC-B759BB1B329E}" destId="{7B89F29A-6A08-4113-8795-B51208C3D012}" srcOrd="0" destOrd="0" presId="urn:microsoft.com/office/officeart/2005/8/layout/vList2"/>
    <dgm:cxn modelId="{9CA3844E-093D-40C0-AEED-8549E4494DC6}" type="presOf" srcId="{AA24981D-747A-417E-BE47-E9B9439CCE35}" destId="{7B89F29A-6A08-4113-8795-B51208C3D012}" srcOrd="0" destOrd="2" presId="urn:microsoft.com/office/officeart/2005/8/layout/vList2"/>
    <dgm:cxn modelId="{36526074-1809-4AF9-B737-EEF8AB25E107}" type="presOf" srcId="{651FB1C4-06AB-48AD-A9E7-B63984031E53}" destId="{BF81D51A-A4C6-4386-8890-F3318A898297}" srcOrd="0" destOrd="0" presId="urn:microsoft.com/office/officeart/2005/8/layout/vList2"/>
    <dgm:cxn modelId="{26526A35-1C6D-40AC-80D9-963AE39ABDE4}" srcId="{651FB1C4-06AB-48AD-A9E7-B63984031E53}" destId="{C4181B20-2EC8-434C-9623-F983697CBE60}" srcOrd="1" destOrd="0" parTransId="{0C4F6EBB-97F0-41BD-8FF1-CCCC7C09E940}" sibTransId="{651531E2-3923-4E10-87BE-2190B732AF4F}"/>
    <dgm:cxn modelId="{9378F0B7-7FD7-44F2-BCC4-D4898AF9F217}" type="presOf" srcId="{FA862AF0-0242-45F8-B472-54426BE3EDBB}" destId="{39056904-FED3-4FF7-BD47-5F782A656BB2}" srcOrd="0" destOrd="0" presId="urn:microsoft.com/office/officeart/2005/8/layout/vList2"/>
    <dgm:cxn modelId="{FD60EE30-BC11-4DF6-8AB3-15E368C83136}" type="presOf" srcId="{0637715F-AF00-4A0F-9413-9C1BE2F2643D}" destId="{7B89F29A-6A08-4113-8795-B51208C3D012}" srcOrd="0" destOrd="1" presId="urn:microsoft.com/office/officeart/2005/8/layout/vList2"/>
    <dgm:cxn modelId="{7DC1397C-501E-4A3B-A138-E6712A3A8E43}" srcId="{C4181B20-2EC8-434C-9623-F983697CBE60}" destId="{FA862AF0-0242-45F8-B472-54426BE3EDBB}" srcOrd="0" destOrd="0" parTransId="{E83A6187-1088-42EB-83CC-9D555A737DF0}" sibTransId="{1ADFBD74-3E46-465D-84B3-57198900550D}"/>
    <dgm:cxn modelId="{101109A2-478F-4138-A7DF-F91BA26366A3}" type="presOf" srcId="{F2B1BEAC-15E6-461D-81C5-805476D33A53}" destId="{39056904-FED3-4FF7-BD47-5F782A656BB2}" srcOrd="0" destOrd="3" presId="urn:microsoft.com/office/officeart/2005/8/layout/vList2"/>
    <dgm:cxn modelId="{C92A18BA-7FFA-4C5E-A4E9-DD28B23B9540}" type="presParOf" srcId="{BF81D51A-A4C6-4386-8890-F3318A898297}" destId="{2DEB5C72-7897-4EC2-8902-6DF5F6CBE02E}" srcOrd="0" destOrd="0" presId="urn:microsoft.com/office/officeart/2005/8/layout/vList2"/>
    <dgm:cxn modelId="{28AFB090-1EF5-4619-82E3-B25A6187B163}" type="presParOf" srcId="{BF81D51A-A4C6-4386-8890-F3318A898297}" destId="{7B89F29A-6A08-4113-8795-B51208C3D012}" srcOrd="1" destOrd="0" presId="urn:microsoft.com/office/officeart/2005/8/layout/vList2"/>
    <dgm:cxn modelId="{AA60924F-BFF4-4B89-BDB3-54779E9F7DC4}" type="presParOf" srcId="{BF81D51A-A4C6-4386-8890-F3318A898297}" destId="{8B8BFC35-3928-4C0A-9B21-82C6F8512E49}" srcOrd="2" destOrd="0" presId="urn:microsoft.com/office/officeart/2005/8/layout/vList2"/>
    <dgm:cxn modelId="{7E707087-B477-4A90-9B79-619397C2D664}" type="presParOf" srcId="{BF81D51A-A4C6-4386-8890-F3318A898297}" destId="{39056904-FED3-4FF7-BD47-5F782A656BB2}"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B5C72-7897-4EC2-8902-6DF5F6CBE02E}">
      <dsp:nvSpPr>
        <dsp:cNvPr id="0" name=""/>
        <dsp:cNvSpPr/>
      </dsp:nvSpPr>
      <dsp:spPr>
        <a:xfrm>
          <a:off x="0" y="908"/>
          <a:ext cx="4278124" cy="62361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latin typeface="+mn-lt"/>
              <a:cs typeface="Adobe Devanagari" panose="02040503050201020203" pitchFamily="18" charset="0"/>
            </a:rPr>
            <a:t>The FC System</a:t>
          </a:r>
          <a:endParaRPr lang="en-US" sz="2600" kern="1200" dirty="0">
            <a:latin typeface="+mn-lt"/>
            <a:cs typeface="Adobe Devanagari" panose="02040503050201020203" pitchFamily="18" charset="0"/>
          </a:endParaRPr>
        </a:p>
      </dsp:txBody>
      <dsp:txXfrm>
        <a:off x="30442" y="31350"/>
        <a:ext cx="4217240" cy="562726"/>
      </dsp:txXfrm>
    </dsp:sp>
    <dsp:sp modelId="{7B89F29A-6A08-4113-8795-B51208C3D012}">
      <dsp:nvSpPr>
        <dsp:cNvPr id="0" name=""/>
        <dsp:cNvSpPr/>
      </dsp:nvSpPr>
      <dsp:spPr>
        <a:xfrm>
          <a:off x="0" y="683670"/>
          <a:ext cx="4278124" cy="1318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83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latin typeface="+mn-lt"/>
              <a:cs typeface="Adobe Devanagari" panose="02040503050201020203" pitchFamily="18" charset="0"/>
            </a:rPr>
            <a:t>Member owned cooperative</a:t>
          </a:r>
          <a:endParaRPr lang="en-US" sz="2000" kern="1200" dirty="0">
            <a:latin typeface="+mn-lt"/>
            <a:cs typeface="Adobe Devanagari" panose="02040503050201020203" pitchFamily="18" charset="0"/>
          </a:endParaRPr>
        </a:p>
        <a:p>
          <a:pPr marL="228600" lvl="1" indent="-228600" algn="l" defTabSz="889000">
            <a:lnSpc>
              <a:spcPct val="90000"/>
            </a:lnSpc>
            <a:spcBef>
              <a:spcPct val="0"/>
            </a:spcBef>
            <a:spcAft>
              <a:spcPct val="20000"/>
            </a:spcAft>
            <a:buChar char="••"/>
          </a:pPr>
          <a:r>
            <a:rPr lang="en-US" sz="2000" kern="1200" dirty="0" smtClean="0">
              <a:latin typeface="+mn-lt"/>
              <a:cs typeface="Adobe Devanagari" panose="02040503050201020203" pitchFamily="18" charset="0"/>
            </a:rPr>
            <a:t>1916</a:t>
          </a:r>
          <a:endParaRPr lang="en-US" sz="2000" kern="1200" dirty="0">
            <a:latin typeface="+mn-lt"/>
            <a:cs typeface="Adobe Devanagari" panose="02040503050201020203" pitchFamily="18" charset="0"/>
          </a:endParaRPr>
        </a:p>
        <a:p>
          <a:pPr marL="228600" lvl="1" indent="-228600" algn="l" defTabSz="889000">
            <a:lnSpc>
              <a:spcPct val="90000"/>
            </a:lnSpc>
            <a:spcBef>
              <a:spcPct val="0"/>
            </a:spcBef>
            <a:spcAft>
              <a:spcPct val="20000"/>
            </a:spcAft>
            <a:buChar char="••"/>
          </a:pPr>
          <a:r>
            <a:rPr lang="en-US" sz="2000" kern="1200" dirty="0" smtClean="0">
              <a:latin typeface="+mn-lt"/>
              <a:cs typeface="Adobe Devanagari" panose="02040503050201020203" pitchFamily="18" charset="0"/>
            </a:rPr>
            <a:t>Member-owned and member-controlled</a:t>
          </a:r>
          <a:endParaRPr lang="en-US" sz="2000" kern="1200" dirty="0">
            <a:latin typeface="+mn-lt"/>
            <a:cs typeface="Adobe Devanagari" panose="02040503050201020203" pitchFamily="18" charset="0"/>
          </a:endParaRPr>
        </a:p>
      </dsp:txBody>
      <dsp:txXfrm>
        <a:off x="0" y="683670"/>
        <a:ext cx="4278124" cy="1318590"/>
      </dsp:txXfrm>
    </dsp:sp>
    <dsp:sp modelId="{8B8BFC35-3928-4C0A-9B21-82C6F8512E49}">
      <dsp:nvSpPr>
        <dsp:cNvPr id="0" name=""/>
        <dsp:cNvSpPr/>
      </dsp:nvSpPr>
      <dsp:spPr>
        <a:xfrm>
          <a:off x="0" y="2002260"/>
          <a:ext cx="4278124" cy="62361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latin typeface="+mn-lt"/>
              <a:cs typeface="Adobe Devanagari" panose="02040503050201020203" pitchFamily="18" charset="0"/>
            </a:rPr>
            <a:t>Key elements in history</a:t>
          </a:r>
          <a:endParaRPr lang="en-US" sz="2600" kern="1200" dirty="0">
            <a:latin typeface="+mn-lt"/>
            <a:cs typeface="Adobe Devanagari" panose="02040503050201020203" pitchFamily="18" charset="0"/>
          </a:endParaRPr>
        </a:p>
      </dsp:txBody>
      <dsp:txXfrm>
        <a:off x="30442" y="2032702"/>
        <a:ext cx="4217240" cy="562726"/>
      </dsp:txXfrm>
    </dsp:sp>
    <dsp:sp modelId="{39056904-FED3-4FF7-BD47-5F782A656BB2}">
      <dsp:nvSpPr>
        <dsp:cNvPr id="0" name=""/>
        <dsp:cNvSpPr/>
      </dsp:nvSpPr>
      <dsp:spPr>
        <a:xfrm>
          <a:off x="0" y="2625870"/>
          <a:ext cx="4278124" cy="193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83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latin typeface="+mn-lt"/>
              <a:cs typeface="Adobe Devanagari" panose="02040503050201020203" pitchFamily="18" charset="0"/>
            </a:rPr>
            <a:t>Woodrow Wilson: Federal Land Bank System</a:t>
          </a:r>
          <a:endParaRPr lang="en-US" sz="2000" kern="1200" dirty="0">
            <a:latin typeface="+mn-lt"/>
            <a:cs typeface="Adobe Devanagari" panose="02040503050201020203" pitchFamily="18" charset="0"/>
          </a:endParaRPr>
        </a:p>
        <a:p>
          <a:pPr marL="228600" lvl="1" indent="-228600" algn="l" defTabSz="889000">
            <a:lnSpc>
              <a:spcPct val="90000"/>
            </a:lnSpc>
            <a:spcBef>
              <a:spcPct val="0"/>
            </a:spcBef>
            <a:spcAft>
              <a:spcPct val="20000"/>
            </a:spcAft>
            <a:buChar char="••"/>
          </a:pPr>
          <a:r>
            <a:rPr lang="en-US" sz="2000" kern="1200" dirty="0" smtClean="0">
              <a:latin typeface="+mn-lt"/>
              <a:cs typeface="Adobe Devanagari" panose="02040503050201020203" pitchFamily="18" charset="0"/>
            </a:rPr>
            <a:t>1916: Long term lending</a:t>
          </a:r>
          <a:endParaRPr lang="en-US" sz="2000" kern="1200" dirty="0">
            <a:latin typeface="+mn-lt"/>
            <a:cs typeface="Adobe Devanagari" panose="02040503050201020203" pitchFamily="18" charset="0"/>
          </a:endParaRPr>
        </a:p>
        <a:p>
          <a:pPr marL="228600" lvl="1" indent="-228600" algn="l" defTabSz="889000">
            <a:lnSpc>
              <a:spcPct val="90000"/>
            </a:lnSpc>
            <a:spcBef>
              <a:spcPct val="0"/>
            </a:spcBef>
            <a:spcAft>
              <a:spcPct val="20000"/>
            </a:spcAft>
            <a:buChar char="••"/>
          </a:pPr>
          <a:r>
            <a:rPr lang="en-US" sz="2000" kern="1200" dirty="0" smtClean="0">
              <a:latin typeface="+mn-lt"/>
              <a:cs typeface="Adobe Devanagari" panose="02040503050201020203" pitchFamily="18" charset="0"/>
            </a:rPr>
            <a:t>1930s: short-term and intermediate lending</a:t>
          </a:r>
          <a:endParaRPr lang="en-US" sz="2000" kern="1200" dirty="0">
            <a:latin typeface="+mn-lt"/>
            <a:cs typeface="Adobe Devanagari" panose="02040503050201020203" pitchFamily="18" charset="0"/>
          </a:endParaRPr>
        </a:p>
        <a:p>
          <a:pPr marL="228600" lvl="1" indent="-228600" algn="l" defTabSz="889000">
            <a:lnSpc>
              <a:spcPct val="90000"/>
            </a:lnSpc>
            <a:spcBef>
              <a:spcPct val="0"/>
            </a:spcBef>
            <a:spcAft>
              <a:spcPct val="20000"/>
            </a:spcAft>
            <a:buChar char="••"/>
          </a:pPr>
          <a:r>
            <a:rPr lang="en-US" sz="2000" kern="1200" dirty="0" smtClean="0">
              <a:latin typeface="+mn-lt"/>
              <a:cs typeface="Adobe Devanagari" panose="02040503050201020203" pitchFamily="18" charset="0"/>
            </a:rPr>
            <a:t>100+ years of serving farmers</a:t>
          </a:r>
          <a:endParaRPr lang="en-US" sz="2000" kern="1200" dirty="0">
            <a:latin typeface="+mn-lt"/>
            <a:cs typeface="Adobe Devanagari" panose="02040503050201020203" pitchFamily="18" charset="0"/>
          </a:endParaRPr>
        </a:p>
      </dsp:txBody>
      <dsp:txXfrm>
        <a:off x="0" y="2625870"/>
        <a:ext cx="4278124" cy="19375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29EDA-9D10-426E-B177-5BEC3AA949FA}" type="datetimeFigureOut">
              <a:rPr lang="en-US" smtClean="0"/>
              <a:t>7/26/2021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39AA33-6C8C-40E9-A13D-2CAB9E9D115C}" type="slidenum">
              <a:rPr lang="en-US" smtClean="0"/>
              <a:t>‹#›</a:t>
            </a:fld>
            <a:endParaRPr lang="en-US"/>
          </a:p>
        </p:txBody>
      </p:sp>
    </p:spTree>
    <p:extLst>
      <p:ext uri="{BB962C8B-B14F-4D97-AF65-F5344CB8AC3E}">
        <p14:creationId xmlns:p14="http://schemas.microsoft.com/office/powerpoint/2010/main" val="1290580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Personal Finance Workshop created by the Farm Credit Associations of NC. We hope this presentation</a:t>
            </a:r>
            <a:r>
              <a:rPr lang="en-US" baseline="0" dirty="0" smtClean="0"/>
              <a:t> will help you with planning your finances for today and preparing for tomorrow. </a:t>
            </a:r>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1</a:t>
            </a:fld>
            <a:endParaRPr lang="en-US"/>
          </a:p>
        </p:txBody>
      </p:sp>
    </p:spTree>
    <p:extLst>
      <p:ext uri="{BB962C8B-B14F-4D97-AF65-F5344CB8AC3E}">
        <p14:creationId xmlns:p14="http://schemas.microsoft.com/office/powerpoint/2010/main" val="263376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baseline="0" dirty="0" smtClean="0">
                <a:solidFill>
                  <a:schemeClr val="tx1"/>
                </a:solidFill>
                <a:latin typeface="+mn-lt"/>
                <a:ea typeface="+mn-ea"/>
                <a:cs typeface="+mn-cs"/>
              </a:rPr>
              <a:t>Working at Farm Credit the employees are in a collaborative atmosphere where they have the opportunity to communicate and work with other employees as well as customers. With this atmosphere there is a lot of multitasking that goes on daily in the office.</a:t>
            </a:r>
          </a:p>
          <a:p>
            <a:pPr rtl="0"/>
            <a:r>
              <a:rPr lang="en-US" sz="1200" b="0" i="0" u="none" strike="noStrike" kern="1200" baseline="0" dirty="0" smtClean="0">
                <a:solidFill>
                  <a:schemeClr val="tx1"/>
                </a:solidFill>
                <a:latin typeface="+mn-lt"/>
                <a:ea typeface="+mn-ea"/>
                <a:cs typeface="+mn-cs"/>
              </a:rPr>
              <a:t>As employees work in the office they are also involved with their customers outside of the office. This can include visiting a farm, home construction site, potential land properties, sponsorship events, livestock shows, etc. Our lenders work closely with customers to best meet their needs and create a relationship with them. If you’re interested in learning more about working for Farm Credit, head on over to the Careers page on our website.</a:t>
            </a:r>
          </a:p>
          <a:p>
            <a:pPr rtl="0"/>
            <a:r>
              <a:rPr lang="en-US" sz="1200" b="0" i="0" u="none" strike="noStrike" kern="1200" baseline="0" dirty="0" smtClean="0">
                <a:solidFill>
                  <a:schemeClr val="tx1"/>
                </a:solidFill>
                <a:latin typeface="+mn-lt"/>
                <a:ea typeface="+mn-ea"/>
                <a:cs typeface="+mn-cs"/>
              </a:rPr>
              <a:t>(Go over the bullets listed on the slide)</a:t>
            </a:r>
          </a:p>
        </p:txBody>
      </p:sp>
      <p:sp>
        <p:nvSpPr>
          <p:cNvPr id="4" name="Slide Number Placeholder 3"/>
          <p:cNvSpPr>
            <a:spLocks noGrp="1"/>
          </p:cNvSpPr>
          <p:nvPr>
            <p:ph type="sldNum" sz="quarter" idx="10"/>
          </p:nvPr>
        </p:nvSpPr>
        <p:spPr/>
        <p:txBody>
          <a:bodyPr/>
          <a:lstStyle/>
          <a:p>
            <a:fld id="{93F06B97-D346-47A7-8B63-7BA22CE6D079}" type="slidenum">
              <a:rPr lang="en-US" smtClean="0"/>
              <a:t>11</a:t>
            </a:fld>
            <a:endParaRPr lang="en-US"/>
          </a:p>
        </p:txBody>
      </p:sp>
    </p:spTree>
    <p:extLst>
      <p:ext uri="{BB962C8B-B14F-4D97-AF65-F5344CB8AC3E}">
        <p14:creationId xmlns:p14="http://schemas.microsoft.com/office/powerpoint/2010/main" val="1297843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baseline="0" dirty="0" smtClean="0">
                <a:solidFill>
                  <a:schemeClr val="tx1"/>
                </a:solidFill>
                <a:latin typeface="+mn-lt"/>
                <a:ea typeface="+mn-ea"/>
                <a:cs typeface="+mn-cs"/>
              </a:rPr>
              <a:t>North Carolina farmers and rural residents can qualify for loans for farms, homes, agribusinesses and more from 1 of 3 Farm Credit Associations in North Carolina, with branch offices across the state. These 3 Associations include </a:t>
            </a:r>
            <a:r>
              <a:rPr lang="en-US" sz="1200" b="0" i="0" u="none" strike="noStrike" kern="1200" baseline="0" dirty="0" err="1" smtClean="0">
                <a:solidFill>
                  <a:schemeClr val="tx1"/>
                </a:solidFill>
                <a:latin typeface="+mn-lt"/>
                <a:ea typeface="+mn-ea"/>
                <a:cs typeface="+mn-cs"/>
              </a:rPr>
              <a:t>AgCarolina</a:t>
            </a:r>
            <a:r>
              <a:rPr lang="en-US" sz="1200" b="0" i="0" u="none" strike="noStrike" kern="1200" baseline="0" dirty="0" smtClean="0">
                <a:solidFill>
                  <a:schemeClr val="tx1"/>
                </a:solidFill>
                <a:latin typeface="+mn-lt"/>
                <a:ea typeface="+mn-ea"/>
                <a:cs typeface="+mn-cs"/>
              </a:rPr>
              <a:t> Farm Credit, Cape Fear Farm Credit, and Carolina Farm Credit. We're part of the national Farm Credit System, which has been serving the credit needs of rural America for over 100 years. With our long tradition, local know-how and agricultural expertise, we provide our members with a dependable source of credit generation after generation. More than $3.9 billion in loans are outstanding to more than 17,650 members who own our 3 cooperative Associations.</a:t>
            </a:r>
          </a:p>
          <a:p>
            <a:pPr rtl="0"/>
            <a:r>
              <a:rPr lang="en-US" sz="1200" b="0" i="0" u="none" strike="noStrike" kern="1200" baseline="0" dirty="0" smtClean="0">
                <a:solidFill>
                  <a:schemeClr val="tx1"/>
                </a:solidFill>
                <a:latin typeface="+mn-lt"/>
                <a:ea typeface="+mn-ea"/>
                <a:cs typeface="+mn-cs"/>
              </a:rPr>
              <a:t>Our directors are also farmers, and they oversee our organization to protect the interests of our members at all times.</a:t>
            </a:r>
            <a:endParaRPr lang="en-US" dirty="0"/>
          </a:p>
        </p:txBody>
      </p:sp>
      <p:sp>
        <p:nvSpPr>
          <p:cNvPr id="4" name="Slide Number Placeholder 3"/>
          <p:cNvSpPr>
            <a:spLocks noGrp="1"/>
          </p:cNvSpPr>
          <p:nvPr>
            <p:ph type="sldNum" sz="quarter" idx="10"/>
          </p:nvPr>
        </p:nvSpPr>
        <p:spPr/>
        <p:txBody>
          <a:bodyPr/>
          <a:lstStyle/>
          <a:p>
            <a:fld id="{93F06B97-D346-47A7-8B63-7BA22CE6D079}" type="slidenum">
              <a:rPr lang="en-US" smtClean="0"/>
              <a:t>12</a:t>
            </a:fld>
            <a:endParaRPr lang="en-US"/>
          </a:p>
        </p:txBody>
      </p:sp>
    </p:spTree>
    <p:extLst>
      <p:ext uri="{BB962C8B-B14F-4D97-AF65-F5344CB8AC3E}">
        <p14:creationId xmlns:p14="http://schemas.microsoft.com/office/powerpoint/2010/main" val="2608286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a:t>
            </a:r>
            <a:r>
              <a:rPr lang="en-US" baseline="0" dirty="0" smtClean="0"/>
              <a:t> we’ve discussed what to do with the money you earn, let’s look into planning a career to help you earn that money and how taxes come into play.</a:t>
            </a:r>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2</a:t>
            </a:fld>
            <a:endParaRPr lang="en-US"/>
          </a:p>
        </p:txBody>
      </p:sp>
    </p:spTree>
    <p:extLst>
      <p:ext uri="{BB962C8B-B14F-4D97-AF65-F5344CB8AC3E}">
        <p14:creationId xmlns:p14="http://schemas.microsoft.com/office/powerpoint/2010/main" val="2394493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over bullets listed and elaborate</a:t>
            </a:r>
            <a:r>
              <a:rPr lang="en-US" baseline="0" dirty="0" smtClean="0"/>
              <a:t> on Gross and Net salary)</a:t>
            </a:r>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3</a:t>
            </a:fld>
            <a:endParaRPr lang="en-US"/>
          </a:p>
        </p:txBody>
      </p:sp>
    </p:spTree>
    <p:extLst>
      <p:ext uri="{BB962C8B-B14F-4D97-AF65-F5344CB8AC3E}">
        <p14:creationId xmlns:p14="http://schemas.microsoft.com/office/powerpoint/2010/main" val="3759659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pay stub is a form, produced by your employer, that breaks down your hours worked per pay period, the gross amount of money you earned, all taxes, healthcare costs, and other funds that were deducted from your gross earnings, and your net pay, or the amount of money that you will receive when you cash your paycheck.</a:t>
            </a:r>
          </a:p>
          <a:p>
            <a:r>
              <a:rPr lang="en-US" baseline="0" dirty="0" smtClean="0"/>
              <a:t>(Explain the following components of the paystub: Gross income, net income, federal income tax, state income tax, social security, </a:t>
            </a:r>
            <a:r>
              <a:rPr lang="en-US" baseline="0" dirty="0" err="1" smtClean="0"/>
              <a:t>medicare</a:t>
            </a:r>
            <a:r>
              <a:rPr lang="en-US" baseline="0" dirty="0" smtClean="0"/>
              <a:t>, year to date savings.</a:t>
            </a:r>
          </a:p>
          <a:p>
            <a:r>
              <a:rPr lang="en-US" baseline="0" dirty="0" smtClean="0"/>
              <a:t>Also give an explanation of how companies determine how much to take of your paycheck for taxes, i.e. the W-4)</a:t>
            </a:r>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4</a:t>
            </a:fld>
            <a:endParaRPr lang="en-US"/>
          </a:p>
        </p:txBody>
      </p:sp>
    </p:spTree>
    <p:extLst>
      <p:ext uri="{BB962C8B-B14F-4D97-AF65-F5344CB8AC3E}">
        <p14:creationId xmlns:p14="http://schemas.microsoft.com/office/powerpoint/2010/main" val="3108058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purpose</a:t>
            </a:r>
            <a:r>
              <a:rPr lang="en-US" baseline="0" dirty="0" smtClean="0"/>
              <a:t> of taxes.) Taxes are fees so we can enjoy amenities provided by the government. </a:t>
            </a:r>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5</a:t>
            </a:fld>
            <a:endParaRPr lang="en-US"/>
          </a:p>
        </p:txBody>
      </p:sp>
    </p:spTree>
    <p:extLst>
      <p:ext uri="{BB962C8B-B14F-4D97-AF65-F5344CB8AC3E}">
        <p14:creationId xmlns:p14="http://schemas.microsoft.com/office/powerpoint/2010/main" val="4174830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taxes may seem like a necessary evil, there are ways you can reduce the amount of taxes you pay each year. Taxes can be reduced by using pre-tax retirement plans, like the IRAs we discussed previously. Traditional IRAs are not taxed until funds are withdrawn when you retire. Roth IRA plans are funded with after-tax dollars, but if certain requirements are met, withdrawals are federal tax income free. Each year, you will have to complete your state and federal tax returns by April 15</a:t>
            </a:r>
            <a:r>
              <a:rPr lang="en-US" baseline="30000" dirty="0" smtClean="0"/>
              <a:t>th</a:t>
            </a:r>
            <a:r>
              <a:rPr lang="en-US" baseline="0" dirty="0" smtClean="0"/>
              <a:t>. If you have an accountant prepare your tax returns, it is always important to ask them about ways to reduce your taxes. You should also check with your financial advisor about any penalties for withdrawing money early from your investments and retirement accounts.</a:t>
            </a:r>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6</a:t>
            </a:fld>
            <a:endParaRPr lang="en-US"/>
          </a:p>
        </p:txBody>
      </p:sp>
    </p:spTree>
    <p:extLst>
      <p:ext uri="{BB962C8B-B14F-4D97-AF65-F5344CB8AC3E}">
        <p14:creationId xmlns:p14="http://schemas.microsoft.com/office/powerpoint/2010/main" val="3902770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So what is Farm Credit? Through this section, we’ll look at what Farm Credit does, the purpose it serves, and a little bit about our big passion for agriculture.</a:t>
            </a:r>
            <a:endParaRPr lang="en-US" dirty="0" smtClean="0"/>
          </a:p>
        </p:txBody>
      </p:sp>
      <p:sp>
        <p:nvSpPr>
          <p:cNvPr id="4" name="Slide Number Placeholder 3"/>
          <p:cNvSpPr>
            <a:spLocks noGrp="1"/>
          </p:cNvSpPr>
          <p:nvPr>
            <p:ph type="sldNum" sz="quarter" idx="10"/>
          </p:nvPr>
        </p:nvSpPr>
        <p:spPr/>
        <p:txBody>
          <a:bodyPr/>
          <a:lstStyle/>
          <a:p>
            <a:fld id="{2839AA33-6C8C-40E9-A13D-2CAB9E9D115C}" type="slidenum">
              <a:rPr lang="en-US" smtClean="0"/>
              <a:t>8</a:t>
            </a:fld>
            <a:endParaRPr lang="en-US"/>
          </a:p>
        </p:txBody>
      </p:sp>
    </p:spTree>
    <p:extLst>
      <p:ext uri="{BB962C8B-B14F-4D97-AF65-F5344CB8AC3E}">
        <p14:creationId xmlns:p14="http://schemas.microsoft.com/office/powerpoint/2010/main" val="3405754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baseline="0" dirty="0" smtClean="0">
                <a:solidFill>
                  <a:schemeClr val="tx1"/>
                </a:solidFill>
                <a:latin typeface="+mn-lt"/>
                <a:ea typeface="+mn-ea"/>
                <a:cs typeface="+mn-cs"/>
              </a:rPr>
              <a:t>Farm Credit Is a member-owned lending cooperative, created by Congress in 1916 to provide those in rural America with a dependable source of financing. </a:t>
            </a:r>
          </a:p>
          <a:p>
            <a:pPr rtl="0"/>
            <a:r>
              <a:rPr lang="en-US" sz="1200" b="0" i="0" u="none" strike="noStrike" kern="1200" baseline="0" dirty="0" smtClean="0">
                <a:solidFill>
                  <a:schemeClr val="tx1"/>
                </a:solidFill>
                <a:latin typeface="+mn-lt"/>
                <a:ea typeface="+mn-ea"/>
                <a:cs typeface="+mn-cs"/>
              </a:rPr>
              <a:t>Based off of a cooperative model it is a member-owned and member-controlled business that distributes benefits to the basis of the use/user (patronage)</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President Woodrow Wilson signed legislation creating the Federal Land Bank System in 1916 and since then we have evolved into 72 independent financial institutions. 1916 marked the time of long term lending abilities through Farm Credit, and in the 1930s farmers were able to have short or intermediate lending as well. Farm Credit has been serving farmers and rural America with reliable and dependable credit services for over 100 years. </a:t>
            </a:r>
          </a:p>
          <a:p>
            <a:endParaRPr lang="en-US" dirty="0"/>
          </a:p>
        </p:txBody>
      </p:sp>
      <p:sp>
        <p:nvSpPr>
          <p:cNvPr id="4" name="Slide Number Placeholder 3"/>
          <p:cNvSpPr>
            <a:spLocks noGrp="1"/>
          </p:cNvSpPr>
          <p:nvPr>
            <p:ph type="sldNum" sz="quarter" idx="10"/>
          </p:nvPr>
        </p:nvSpPr>
        <p:spPr/>
        <p:txBody>
          <a:bodyPr/>
          <a:lstStyle/>
          <a:p>
            <a:fld id="{93F06B97-D346-47A7-8B63-7BA22CE6D079}" type="slidenum">
              <a:rPr lang="en-US" smtClean="0"/>
              <a:t>9</a:t>
            </a:fld>
            <a:endParaRPr lang="en-US"/>
          </a:p>
        </p:txBody>
      </p:sp>
    </p:spTree>
    <p:extLst>
      <p:ext uri="{BB962C8B-B14F-4D97-AF65-F5344CB8AC3E}">
        <p14:creationId xmlns:p14="http://schemas.microsoft.com/office/powerpoint/2010/main" val="2356521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The </a:t>
            </a:r>
            <a:r>
              <a:rPr lang="en-US" sz="1200" b="1" i="0" u="none" strike="noStrike" kern="1200" baseline="0" dirty="0" err="1" smtClean="0">
                <a:solidFill>
                  <a:schemeClr val="tx1"/>
                </a:solidFill>
                <a:latin typeface="+mn-lt"/>
                <a:ea typeface="+mn-ea"/>
                <a:cs typeface="+mn-cs"/>
              </a:rPr>
              <a:t>BioStar</a:t>
            </a:r>
            <a:r>
              <a:rPr lang="en-US" sz="1200" b="0" i="0" u="none" strike="noStrike" kern="1200" baseline="0" dirty="0" smtClean="0">
                <a:solidFill>
                  <a:schemeClr val="tx1"/>
                </a:solidFill>
                <a:latin typeface="+mn-lt"/>
                <a:ea typeface="+mn-ea"/>
                <a:cs typeface="+mn-cs"/>
              </a:rPr>
              <a:t> is a symbol of progress and commitment consisting of five visual elements: three leaves, a root system, and a star. The leaves represent the three types of lending done by the Farm Credit System – long-term, intermediate-term, and short-term. The roots represent our member-borrowers, and the star represents light and direction. The </a:t>
            </a:r>
            <a:r>
              <a:rPr lang="en-US" sz="1200" b="0" i="0" u="none" strike="noStrike" kern="1200" baseline="0" dirty="0" err="1" smtClean="0">
                <a:solidFill>
                  <a:schemeClr val="tx1"/>
                </a:solidFill>
                <a:latin typeface="+mn-lt"/>
                <a:ea typeface="+mn-ea"/>
                <a:cs typeface="+mn-cs"/>
              </a:rPr>
              <a:t>BioStar</a:t>
            </a:r>
            <a:r>
              <a:rPr lang="en-US" sz="1200" b="0" i="0" u="none" strike="noStrike" kern="1200" baseline="0" dirty="0" smtClean="0">
                <a:solidFill>
                  <a:schemeClr val="tx1"/>
                </a:solidFill>
                <a:latin typeface="+mn-lt"/>
                <a:ea typeface="+mn-ea"/>
                <a:cs typeface="+mn-cs"/>
              </a:rPr>
              <a:t> is used in the national logo and many System entity logos. It is much more than a logo; it symbolizes the reputation FC has built over many years. It’s the sum of all the tangible and intangible characteristics that make Farm Credit unique, encompassing the services we deliver, the ways we connect with our members, the messages we communicate, and the look of our marketing materials (go over each bullet listed above)</a:t>
            </a:r>
            <a:endParaRPr lang="en-US" dirty="0"/>
          </a:p>
        </p:txBody>
      </p:sp>
      <p:sp>
        <p:nvSpPr>
          <p:cNvPr id="4" name="Slide Number Placeholder 3"/>
          <p:cNvSpPr>
            <a:spLocks noGrp="1"/>
          </p:cNvSpPr>
          <p:nvPr>
            <p:ph type="sldNum" sz="quarter" idx="10"/>
          </p:nvPr>
        </p:nvSpPr>
        <p:spPr/>
        <p:txBody>
          <a:bodyPr/>
          <a:lstStyle/>
          <a:p>
            <a:fld id="{93F06B97-D346-47A7-8B63-7BA22CE6D079}" type="slidenum">
              <a:rPr lang="en-US" smtClean="0"/>
              <a:t>10</a:t>
            </a:fld>
            <a:endParaRPr lang="en-US"/>
          </a:p>
        </p:txBody>
      </p:sp>
    </p:spTree>
    <p:extLst>
      <p:ext uri="{BB962C8B-B14F-4D97-AF65-F5344CB8AC3E}">
        <p14:creationId xmlns:p14="http://schemas.microsoft.com/office/powerpoint/2010/main" val="1793919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27F91A-1193-5D44-8A46-F16F927039D7}"/>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Tree>
    <p:extLst>
      <p:ext uri="{BB962C8B-B14F-4D97-AF65-F5344CB8AC3E}">
        <p14:creationId xmlns:p14="http://schemas.microsoft.com/office/powerpoint/2010/main" val="3535395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7A3A5-E906-1042-A841-B68C36E9A2E3}"/>
              </a:ext>
            </a:extLst>
          </p:cNvPr>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7F4D71DB-3BBD-F847-B7DA-6C13DD9F6D43}"/>
              </a:ext>
            </a:extLst>
          </p:cNvPr>
          <p:cNvSpPr>
            <a:spLocks noGrp="1"/>
          </p:cNvSpPr>
          <p:nvPr>
            <p:ph type="body" orient="vert" idx="1"/>
          </p:nvPr>
        </p:nvSpPr>
        <p:spPr>
          <a:xfrm>
            <a:off x="628650" y="1825625"/>
            <a:ext cx="78867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5ED2D7F7-C8BF-4B41-BCCF-2FD66DF0592C}"/>
              </a:ext>
            </a:extLst>
          </p:cNvPr>
          <p:cNvSpPr>
            <a:spLocks noGrp="1"/>
          </p:cNvSpPr>
          <p:nvPr>
            <p:ph type="dt" sz="half" idx="10"/>
          </p:nvPr>
        </p:nvSpPr>
        <p:spPr>
          <a:xfrm>
            <a:off x="628650" y="6356351"/>
            <a:ext cx="2057400" cy="365125"/>
          </a:xfrm>
          <a:prstGeom prst="rect">
            <a:avLst/>
          </a:prstGeom>
        </p:spPr>
        <p:txBody>
          <a:bodyPr/>
          <a:lstStyle/>
          <a:p>
            <a:fld id="{E9816EDE-13F5-574A-B68B-72842E99CDEC}" type="datetimeFigureOut">
              <a:rPr lang="en-US" smtClean="0"/>
              <a:t>7/26/2021</a:t>
            </a:fld>
            <a:endParaRPr lang="en-US"/>
          </a:p>
        </p:txBody>
      </p:sp>
      <p:sp>
        <p:nvSpPr>
          <p:cNvPr id="5" name="Footer Placeholder 4">
            <a:extLst>
              <a:ext uri="{FF2B5EF4-FFF2-40B4-BE49-F238E27FC236}">
                <a16:creationId xmlns:a16="http://schemas.microsoft.com/office/drawing/2014/main" id="{BCE19B7C-A3CB-3D43-81C5-D41FBC572D3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510BCEF-62EB-ED49-9205-9A10B738DDBE}"/>
              </a:ext>
            </a:extLst>
          </p:cNvPr>
          <p:cNvSpPr>
            <a:spLocks noGrp="1"/>
          </p:cNvSpPr>
          <p:nvPr>
            <p:ph type="sldNum" sz="quarter" idx="12"/>
          </p:nvPr>
        </p:nvSpPr>
        <p:spPr>
          <a:xfrm>
            <a:off x="6457950" y="6356351"/>
            <a:ext cx="2057400" cy="365125"/>
          </a:xfrm>
          <a:prstGeom prst="rect">
            <a:avLst/>
          </a:prstGeom>
        </p:spPr>
        <p:txBody>
          <a:bodyPr/>
          <a:lstStyle/>
          <a:p>
            <a:fld id="{0D1ECDD2-D74A-8340-ADB6-F31FFFBA01A1}" type="slidenum">
              <a:rPr lang="en-US" smtClean="0"/>
              <a:t>‹#›</a:t>
            </a:fld>
            <a:endParaRPr lang="en-US"/>
          </a:p>
        </p:txBody>
      </p:sp>
    </p:spTree>
    <p:extLst>
      <p:ext uri="{BB962C8B-B14F-4D97-AF65-F5344CB8AC3E}">
        <p14:creationId xmlns:p14="http://schemas.microsoft.com/office/powerpoint/2010/main" val="2450110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886231-CF85-DF4D-A8FC-867E3EA8D1CC}"/>
              </a:ext>
            </a:extLst>
          </p:cNvPr>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81391E44-A104-9440-8D04-DD0DE7818D42}"/>
              </a:ext>
            </a:extLst>
          </p:cNvPr>
          <p:cNvSpPr>
            <a:spLocks noGrp="1"/>
          </p:cNvSpPr>
          <p:nvPr>
            <p:ph type="body" orient="vert" idx="1"/>
          </p:nvPr>
        </p:nvSpPr>
        <p:spPr>
          <a:xfrm>
            <a:off x="628650" y="365125"/>
            <a:ext cx="5800725"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A79BB342-38A0-3343-821E-8FF2643D0FA8}"/>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7/26/2021</a:t>
            </a:fld>
            <a:endParaRPr lang="en-US"/>
          </a:p>
        </p:txBody>
      </p:sp>
      <p:sp>
        <p:nvSpPr>
          <p:cNvPr id="5" name="Footer Placeholder 4">
            <a:extLst>
              <a:ext uri="{FF2B5EF4-FFF2-40B4-BE49-F238E27FC236}">
                <a16:creationId xmlns:a16="http://schemas.microsoft.com/office/drawing/2014/main" id="{5FD93AD5-C359-1D45-A152-30FC6192B45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AADEA20-9AE4-3646-A07F-1F63629DE9B8}"/>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3414021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8014" y="4852276"/>
            <a:ext cx="6169572" cy="1103585"/>
          </a:xfrm>
          <a:noFill/>
        </p:spPr>
        <p:txBody>
          <a:bodyPr anchor="b">
            <a:noAutofit/>
          </a:bodyPr>
          <a:lstStyle>
            <a:lvl1pPr algn="l">
              <a:defRPr sz="3600">
                <a:solidFill>
                  <a:schemeClr val="bg1"/>
                </a:solidFill>
                <a:latin typeface="Arial Black"/>
                <a:cs typeface="Arial Black"/>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68014" y="5955861"/>
            <a:ext cx="6400800" cy="663903"/>
          </a:xfrm>
        </p:spPr>
        <p:txBody>
          <a:bodyPr anchor="t">
            <a:noAutofit/>
          </a:bodyPr>
          <a:lstStyle>
            <a:lvl1pPr marL="0" indent="0" algn="l">
              <a:buNone/>
              <a:defRPr sz="280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675800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9130" y="1535113"/>
            <a:ext cx="392355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9130" y="2174875"/>
            <a:ext cx="392355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9816EDE-13F5-574A-B68B-72842E99CDEC}" type="datetimeFigureOut">
              <a:rPr lang="en-US" smtClean="0"/>
              <a:t>7/26/2021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D1ECDD2-D74A-8340-ADB6-F31FFFBA01A1}" type="slidenum">
              <a:rPr lang="en-US" smtClean="0"/>
              <a:t>‹#›</a:t>
            </a:fld>
            <a:endParaRPr lang="en-US"/>
          </a:p>
        </p:txBody>
      </p:sp>
      <p:sp>
        <p:nvSpPr>
          <p:cNvPr id="10" name="Text Placeholder 2"/>
          <p:cNvSpPr>
            <a:spLocks noGrp="1"/>
          </p:cNvSpPr>
          <p:nvPr>
            <p:ph type="body" idx="13"/>
          </p:nvPr>
        </p:nvSpPr>
        <p:spPr>
          <a:xfrm>
            <a:off x="4976023" y="1535113"/>
            <a:ext cx="392355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3"/>
          <p:cNvSpPr>
            <a:spLocks noGrp="1"/>
          </p:cNvSpPr>
          <p:nvPr>
            <p:ph sz="half" idx="14"/>
          </p:nvPr>
        </p:nvSpPr>
        <p:spPr>
          <a:xfrm>
            <a:off x="4976023" y="2174875"/>
            <a:ext cx="392355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2239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95A81-CBD4-5C4D-BAAA-E966C98F2B6E}"/>
              </a:ext>
            </a:extLst>
          </p:cNvPr>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9F2973CA-101C-D046-BCC1-41B989190517}"/>
              </a:ext>
            </a:extLst>
          </p:cNvPr>
          <p:cNvSpPr>
            <a:spLocks noGrp="1"/>
          </p:cNvSpPr>
          <p:nvPr>
            <p:ph idx="1"/>
          </p:nvPr>
        </p:nvSpPr>
        <p:spPr>
          <a:xfrm>
            <a:off x="628650" y="1825625"/>
            <a:ext cx="78867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6860ADBC-62B3-5C47-9E9D-841E5D456408}"/>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7/26/2021</a:t>
            </a:fld>
            <a:endParaRPr lang="en-US"/>
          </a:p>
        </p:txBody>
      </p:sp>
      <p:sp>
        <p:nvSpPr>
          <p:cNvPr id="5" name="Footer Placeholder 4">
            <a:extLst>
              <a:ext uri="{FF2B5EF4-FFF2-40B4-BE49-F238E27FC236}">
                <a16:creationId xmlns:a16="http://schemas.microsoft.com/office/drawing/2014/main" id="{7215DDF4-E3F9-C34B-B0FA-30DD889BF99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99E9BDB-3C65-6C4E-89CF-067DFFD52870}"/>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238135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FCADB-2CCC-BD49-A874-AE5B9763F02A}"/>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D3ACAB85-1A7C-E546-BB74-B0031BEF7FEC}"/>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99CCE2BC-61EA-2742-A5A7-F69E06C476E6}"/>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7/26/2021</a:t>
            </a:fld>
            <a:endParaRPr lang="en-US"/>
          </a:p>
        </p:txBody>
      </p:sp>
      <p:sp>
        <p:nvSpPr>
          <p:cNvPr id="5" name="Footer Placeholder 4">
            <a:extLst>
              <a:ext uri="{FF2B5EF4-FFF2-40B4-BE49-F238E27FC236}">
                <a16:creationId xmlns:a16="http://schemas.microsoft.com/office/drawing/2014/main" id="{175D1B89-BA04-BD43-A691-DE9AE70E1F1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BDEEDA-A3DF-C14C-BB35-5877DEBBF9AD}"/>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4041170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D6E2F-5601-464A-844F-AD760DD3A0BE}"/>
              </a:ext>
            </a:extLst>
          </p:cNvPr>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966656D2-C7D8-964B-ACB9-3DC819D5CD92}"/>
              </a:ext>
            </a:extLst>
          </p:cNvPr>
          <p:cNvSpPr>
            <a:spLocks noGrp="1"/>
          </p:cNvSpPr>
          <p:nvPr>
            <p:ph sz="half" idx="1"/>
          </p:nvPr>
        </p:nvSpPr>
        <p:spPr>
          <a:xfrm>
            <a:off x="628650" y="1825625"/>
            <a:ext cx="38862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861FDB24-D3E9-324A-BA2D-A98EAEE2FCEF}"/>
              </a:ext>
            </a:extLst>
          </p:cNvPr>
          <p:cNvSpPr>
            <a:spLocks noGrp="1"/>
          </p:cNvSpPr>
          <p:nvPr>
            <p:ph sz="half" idx="2"/>
          </p:nvPr>
        </p:nvSpPr>
        <p:spPr>
          <a:xfrm>
            <a:off x="4629150" y="1825625"/>
            <a:ext cx="38862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6A2A7BC6-2F06-B749-A887-9A6EBDF8322F}"/>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7/26/2021</a:t>
            </a:fld>
            <a:endParaRPr lang="en-US"/>
          </a:p>
        </p:txBody>
      </p:sp>
      <p:sp>
        <p:nvSpPr>
          <p:cNvPr id="6" name="Footer Placeholder 5">
            <a:extLst>
              <a:ext uri="{FF2B5EF4-FFF2-40B4-BE49-F238E27FC236}">
                <a16:creationId xmlns:a16="http://schemas.microsoft.com/office/drawing/2014/main" id="{E1120291-E360-A647-85F4-3B09C5FD0C1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3E4C6B4-53CD-2B45-90F3-EEE5D5589BDF}"/>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407474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AB9C7-ED41-8944-A783-7EBB0155D7D2}"/>
              </a:ext>
            </a:extLst>
          </p:cNvPr>
          <p:cNvSpPr>
            <a:spLocks noGrp="1"/>
          </p:cNvSpPr>
          <p:nvPr>
            <p:ph type="title"/>
          </p:nvPr>
        </p:nvSpPr>
        <p:spPr>
          <a:xfrm>
            <a:off x="629841" y="365126"/>
            <a:ext cx="7886700" cy="1325563"/>
          </a:xfrm>
          <a:prstGeom prst="rect">
            <a:avLst/>
          </a:prstGeo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EBEAE6BA-4BF5-C340-8623-69527AA63C8D}"/>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a:extLst>
              <a:ext uri="{FF2B5EF4-FFF2-40B4-BE49-F238E27FC236}">
                <a16:creationId xmlns:a16="http://schemas.microsoft.com/office/drawing/2014/main" id="{32B60FAA-80F4-D54B-B3DD-2E760A09FC19}"/>
              </a:ext>
            </a:extLst>
          </p:cNvPr>
          <p:cNvSpPr>
            <a:spLocks noGrp="1"/>
          </p:cNvSpPr>
          <p:nvPr>
            <p:ph sz="half" idx="2"/>
          </p:nvPr>
        </p:nvSpPr>
        <p:spPr>
          <a:xfrm>
            <a:off x="629842" y="2505075"/>
            <a:ext cx="3868340"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E4F6CF88-ABE8-7A40-9766-5FB3B052454B}"/>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a:extLst>
              <a:ext uri="{FF2B5EF4-FFF2-40B4-BE49-F238E27FC236}">
                <a16:creationId xmlns:a16="http://schemas.microsoft.com/office/drawing/2014/main" id="{6DB5979B-24E1-464B-AC00-06018D273B48}"/>
              </a:ext>
            </a:extLst>
          </p:cNvPr>
          <p:cNvSpPr>
            <a:spLocks noGrp="1"/>
          </p:cNvSpPr>
          <p:nvPr>
            <p:ph sz="quarter" idx="4"/>
          </p:nvPr>
        </p:nvSpPr>
        <p:spPr>
          <a:xfrm>
            <a:off x="4629150" y="2505075"/>
            <a:ext cx="3887391"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DF0A28EF-FE7A-AD48-B47E-F82A9C099846}"/>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7/26/2021</a:t>
            </a:fld>
            <a:endParaRPr lang="en-US"/>
          </a:p>
        </p:txBody>
      </p:sp>
      <p:sp>
        <p:nvSpPr>
          <p:cNvPr id="8" name="Footer Placeholder 7">
            <a:extLst>
              <a:ext uri="{FF2B5EF4-FFF2-40B4-BE49-F238E27FC236}">
                <a16:creationId xmlns:a16="http://schemas.microsoft.com/office/drawing/2014/main" id="{4C882FA5-006B-704D-810B-AC49389EE2E0}"/>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0886E82-4D32-CC4C-85FE-B461FA65D3E9}"/>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2701265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B3BC8-8093-F742-9A81-F7ACBD078537}"/>
              </a:ext>
            </a:extLst>
          </p:cNvPr>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5C5C00AE-6B7F-8E4A-9F40-2E40799D3BE0}"/>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7/26/2021</a:t>
            </a:fld>
            <a:endParaRPr lang="en-US"/>
          </a:p>
        </p:txBody>
      </p:sp>
      <p:sp>
        <p:nvSpPr>
          <p:cNvPr id="4" name="Footer Placeholder 3">
            <a:extLst>
              <a:ext uri="{FF2B5EF4-FFF2-40B4-BE49-F238E27FC236}">
                <a16:creationId xmlns:a16="http://schemas.microsoft.com/office/drawing/2014/main" id="{E2146C5E-28F5-E243-8CFA-F4116C492F65}"/>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2C9897B-5E68-034A-9988-9BE6AD9C0C06}"/>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2525938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92D635-B937-404E-8790-0CEF8095677D}"/>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7/26/2021</a:t>
            </a:fld>
            <a:endParaRPr lang="en-US"/>
          </a:p>
        </p:txBody>
      </p:sp>
      <p:sp>
        <p:nvSpPr>
          <p:cNvPr id="3" name="Footer Placeholder 2">
            <a:extLst>
              <a:ext uri="{FF2B5EF4-FFF2-40B4-BE49-F238E27FC236}">
                <a16:creationId xmlns:a16="http://schemas.microsoft.com/office/drawing/2014/main" id="{27337F8E-3703-114C-92A7-5CD9D13D462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411A513-EC56-F048-9449-07869BF8C2F3}"/>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2802092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94BEC-60F1-4848-9F12-6230DE3BD444}"/>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45E1CA6C-9F4A-214A-B1F3-935CD3337BCF}"/>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1D2CEAFA-D6C9-2744-8699-27E563ACA381}"/>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a:extLst>
              <a:ext uri="{FF2B5EF4-FFF2-40B4-BE49-F238E27FC236}">
                <a16:creationId xmlns:a16="http://schemas.microsoft.com/office/drawing/2014/main" id="{BD02AC7D-9E9A-EE4E-8AE8-5900016327A7}"/>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7/26/2021</a:t>
            </a:fld>
            <a:endParaRPr lang="en-US"/>
          </a:p>
        </p:txBody>
      </p:sp>
      <p:sp>
        <p:nvSpPr>
          <p:cNvPr id="6" name="Footer Placeholder 5">
            <a:extLst>
              <a:ext uri="{FF2B5EF4-FFF2-40B4-BE49-F238E27FC236}">
                <a16:creationId xmlns:a16="http://schemas.microsoft.com/office/drawing/2014/main" id="{E33D347A-6429-6A4E-B104-5BDF808D992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E4B637D-5AA1-DA4D-9D9B-9BC55AB2679A}"/>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1721068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23D4C-C433-2C46-BC4C-099E705B4B51}"/>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F1A0A918-01D3-D647-AFAA-4587A5795188}"/>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a:extLst>
              <a:ext uri="{FF2B5EF4-FFF2-40B4-BE49-F238E27FC236}">
                <a16:creationId xmlns:a16="http://schemas.microsoft.com/office/drawing/2014/main" id="{EEBF0933-9488-7647-B462-E4166B7B87F9}"/>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a:extLst>
              <a:ext uri="{FF2B5EF4-FFF2-40B4-BE49-F238E27FC236}">
                <a16:creationId xmlns:a16="http://schemas.microsoft.com/office/drawing/2014/main" id="{2F1C65E8-C326-3246-8779-F5B598503CFC}"/>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7/26/2021</a:t>
            </a:fld>
            <a:endParaRPr lang="en-US"/>
          </a:p>
        </p:txBody>
      </p:sp>
      <p:sp>
        <p:nvSpPr>
          <p:cNvPr id="6" name="Footer Placeholder 5">
            <a:extLst>
              <a:ext uri="{FF2B5EF4-FFF2-40B4-BE49-F238E27FC236}">
                <a16:creationId xmlns:a16="http://schemas.microsoft.com/office/drawing/2014/main" id="{3548BD9C-37AE-8745-81B8-9E85AD0C04D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F40DDA1-E183-C548-A5F5-17F200169E67}"/>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4024282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62742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4.jpg"/><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4.jp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3.xml"/><Relationship Id="rId5" Type="http://schemas.openxmlformats.org/officeDocument/2006/relationships/image" Target="../media/image4.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www.farmcreditofnc.com/" TargetMode="Externa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4.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4.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9.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8.xml"/><Relationship Id="rId7" Type="http://schemas.openxmlformats.org/officeDocument/2006/relationships/diagramQuickStyle" Target="../diagrams/quickStyle1.xml"/><Relationship Id="rId2" Type="http://schemas.openxmlformats.org/officeDocument/2006/relationships/slideLayout" Target="../slideLayouts/slideLayout9.xml"/><Relationship Id="rId1" Type="http://schemas.openxmlformats.org/officeDocument/2006/relationships/tags" Target="../tags/tag10.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jpg"/><Relationship Id="rId4" Type="http://schemas.openxmlformats.org/officeDocument/2006/relationships/image" Target="../media/image7.emf"/><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3576" y="5748971"/>
            <a:ext cx="2062133" cy="1000270"/>
          </a:xfrm>
          <a:prstGeom prst="rect">
            <a:avLst/>
          </a:prstGeom>
        </p:spPr>
      </p:pic>
    </p:spTree>
    <p:custDataLst>
      <p:tags r:id="rId1"/>
    </p:custDataLst>
    <p:extLst>
      <p:ext uri="{BB962C8B-B14F-4D97-AF65-F5344CB8AC3E}">
        <p14:creationId xmlns:p14="http://schemas.microsoft.com/office/powerpoint/2010/main" val="630928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295" y="740664"/>
            <a:ext cx="7253959" cy="539496"/>
          </a:xfrm>
        </p:spPr>
        <p:txBody>
          <a:bodyPr/>
          <a:lstStyle/>
          <a:p>
            <a:r>
              <a:rPr lang="en-US" b="1" dirty="0" smtClean="0"/>
              <a:t>THE FARM CREDIT LOGO</a:t>
            </a:r>
            <a:endParaRPr lang="en-US" b="1" dirty="0"/>
          </a:p>
        </p:txBody>
      </p:sp>
      <p:sp>
        <p:nvSpPr>
          <p:cNvPr id="3" name="Content Placeholder 2"/>
          <p:cNvSpPr>
            <a:spLocks noGrp="1"/>
          </p:cNvSpPr>
          <p:nvPr>
            <p:ph idx="1"/>
          </p:nvPr>
        </p:nvSpPr>
        <p:spPr>
          <a:xfrm>
            <a:off x="1225295" y="1400957"/>
            <a:ext cx="6337635" cy="3874168"/>
          </a:xfrm>
        </p:spPr>
        <p:txBody>
          <a:bodyPr>
            <a:normAutofit/>
          </a:bodyPr>
          <a:lstStyle/>
          <a:p>
            <a:pPr>
              <a:buFont typeface="Wingdings" panose="05000000000000000000" pitchFamily="2" charset="2"/>
              <a:buChar char="§"/>
            </a:pPr>
            <a:r>
              <a:rPr lang="en-US" dirty="0" smtClean="0"/>
              <a:t> Leaves</a:t>
            </a:r>
            <a:r>
              <a:rPr lang="en-US" dirty="0"/>
              <a:t>: types of lending </a:t>
            </a:r>
          </a:p>
          <a:p>
            <a:pPr>
              <a:buFont typeface="Wingdings" panose="05000000000000000000" pitchFamily="2" charset="2"/>
              <a:buChar char="§"/>
            </a:pPr>
            <a:r>
              <a:rPr lang="en-US" dirty="0" smtClean="0"/>
              <a:t> Roots</a:t>
            </a:r>
            <a:r>
              <a:rPr lang="en-US" dirty="0"/>
              <a:t>: member-borrowers</a:t>
            </a:r>
          </a:p>
          <a:p>
            <a:pPr>
              <a:buFont typeface="Wingdings" panose="05000000000000000000" pitchFamily="2" charset="2"/>
              <a:buChar char="§"/>
            </a:pPr>
            <a:r>
              <a:rPr lang="en-US" dirty="0" smtClean="0"/>
              <a:t> Star</a:t>
            </a:r>
            <a:r>
              <a:rPr lang="en-US" dirty="0"/>
              <a:t>: light and direction</a:t>
            </a:r>
          </a:p>
          <a:p>
            <a:pPr>
              <a:buFont typeface="Wingdings" panose="05000000000000000000" pitchFamily="2" charset="2"/>
              <a:buChar char="§"/>
            </a:pPr>
            <a:r>
              <a:rPr lang="en-US" dirty="0" smtClean="0"/>
              <a:t> Used </a:t>
            </a:r>
            <a:r>
              <a:rPr lang="en-US" dirty="0"/>
              <a:t>within every associations logo</a:t>
            </a:r>
          </a:p>
          <a:p>
            <a:pPr>
              <a:buFont typeface="Wingdings" panose="05000000000000000000" pitchFamily="2" charset="2"/>
              <a:buChar char="§"/>
            </a:pPr>
            <a:r>
              <a:rPr lang="en-US" dirty="0" smtClean="0"/>
              <a:t> A </a:t>
            </a:r>
            <a:r>
              <a:rPr lang="en-US" dirty="0"/>
              <a:t>reputation encompassing Farm </a:t>
            </a:r>
            <a:r>
              <a:rPr lang="en-US" dirty="0" smtClean="0"/>
              <a:t>Credit’s </a:t>
            </a:r>
            <a:r>
              <a:rPr lang="en-US" dirty="0"/>
              <a:t>services and ongoing actions</a:t>
            </a:r>
          </a:p>
          <a:p>
            <a:pPr marL="0" indent="0">
              <a:buNone/>
            </a:pPr>
            <a:endParaRPr lang="en-US" dirty="0"/>
          </a:p>
        </p:txBody>
      </p:sp>
      <p:pic>
        <p:nvPicPr>
          <p:cNvPr id="4" name="Picture 3"/>
          <p:cNvPicPr>
            <a:picLocks noChangeAspect="1"/>
          </p:cNvPicPr>
          <p:nvPr/>
        </p:nvPicPr>
        <p:blipFill>
          <a:blip r:embed="rId4"/>
          <a:stretch>
            <a:fillRect/>
          </a:stretch>
        </p:blipFill>
        <p:spPr>
          <a:xfrm>
            <a:off x="3643101" y="3647986"/>
            <a:ext cx="2418345" cy="245278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2910" y="5647682"/>
            <a:ext cx="1729624" cy="838981"/>
          </a:xfrm>
          <a:prstGeom prst="rect">
            <a:avLst/>
          </a:prstGeom>
        </p:spPr>
      </p:pic>
    </p:spTree>
    <p:custDataLst>
      <p:tags r:id="rId1"/>
    </p:custDataLst>
    <p:extLst>
      <p:ext uri="{BB962C8B-B14F-4D97-AF65-F5344CB8AC3E}">
        <p14:creationId xmlns:p14="http://schemas.microsoft.com/office/powerpoint/2010/main" val="4077778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749809"/>
            <a:ext cx="7326630" cy="566928"/>
          </a:xfrm>
        </p:spPr>
        <p:txBody>
          <a:bodyPr/>
          <a:lstStyle/>
          <a:p>
            <a:r>
              <a:rPr lang="en-US" b="1" dirty="0" smtClean="0"/>
              <a:t>WORKING AT FARM CREDIT</a:t>
            </a:r>
            <a:endParaRPr lang="en-US" b="1" dirty="0"/>
          </a:p>
        </p:txBody>
      </p:sp>
      <p:sp>
        <p:nvSpPr>
          <p:cNvPr id="3" name="Content Placeholder 2"/>
          <p:cNvSpPr>
            <a:spLocks noGrp="1"/>
          </p:cNvSpPr>
          <p:nvPr>
            <p:ph idx="1"/>
          </p:nvPr>
        </p:nvSpPr>
        <p:spPr>
          <a:xfrm>
            <a:off x="1188720" y="1306714"/>
            <a:ext cx="3878678" cy="5025845"/>
          </a:xfrm>
        </p:spPr>
        <p:txBody>
          <a:bodyPr/>
          <a:lstStyle/>
          <a:p>
            <a:pPr>
              <a:buFont typeface="Wingdings" panose="05000000000000000000" pitchFamily="2" charset="2"/>
              <a:buChar char="§"/>
            </a:pPr>
            <a:r>
              <a:rPr lang="en-US" dirty="0" smtClean="0"/>
              <a:t>Team </a:t>
            </a:r>
            <a:r>
              <a:rPr lang="en-US" dirty="0"/>
              <a:t>based collaborative </a:t>
            </a:r>
            <a:r>
              <a:rPr lang="en-US" dirty="0" smtClean="0"/>
              <a:t>atmosphere</a:t>
            </a:r>
            <a:endParaRPr lang="en-US" dirty="0"/>
          </a:p>
          <a:p>
            <a:pPr>
              <a:buFont typeface="Wingdings" panose="05000000000000000000" pitchFamily="2" charset="2"/>
              <a:buChar char="§"/>
            </a:pPr>
            <a:r>
              <a:rPr lang="en-US" dirty="0" smtClean="0"/>
              <a:t>Communication</a:t>
            </a:r>
            <a:endParaRPr lang="en-US" dirty="0"/>
          </a:p>
          <a:p>
            <a:pPr>
              <a:buFont typeface="Wingdings" panose="05000000000000000000" pitchFamily="2" charset="2"/>
              <a:buChar char="§"/>
            </a:pPr>
            <a:r>
              <a:rPr lang="en-US" dirty="0" smtClean="0"/>
              <a:t>Playing </a:t>
            </a:r>
            <a:r>
              <a:rPr lang="en-US" dirty="0"/>
              <a:t>a role in agriculture </a:t>
            </a:r>
          </a:p>
          <a:p>
            <a:pPr>
              <a:buFont typeface="Wingdings" panose="05000000000000000000" pitchFamily="2" charset="2"/>
              <a:buChar char="§"/>
            </a:pPr>
            <a:r>
              <a:rPr lang="en-US" dirty="0" smtClean="0"/>
              <a:t>Face-to-face </a:t>
            </a:r>
            <a:r>
              <a:rPr lang="en-US" dirty="0"/>
              <a:t>interaction with </a:t>
            </a:r>
            <a:r>
              <a:rPr lang="en-US" dirty="0" smtClean="0"/>
              <a:t>customers</a:t>
            </a:r>
          </a:p>
          <a:p>
            <a:pPr>
              <a:buFont typeface="Wingdings" panose="05000000000000000000" pitchFamily="2" charset="2"/>
              <a:buChar char="§"/>
            </a:pPr>
            <a:r>
              <a:rPr lang="en-US" dirty="0" smtClean="0"/>
              <a:t>Multiple career opportunities:</a:t>
            </a:r>
          </a:p>
          <a:p>
            <a:pPr lvl="1"/>
            <a:r>
              <a:rPr lang="en-US" dirty="0" smtClean="0"/>
              <a:t>Loan Officer</a:t>
            </a:r>
          </a:p>
          <a:p>
            <a:pPr lvl="1"/>
            <a:r>
              <a:rPr lang="en-US" dirty="0" smtClean="0"/>
              <a:t>Appraiser</a:t>
            </a:r>
          </a:p>
          <a:p>
            <a:pPr lvl="1"/>
            <a:r>
              <a:rPr lang="en-US" dirty="0" smtClean="0"/>
              <a:t>Credit Manager</a:t>
            </a:r>
          </a:p>
          <a:p>
            <a:pPr lvl="1"/>
            <a:r>
              <a:rPr lang="en-US" dirty="0" smtClean="0"/>
              <a:t>Loan Processor</a:t>
            </a:r>
          </a:p>
          <a:p>
            <a:pPr lvl="1"/>
            <a:r>
              <a:rPr lang="en-US" dirty="0" smtClean="0"/>
              <a:t>Branch Office Coordinator</a:t>
            </a:r>
          </a:p>
          <a:p>
            <a:pPr lvl="1"/>
            <a:r>
              <a:rPr lang="en-US" dirty="0" smtClean="0"/>
              <a:t>Human Resources</a:t>
            </a:r>
          </a:p>
          <a:p>
            <a:pPr lvl="1"/>
            <a:r>
              <a:rPr lang="en-US" dirty="0" smtClean="0"/>
              <a:t>Operations &amp; Accounting</a:t>
            </a:r>
          </a:p>
          <a:p>
            <a:pPr lvl="1"/>
            <a:r>
              <a:rPr lang="en-US" dirty="0" smtClean="0"/>
              <a:t>And many more!</a:t>
            </a:r>
          </a:p>
          <a:p>
            <a:pPr lvl="1"/>
            <a:endParaRPr lang="en-US" dirty="0"/>
          </a:p>
          <a:p>
            <a:pPr marL="0" indent="0">
              <a:buNone/>
            </a:pPr>
            <a:endParaRPr lang="en-US" dirty="0"/>
          </a:p>
        </p:txBody>
      </p:sp>
      <p:pic>
        <p:nvPicPr>
          <p:cNvPr id="4" name="Picture 3"/>
          <p:cNvPicPr>
            <a:picLocks noChangeAspect="1"/>
          </p:cNvPicPr>
          <p:nvPr/>
        </p:nvPicPr>
        <p:blipFill rotWithShape="1">
          <a:blip r:embed="rId4"/>
          <a:srcRect l="11640" r="20609"/>
          <a:stretch/>
        </p:blipFill>
        <p:spPr>
          <a:xfrm>
            <a:off x="4852035" y="1316737"/>
            <a:ext cx="3509100" cy="3441282"/>
          </a:xfrm>
          <a:prstGeom prst="rect">
            <a:avLst/>
          </a:prstGeom>
          <a:ln>
            <a:noFill/>
          </a:ln>
          <a:effectLst>
            <a:softEdge rad="112500"/>
          </a:effectLst>
        </p:spPr>
      </p:pic>
      <p:pic>
        <p:nvPicPr>
          <p:cNvPr id="6" name="Picture 5"/>
          <p:cNvPicPr>
            <a:picLocks noChangeAspect="1"/>
          </p:cNvPicPr>
          <p:nvPr/>
        </p:nvPicPr>
        <p:blipFill>
          <a:blip r:embed="rId5"/>
          <a:stretch>
            <a:fillRect/>
          </a:stretch>
        </p:blipFill>
        <p:spPr>
          <a:xfrm rot="1210688" flipH="1">
            <a:off x="4107250" y="4448988"/>
            <a:ext cx="2657982" cy="1470268"/>
          </a:xfrm>
          <a:prstGeom prst="rect">
            <a:avLst/>
          </a:prstGeom>
        </p:spPr>
      </p:pic>
      <p:sp>
        <p:nvSpPr>
          <p:cNvPr id="7" name="TextBox 6"/>
          <p:cNvSpPr txBox="1"/>
          <p:nvPr/>
        </p:nvSpPr>
        <p:spPr>
          <a:xfrm>
            <a:off x="4753290" y="4594561"/>
            <a:ext cx="1504622" cy="1015663"/>
          </a:xfrm>
          <a:prstGeom prst="rect">
            <a:avLst/>
          </a:prstGeom>
          <a:noFill/>
        </p:spPr>
        <p:txBody>
          <a:bodyPr wrap="square" rtlCol="0">
            <a:spAutoFit/>
          </a:bodyPr>
          <a:lstStyle/>
          <a:p>
            <a:pPr lvl="0"/>
            <a:r>
              <a:rPr lang="en-US" sz="1200" dirty="0">
                <a:solidFill>
                  <a:schemeClr val="bg1"/>
                </a:solidFill>
                <a:cs typeface="Adobe Devanagari" panose="02040503050201020203" pitchFamily="18" charset="0"/>
              </a:rPr>
              <a:t>Working at Farm Credit allows the individuals to play a role in agriculture financially!</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58978" y="5846385"/>
            <a:ext cx="1404313" cy="681184"/>
          </a:xfrm>
          <a:prstGeom prst="rect">
            <a:avLst/>
          </a:prstGeom>
        </p:spPr>
      </p:pic>
    </p:spTree>
    <p:custDataLst>
      <p:tags r:id="rId1"/>
    </p:custDataLst>
    <p:extLst>
      <p:ext uri="{BB962C8B-B14F-4D97-AF65-F5344CB8AC3E}">
        <p14:creationId xmlns:p14="http://schemas.microsoft.com/office/powerpoint/2010/main" val="3253259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82" y="53109"/>
            <a:ext cx="7886700" cy="375538"/>
          </a:xfrm>
        </p:spPr>
        <p:txBody>
          <a:bodyPr/>
          <a:lstStyle/>
          <a:p>
            <a:r>
              <a:rPr lang="en-US" sz="2000" b="1" dirty="0" smtClean="0"/>
              <a:t>3 FARM CREDITS OF NORTH CAROLINA</a:t>
            </a:r>
            <a:endParaRPr lang="en-US" sz="2000" b="1" dirty="0"/>
          </a:p>
        </p:txBody>
      </p:sp>
      <p:sp>
        <p:nvSpPr>
          <p:cNvPr id="3" name="Content Placeholder 2"/>
          <p:cNvSpPr>
            <a:spLocks noGrp="1"/>
          </p:cNvSpPr>
          <p:nvPr>
            <p:ph sz="half" idx="1"/>
          </p:nvPr>
        </p:nvSpPr>
        <p:spPr>
          <a:xfrm>
            <a:off x="1207008" y="5689948"/>
            <a:ext cx="3493008" cy="974027"/>
          </a:xfrm>
        </p:spPr>
        <p:txBody>
          <a:bodyPr>
            <a:normAutofit/>
          </a:bodyPr>
          <a:lstStyle/>
          <a:p>
            <a:pPr>
              <a:buFont typeface="Wingdings" panose="05000000000000000000" pitchFamily="2" charset="2"/>
              <a:buChar char="§"/>
            </a:pPr>
            <a:r>
              <a:rPr lang="en-US" sz="1600" dirty="0" err="1" smtClean="0"/>
              <a:t>AgCarolina</a:t>
            </a:r>
            <a:r>
              <a:rPr lang="en-US" sz="1600" dirty="0" smtClean="0"/>
              <a:t>, Cape Fear, &amp; Carolina</a:t>
            </a:r>
          </a:p>
          <a:p>
            <a:pPr>
              <a:buFont typeface="Wingdings" panose="05000000000000000000" pitchFamily="2" charset="2"/>
              <a:buChar char="§"/>
            </a:pPr>
            <a:r>
              <a:rPr lang="en-US" sz="1600" dirty="0" smtClean="0"/>
              <a:t>Loans to rural residents across the state</a:t>
            </a:r>
          </a:p>
        </p:txBody>
      </p:sp>
      <p:sp>
        <p:nvSpPr>
          <p:cNvPr id="6" name="Content Placeholder 5"/>
          <p:cNvSpPr>
            <a:spLocks noGrp="1"/>
          </p:cNvSpPr>
          <p:nvPr>
            <p:ph sz="half" idx="2"/>
          </p:nvPr>
        </p:nvSpPr>
        <p:spPr>
          <a:xfrm>
            <a:off x="4629150" y="5689949"/>
            <a:ext cx="3886200" cy="861918"/>
          </a:xfrm>
        </p:spPr>
        <p:txBody>
          <a:bodyPr/>
          <a:lstStyle/>
          <a:p>
            <a:pPr>
              <a:buFont typeface="Wingdings" panose="05000000000000000000" pitchFamily="2" charset="2"/>
              <a:buChar char="§"/>
            </a:pPr>
            <a:r>
              <a:rPr lang="en-US" sz="1600" dirty="0" smtClean="0"/>
              <a:t>$3.9 </a:t>
            </a:r>
            <a:r>
              <a:rPr lang="en-US" sz="1600" dirty="0"/>
              <a:t>billion in loans to </a:t>
            </a:r>
            <a:r>
              <a:rPr lang="en-US" sz="1600" dirty="0" smtClean="0"/>
              <a:t>17,650 </a:t>
            </a:r>
            <a:r>
              <a:rPr lang="en-US" sz="1600" dirty="0"/>
              <a:t>customers</a:t>
            </a:r>
          </a:p>
          <a:p>
            <a:pPr>
              <a:buFont typeface="Wingdings" panose="05000000000000000000" pitchFamily="2" charset="2"/>
              <a:buChar char="§"/>
            </a:pPr>
            <a:r>
              <a:rPr lang="en-US" sz="1600" dirty="0" smtClean="0"/>
              <a:t>Source </a:t>
            </a:r>
            <a:r>
              <a:rPr lang="en-US" sz="1600" dirty="0"/>
              <a:t>of credit for farmers &amp; rural residents</a:t>
            </a:r>
          </a:p>
          <a:p>
            <a:endParaRPr lang="en-US" dirty="0"/>
          </a:p>
        </p:txBody>
      </p:sp>
      <p:pic>
        <p:nvPicPr>
          <p:cNvPr id="5" name="Picture 4"/>
          <p:cNvPicPr>
            <a:picLocks noChangeAspect="1"/>
          </p:cNvPicPr>
          <p:nvPr/>
        </p:nvPicPr>
        <p:blipFill rotWithShape="1">
          <a:blip r:embed="rId4"/>
          <a:srcRect l="1900" t="2905" r="1597" b="3385"/>
          <a:stretch/>
        </p:blipFill>
        <p:spPr>
          <a:xfrm>
            <a:off x="1668780" y="394710"/>
            <a:ext cx="6775704" cy="519995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1746" y="6024856"/>
            <a:ext cx="1086474" cy="527011"/>
          </a:xfrm>
          <a:prstGeom prst="rect">
            <a:avLst/>
          </a:prstGeom>
        </p:spPr>
      </p:pic>
    </p:spTree>
    <p:custDataLst>
      <p:tags r:id="rId1"/>
    </p:custDataLst>
    <p:extLst>
      <p:ext uri="{BB962C8B-B14F-4D97-AF65-F5344CB8AC3E}">
        <p14:creationId xmlns:p14="http://schemas.microsoft.com/office/powerpoint/2010/main" val="4037097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448" y="1040534"/>
            <a:ext cx="7185730" cy="5239949"/>
          </a:xfrm>
        </p:spPr>
        <p:txBody>
          <a:bodyPr>
            <a:normAutofit/>
          </a:bodyPr>
          <a:lstStyle/>
          <a:p>
            <a:pPr algn="ctr"/>
            <a:r>
              <a:rPr lang="en-US" cap="small" dirty="0" smtClean="0">
                <a:solidFill>
                  <a:srgbClr val="509135"/>
                </a:solidFill>
              </a:rPr>
              <a:t>Thank you for joining us through this EXCITING PRESENTATION!</a:t>
            </a:r>
            <a:br>
              <a:rPr lang="en-US" cap="small" dirty="0" smtClean="0">
                <a:solidFill>
                  <a:srgbClr val="509135"/>
                </a:solidFill>
              </a:rPr>
            </a:br>
            <a:r>
              <a:rPr lang="en-US" cap="small" dirty="0" smtClean="0">
                <a:solidFill>
                  <a:srgbClr val="509135"/>
                </a:solidFill>
              </a:rPr>
              <a:t/>
            </a:r>
            <a:br>
              <a:rPr lang="en-US" cap="small" dirty="0" smtClean="0">
                <a:solidFill>
                  <a:srgbClr val="509135"/>
                </a:solidFill>
              </a:rPr>
            </a:br>
            <a:r>
              <a:rPr lang="en-US" cap="small" dirty="0">
                <a:solidFill>
                  <a:srgbClr val="509135"/>
                </a:solidFill>
              </a:rPr>
              <a:t/>
            </a:r>
            <a:br>
              <a:rPr lang="en-US" cap="small" dirty="0">
                <a:solidFill>
                  <a:srgbClr val="509135"/>
                </a:solidFill>
              </a:rPr>
            </a:br>
            <a:r>
              <a:rPr lang="en-US" cap="small" dirty="0">
                <a:solidFill>
                  <a:srgbClr val="509135"/>
                </a:solidFill>
              </a:rPr>
              <a:t/>
            </a:r>
            <a:br>
              <a:rPr lang="en-US" cap="small" dirty="0">
                <a:solidFill>
                  <a:srgbClr val="509135"/>
                </a:solidFill>
              </a:rPr>
            </a:br>
            <a:r>
              <a:rPr lang="en-US" cap="small" dirty="0" smtClean="0">
                <a:solidFill>
                  <a:srgbClr val="509135"/>
                </a:solidFill>
              </a:rPr>
              <a:t>Visit our website </a:t>
            </a:r>
            <a:br>
              <a:rPr lang="en-US" cap="small" dirty="0" smtClean="0">
                <a:solidFill>
                  <a:srgbClr val="509135"/>
                </a:solidFill>
              </a:rPr>
            </a:br>
            <a:r>
              <a:rPr lang="en-US" sz="3200" b="1" dirty="0" smtClean="0">
                <a:solidFill>
                  <a:srgbClr val="509135"/>
                </a:solidFill>
                <a:hlinkClick r:id="rId3"/>
              </a:rPr>
              <a:t>farmcreditofnc.com</a:t>
            </a:r>
            <a:r>
              <a:rPr lang="en-US" sz="3200" dirty="0" smtClean="0">
                <a:solidFill>
                  <a:srgbClr val="509135"/>
                </a:solidFill>
              </a:rPr>
              <a:t/>
            </a:r>
            <a:br>
              <a:rPr lang="en-US" sz="3200" dirty="0" smtClean="0">
                <a:solidFill>
                  <a:srgbClr val="509135"/>
                </a:solidFill>
              </a:rPr>
            </a:br>
            <a:r>
              <a:rPr lang="en-US" sz="3200" dirty="0" smtClean="0">
                <a:solidFill>
                  <a:srgbClr val="509135"/>
                </a:solidFill>
              </a:rPr>
              <a:t/>
            </a:r>
            <a:br>
              <a:rPr lang="en-US" sz="3200" dirty="0" smtClean="0">
                <a:solidFill>
                  <a:srgbClr val="509135"/>
                </a:solidFill>
              </a:rPr>
            </a:br>
            <a:r>
              <a:rPr lang="en-US" sz="3200" dirty="0" smtClean="0">
                <a:solidFill>
                  <a:srgbClr val="509135"/>
                </a:solidFill>
              </a:rPr>
              <a:t/>
            </a:r>
            <a:br>
              <a:rPr lang="en-US" sz="3200" dirty="0" smtClean="0">
                <a:solidFill>
                  <a:srgbClr val="509135"/>
                </a:solidFill>
              </a:rPr>
            </a:br>
            <a:r>
              <a:rPr lang="en-US" sz="3200" dirty="0" smtClean="0">
                <a:solidFill>
                  <a:srgbClr val="009900"/>
                </a:solidFill>
              </a:rPr>
              <a:t/>
            </a:r>
            <a:br>
              <a:rPr lang="en-US" sz="3200" dirty="0" smtClean="0">
                <a:solidFill>
                  <a:srgbClr val="009900"/>
                </a:solidFill>
              </a:rPr>
            </a:br>
            <a:endParaRPr lang="en-US" sz="3200" cap="small" dirty="0">
              <a:solidFill>
                <a:srgbClr val="009900"/>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0255" y="5410537"/>
            <a:ext cx="2283805" cy="1107796"/>
          </a:xfrm>
          <a:prstGeom prst="rect">
            <a:avLst/>
          </a:prstGeom>
        </p:spPr>
      </p:pic>
    </p:spTree>
    <p:custDataLst>
      <p:tags r:id="rId1"/>
    </p:custDataLst>
    <p:extLst>
      <p:ext uri="{BB962C8B-B14F-4D97-AF65-F5344CB8AC3E}">
        <p14:creationId xmlns:p14="http://schemas.microsoft.com/office/powerpoint/2010/main" val="1952343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CAREER PLANNING &amp; TAXES</a:t>
            </a:r>
            <a:endParaRPr lang="en-US" dirty="0"/>
          </a:p>
        </p:txBody>
      </p:sp>
      <p:sp>
        <p:nvSpPr>
          <p:cNvPr id="3" name="Subtitle 2"/>
          <p:cNvSpPr>
            <a:spLocks noGrp="1"/>
          </p:cNvSpPr>
          <p:nvPr>
            <p:ph type="subTitle" idx="1"/>
          </p:nvPr>
        </p:nvSpPr>
        <p:spPr/>
        <p:txBody>
          <a:bodyPr/>
          <a:lstStyle/>
          <a:p>
            <a:r>
              <a:rPr lang="en-US" dirty="0" smtClean="0"/>
              <a:t>THINGS TO CONSIDER</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3133" y="5310909"/>
            <a:ext cx="2698305" cy="1308855"/>
          </a:xfrm>
          <a:prstGeom prst="rect">
            <a:avLst/>
          </a:prstGeom>
        </p:spPr>
      </p:pic>
    </p:spTree>
    <p:custDataLst>
      <p:tags r:id="rId1"/>
    </p:custDataLst>
    <p:extLst>
      <p:ext uri="{BB962C8B-B14F-4D97-AF65-F5344CB8AC3E}">
        <p14:creationId xmlns:p14="http://schemas.microsoft.com/office/powerpoint/2010/main" val="4005644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025" y="787792"/>
            <a:ext cx="7746902" cy="520504"/>
          </a:xfrm>
        </p:spPr>
        <p:txBody>
          <a:bodyPr/>
          <a:lstStyle/>
          <a:p>
            <a:r>
              <a:rPr lang="en-US" b="1" dirty="0" smtClean="0"/>
              <a:t>CAREER PLANNING</a:t>
            </a:r>
            <a:endParaRPr lang="en-US" b="1" dirty="0"/>
          </a:p>
        </p:txBody>
      </p:sp>
      <p:sp>
        <p:nvSpPr>
          <p:cNvPr id="3" name="Content Placeholder 2"/>
          <p:cNvSpPr>
            <a:spLocks noGrp="1"/>
          </p:cNvSpPr>
          <p:nvPr>
            <p:ph idx="1"/>
          </p:nvPr>
        </p:nvSpPr>
        <p:spPr>
          <a:xfrm>
            <a:off x="1252025" y="1438768"/>
            <a:ext cx="7746902" cy="4351338"/>
          </a:xfrm>
        </p:spPr>
        <p:txBody>
          <a:bodyPr>
            <a:normAutofit/>
          </a:bodyPr>
          <a:lstStyle/>
          <a:p>
            <a:pPr>
              <a:buFont typeface="Wingdings" panose="05000000000000000000" pitchFamily="2" charset="2"/>
              <a:buChar char="§"/>
            </a:pPr>
            <a:r>
              <a:rPr lang="en-US" sz="2800" dirty="0" smtClean="0">
                <a:solidFill>
                  <a:schemeClr val="tx1"/>
                </a:solidFill>
              </a:rPr>
              <a:t> When choosing a career, you should consider: salary, opportunities, time-off, and benefits</a:t>
            </a:r>
          </a:p>
          <a:p>
            <a:pPr>
              <a:buFont typeface="Wingdings" panose="05000000000000000000" pitchFamily="2" charset="2"/>
              <a:buChar char="§"/>
            </a:pPr>
            <a:r>
              <a:rPr lang="en-US" sz="2800" b="1" dirty="0" smtClean="0">
                <a:solidFill>
                  <a:schemeClr val="tx1"/>
                </a:solidFill>
              </a:rPr>
              <a:t> Gross salary: </a:t>
            </a:r>
            <a:r>
              <a:rPr lang="en-US" sz="2800" dirty="0" smtClean="0">
                <a:solidFill>
                  <a:schemeClr val="tx1"/>
                </a:solidFill>
              </a:rPr>
              <a:t>Stated salary</a:t>
            </a:r>
          </a:p>
          <a:p>
            <a:pPr>
              <a:buFont typeface="Wingdings" panose="05000000000000000000" pitchFamily="2" charset="2"/>
              <a:buChar char="§"/>
            </a:pPr>
            <a:r>
              <a:rPr lang="en-US" sz="2800" b="1" dirty="0" smtClean="0">
                <a:solidFill>
                  <a:schemeClr val="tx1"/>
                </a:solidFill>
              </a:rPr>
              <a:t> Net salary: </a:t>
            </a:r>
            <a:r>
              <a:rPr lang="en-US" sz="2800" dirty="0" smtClean="0">
                <a:solidFill>
                  <a:schemeClr val="tx1"/>
                </a:solidFill>
              </a:rPr>
              <a:t>The amount you take home after all deductions and withholdings have been made. </a:t>
            </a:r>
            <a:endParaRPr lang="en-US" sz="2800" dirty="0">
              <a:solidFill>
                <a:schemeClr val="tx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5890" y="5621659"/>
            <a:ext cx="1886643" cy="915146"/>
          </a:xfrm>
          <a:prstGeom prst="rect">
            <a:avLst/>
          </a:prstGeom>
        </p:spPr>
      </p:pic>
    </p:spTree>
    <p:custDataLst>
      <p:tags r:id="rId1"/>
    </p:custDataLst>
    <p:extLst>
      <p:ext uri="{BB962C8B-B14F-4D97-AF65-F5344CB8AC3E}">
        <p14:creationId xmlns:p14="http://schemas.microsoft.com/office/powerpoint/2010/main" val="1736493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227" y="759655"/>
            <a:ext cx="7886700" cy="520505"/>
          </a:xfrm>
        </p:spPr>
        <p:txBody>
          <a:bodyPr/>
          <a:lstStyle/>
          <a:p>
            <a:r>
              <a:rPr lang="en-US" b="1" dirty="0" smtClean="0"/>
              <a:t>UNDERSTANDING YOUR PAY STUB</a:t>
            </a:r>
            <a:endParaRPr lang="en-US" b="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8827" y="1280160"/>
            <a:ext cx="6477313" cy="488506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1972" y="6022109"/>
            <a:ext cx="1077374" cy="483589"/>
          </a:xfrm>
          <a:prstGeom prst="rect">
            <a:avLst/>
          </a:prstGeom>
        </p:spPr>
      </p:pic>
    </p:spTree>
    <p:custDataLst>
      <p:tags r:id="rId1"/>
    </p:custDataLst>
    <p:extLst>
      <p:ext uri="{BB962C8B-B14F-4D97-AF65-F5344CB8AC3E}">
        <p14:creationId xmlns:p14="http://schemas.microsoft.com/office/powerpoint/2010/main" val="317091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299" y="734379"/>
            <a:ext cx="7758845" cy="539513"/>
          </a:xfrm>
        </p:spPr>
        <p:txBody>
          <a:bodyPr/>
          <a:lstStyle/>
          <a:p>
            <a:r>
              <a:rPr lang="en-US" b="1" dirty="0" smtClean="0"/>
              <a:t>TAXES</a:t>
            </a:r>
            <a:r>
              <a:rPr lang="en-US" dirty="0" smtClean="0"/>
              <a:t>	</a:t>
            </a:r>
            <a:endParaRPr lang="en-US" dirty="0"/>
          </a:p>
        </p:txBody>
      </p:sp>
      <p:sp>
        <p:nvSpPr>
          <p:cNvPr id="3" name="Content Placeholder 2"/>
          <p:cNvSpPr>
            <a:spLocks noGrp="1"/>
          </p:cNvSpPr>
          <p:nvPr>
            <p:ph idx="1"/>
          </p:nvPr>
        </p:nvSpPr>
        <p:spPr>
          <a:xfrm>
            <a:off x="1257300" y="1273892"/>
            <a:ext cx="7886700" cy="4486882"/>
          </a:xfrm>
        </p:spPr>
        <p:txBody>
          <a:bodyPr numCol="2">
            <a:normAutofit/>
          </a:bodyPr>
          <a:lstStyle/>
          <a:p>
            <a:pPr>
              <a:buFont typeface="Wingdings" panose="05000000000000000000" pitchFamily="2" charset="2"/>
              <a:buChar char="§"/>
            </a:pPr>
            <a:r>
              <a:rPr lang="en-US" sz="2800" dirty="0" smtClean="0">
                <a:solidFill>
                  <a:schemeClr val="tx1"/>
                </a:solidFill>
              </a:rPr>
              <a:t> No matter how much we dislike them, we all have to pay them!!</a:t>
            </a:r>
          </a:p>
          <a:p>
            <a:pPr>
              <a:buFont typeface="Wingdings" panose="05000000000000000000" pitchFamily="2" charset="2"/>
              <a:buChar char="§"/>
            </a:pPr>
            <a:r>
              <a:rPr lang="en-US" sz="2800" dirty="0" smtClean="0">
                <a:solidFill>
                  <a:schemeClr val="tx1"/>
                </a:solidFill>
              </a:rPr>
              <a:t> Property tax</a:t>
            </a:r>
          </a:p>
          <a:p>
            <a:pPr>
              <a:buFont typeface="Wingdings" panose="05000000000000000000" pitchFamily="2" charset="2"/>
              <a:buChar char="§"/>
            </a:pPr>
            <a:r>
              <a:rPr lang="en-US" sz="2800" dirty="0" smtClean="0">
                <a:solidFill>
                  <a:schemeClr val="tx1"/>
                </a:solidFill>
              </a:rPr>
              <a:t> Sales tax</a:t>
            </a:r>
          </a:p>
          <a:p>
            <a:pPr>
              <a:buFont typeface="Wingdings" panose="05000000000000000000" pitchFamily="2" charset="2"/>
              <a:buChar char="§"/>
            </a:pPr>
            <a:r>
              <a:rPr lang="en-US" sz="2800" dirty="0" smtClean="0">
                <a:solidFill>
                  <a:schemeClr val="tx1"/>
                </a:solidFill>
              </a:rPr>
              <a:t> Income tax: </a:t>
            </a:r>
            <a:r>
              <a:rPr lang="en-US" sz="2000" dirty="0" smtClean="0">
                <a:solidFill>
                  <a:schemeClr val="tx1"/>
                </a:solidFill>
              </a:rPr>
              <a:t>State and federal</a:t>
            </a:r>
          </a:p>
        </p:txBody>
      </p:sp>
      <p:graphicFrame>
        <p:nvGraphicFramePr>
          <p:cNvPr id="4" name="Table 3"/>
          <p:cNvGraphicFramePr>
            <a:graphicFrameLocks noGrp="1"/>
          </p:cNvGraphicFramePr>
          <p:nvPr>
            <p:extLst>
              <p:ext uri="{D42A27DB-BD31-4B8C-83A1-F6EECF244321}">
                <p14:modId xmlns:p14="http://schemas.microsoft.com/office/powerpoint/2010/main" val="3164588501"/>
              </p:ext>
            </p:extLst>
          </p:nvPr>
        </p:nvGraphicFramePr>
        <p:xfrm>
          <a:off x="1575212" y="4458409"/>
          <a:ext cx="6309465" cy="1660544"/>
        </p:xfrm>
        <a:graphic>
          <a:graphicData uri="http://schemas.openxmlformats.org/drawingml/2006/table">
            <a:tbl>
              <a:tblPr firstRow="1" firstCol="1" bandRow="1">
                <a:tableStyleId>{93296810-A885-4BE3-A3E7-6D5BEEA58F35}</a:tableStyleId>
              </a:tblPr>
              <a:tblGrid>
                <a:gridCol w="2102705">
                  <a:extLst>
                    <a:ext uri="{9D8B030D-6E8A-4147-A177-3AD203B41FA5}">
                      <a16:colId xmlns:a16="http://schemas.microsoft.com/office/drawing/2014/main" val="1559497568"/>
                    </a:ext>
                  </a:extLst>
                </a:gridCol>
                <a:gridCol w="2103380">
                  <a:extLst>
                    <a:ext uri="{9D8B030D-6E8A-4147-A177-3AD203B41FA5}">
                      <a16:colId xmlns:a16="http://schemas.microsoft.com/office/drawing/2014/main" val="1371689463"/>
                    </a:ext>
                  </a:extLst>
                </a:gridCol>
                <a:gridCol w="2103380">
                  <a:extLst>
                    <a:ext uri="{9D8B030D-6E8A-4147-A177-3AD203B41FA5}">
                      <a16:colId xmlns:a16="http://schemas.microsoft.com/office/drawing/2014/main" val="1727052584"/>
                    </a:ext>
                  </a:extLst>
                </a:gridCol>
              </a:tblGrid>
              <a:tr h="207568">
                <a:tc>
                  <a:txBody>
                    <a:bodyPr/>
                    <a:lstStyle/>
                    <a:p>
                      <a:pPr marL="0" marR="0" algn="ctr">
                        <a:lnSpc>
                          <a:spcPct val="107000"/>
                        </a:lnSpc>
                        <a:spcBef>
                          <a:spcPts val="0"/>
                        </a:spcBef>
                        <a:spcAft>
                          <a:spcPts val="0"/>
                        </a:spcAft>
                      </a:pPr>
                      <a:r>
                        <a:rPr lang="en-US" sz="1100" dirty="0">
                          <a:effectLst/>
                        </a:rPr>
                        <a:t>% of Income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Single Filers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Married Filers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6236205"/>
                  </a:ext>
                </a:extLst>
              </a:tr>
              <a:tr h="207568">
                <a:tc>
                  <a:txBody>
                    <a:bodyPr/>
                    <a:lstStyle/>
                    <a:p>
                      <a:pPr marL="0" marR="0" algn="ctr">
                        <a:lnSpc>
                          <a:spcPct val="107000"/>
                        </a:lnSpc>
                        <a:spcBef>
                          <a:spcPts val="0"/>
                        </a:spcBef>
                        <a:spcAft>
                          <a:spcPts val="0"/>
                        </a:spcAft>
                      </a:pPr>
                      <a:r>
                        <a:rPr lang="en-US" sz="1100" dirty="0">
                          <a:effectLst/>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$0-$9,525</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$0-$19,050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1189711"/>
                  </a:ext>
                </a:extLst>
              </a:tr>
              <a:tr h="207568">
                <a:tc>
                  <a:txBody>
                    <a:bodyPr/>
                    <a:lstStyle/>
                    <a:p>
                      <a:pPr marL="0" marR="0" algn="ctr">
                        <a:lnSpc>
                          <a:spcPct val="107000"/>
                        </a:lnSpc>
                        <a:spcBef>
                          <a:spcPts val="0"/>
                        </a:spcBef>
                        <a:spcAft>
                          <a:spcPts val="0"/>
                        </a:spcAft>
                      </a:pPr>
                      <a:r>
                        <a:rPr lang="en-US" sz="11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$9,526-$38,700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$19,051-$77,400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4480731"/>
                  </a:ext>
                </a:extLst>
              </a:tr>
              <a:tr h="207568">
                <a:tc>
                  <a:txBody>
                    <a:bodyPr/>
                    <a:lstStyle/>
                    <a:p>
                      <a:pPr marL="0" marR="0" algn="ctr">
                        <a:lnSpc>
                          <a:spcPct val="107000"/>
                        </a:lnSpc>
                        <a:spcBef>
                          <a:spcPts val="0"/>
                        </a:spcBef>
                        <a:spcAft>
                          <a:spcPts val="0"/>
                        </a:spcAft>
                      </a:pPr>
                      <a:r>
                        <a:rPr lang="en-US" sz="1100" dirty="0">
                          <a:effectLst/>
                        </a:rPr>
                        <a:t>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$38,701-$82,500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$77,401-$165,000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6018089"/>
                  </a:ext>
                </a:extLst>
              </a:tr>
              <a:tr h="207568">
                <a:tc>
                  <a:txBody>
                    <a:bodyPr/>
                    <a:lstStyle/>
                    <a:p>
                      <a:pPr marL="0" marR="0" algn="ctr">
                        <a:lnSpc>
                          <a:spcPct val="107000"/>
                        </a:lnSpc>
                        <a:spcBef>
                          <a:spcPts val="0"/>
                        </a:spcBef>
                        <a:spcAft>
                          <a:spcPts val="0"/>
                        </a:spcAft>
                      </a:pPr>
                      <a:r>
                        <a:rPr lang="en-US" sz="1100">
                          <a:effectLst/>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$82,501-$157,750</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$165,001-315,000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40093"/>
                  </a:ext>
                </a:extLst>
              </a:tr>
              <a:tr h="207568">
                <a:tc>
                  <a:txBody>
                    <a:bodyPr/>
                    <a:lstStyle/>
                    <a:p>
                      <a:pPr marL="0" marR="0" algn="ctr">
                        <a:lnSpc>
                          <a:spcPct val="107000"/>
                        </a:lnSpc>
                        <a:spcBef>
                          <a:spcPts val="0"/>
                        </a:spcBef>
                        <a:spcAft>
                          <a:spcPts val="0"/>
                        </a:spcAft>
                      </a:pPr>
                      <a:r>
                        <a:rPr lang="en-US" sz="1100">
                          <a:effectLst/>
                        </a:rPr>
                        <a:t>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$157,751-$200,000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$315,001-$400,000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5154607"/>
                  </a:ext>
                </a:extLst>
              </a:tr>
              <a:tr h="207568">
                <a:tc>
                  <a:txBody>
                    <a:bodyPr/>
                    <a:lstStyle/>
                    <a:p>
                      <a:pPr marL="0" marR="0" algn="ctr">
                        <a:lnSpc>
                          <a:spcPct val="107000"/>
                        </a:lnSpc>
                        <a:spcBef>
                          <a:spcPts val="0"/>
                        </a:spcBef>
                        <a:spcAft>
                          <a:spcPts val="0"/>
                        </a:spcAft>
                      </a:pPr>
                      <a:r>
                        <a:rPr lang="en-US" sz="1100">
                          <a:effectLst/>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$200,001-$500,000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$400,001-600,000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6420035"/>
                  </a:ext>
                </a:extLst>
              </a:tr>
              <a:tr h="207568">
                <a:tc>
                  <a:txBody>
                    <a:bodyPr/>
                    <a:lstStyle/>
                    <a:p>
                      <a:pPr marL="0" marR="0" algn="ctr">
                        <a:lnSpc>
                          <a:spcPct val="107000"/>
                        </a:lnSpc>
                        <a:spcBef>
                          <a:spcPts val="0"/>
                        </a:spcBef>
                        <a:spcAft>
                          <a:spcPts val="0"/>
                        </a:spcAft>
                      </a:pPr>
                      <a:r>
                        <a:rPr lang="en-US" sz="1100">
                          <a:effectLst/>
                        </a:rPr>
                        <a:t>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$500,000 or more</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$600,000 or more</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7849084"/>
                  </a:ext>
                </a:extLst>
              </a:tr>
            </a:tbl>
          </a:graphicData>
        </a:graphic>
      </p:graphicFrame>
      <p:sp>
        <p:nvSpPr>
          <p:cNvPr id="5" name="TextBox 4"/>
          <p:cNvSpPr txBox="1"/>
          <p:nvPr/>
        </p:nvSpPr>
        <p:spPr>
          <a:xfrm>
            <a:off x="2256443" y="4034864"/>
            <a:ext cx="4383825" cy="707886"/>
          </a:xfrm>
          <a:prstGeom prst="rect">
            <a:avLst/>
          </a:prstGeom>
          <a:noFill/>
        </p:spPr>
        <p:txBody>
          <a:bodyPr wrap="square" rtlCol="0">
            <a:spAutoFit/>
          </a:bodyPr>
          <a:lstStyle/>
          <a:p>
            <a:pPr algn="ctr"/>
            <a:r>
              <a:rPr lang="en-US" sz="2200" dirty="0"/>
              <a:t>2018 Federal Income Tax Brackets</a:t>
            </a:r>
          </a:p>
          <a:p>
            <a:endParaRPr lang="en-US" dirty="0"/>
          </a:p>
        </p:txBody>
      </p:sp>
      <p:pic>
        <p:nvPicPr>
          <p:cNvPr id="6" name="Picture 5"/>
          <p:cNvPicPr>
            <a:picLocks noChangeAspect="1"/>
          </p:cNvPicPr>
          <p:nvPr/>
        </p:nvPicPr>
        <p:blipFill>
          <a:blip r:embed="rId4"/>
          <a:stretch>
            <a:fillRect/>
          </a:stretch>
        </p:blipFill>
        <p:spPr>
          <a:xfrm>
            <a:off x="6640268" y="873084"/>
            <a:ext cx="1919036" cy="2858139"/>
          </a:xfrm>
          <a:prstGeom prst="rect">
            <a:avLst/>
          </a:prstGeom>
        </p:spPr>
      </p:pic>
      <p:sp>
        <p:nvSpPr>
          <p:cNvPr id="7" name="TextBox 6"/>
          <p:cNvSpPr txBox="1"/>
          <p:nvPr/>
        </p:nvSpPr>
        <p:spPr>
          <a:xfrm>
            <a:off x="1254120" y="6188555"/>
            <a:ext cx="2004646" cy="369332"/>
          </a:xfrm>
          <a:prstGeom prst="rect">
            <a:avLst/>
          </a:prstGeom>
          <a:noFill/>
        </p:spPr>
        <p:txBody>
          <a:bodyPr wrap="square" rtlCol="0">
            <a:spAutoFit/>
          </a:bodyPr>
          <a:lstStyle/>
          <a:p>
            <a:r>
              <a:rPr lang="en-US" b="1" dirty="0" smtClean="0">
                <a:solidFill>
                  <a:schemeClr val="accent1">
                    <a:lumMod val="50000"/>
                  </a:schemeClr>
                </a:solidFill>
              </a:rPr>
              <a:t>Activity 5</a:t>
            </a:r>
            <a:endParaRPr lang="en-US" b="1" dirty="0">
              <a:solidFill>
                <a:schemeClr val="accent1">
                  <a:lumMod val="50000"/>
                </a:schemeClr>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0982" y="5988122"/>
            <a:ext cx="1088406" cy="527949"/>
          </a:xfrm>
          <a:prstGeom prst="rect">
            <a:avLst/>
          </a:prstGeom>
        </p:spPr>
      </p:pic>
    </p:spTree>
    <p:custDataLst>
      <p:tags r:id="rId1"/>
    </p:custDataLst>
    <p:extLst>
      <p:ext uri="{BB962C8B-B14F-4D97-AF65-F5344CB8AC3E}">
        <p14:creationId xmlns:p14="http://schemas.microsoft.com/office/powerpoint/2010/main" val="1754474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888" y="773723"/>
            <a:ext cx="7291461" cy="590844"/>
          </a:xfrm>
        </p:spPr>
        <p:txBody>
          <a:bodyPr/>
          <a:lstStyle/>
          <a:p>
            <a:r>
              <a:rPr lang="en-US" b="1" dirty="0"/>
              <a:t>SPOILER ALERT!!!</a:t>
            </a:r>
          </a:p>
        </p:txBody>
      </p:sp>
      <p:sp>
        <p:nvSpPr>
          <p:cNvPr id="3" name="Content Placeholder 2"/>
          <p:cNvSpPr>
            <a:spLocks noGrp="1"/>
          </p:cNvSpPr>
          <p:nvPr>
            <p:ph idx="1"/>
          </p:nvPr>
        </p:nvSpPr>
        <p:spPr>
          <a:xfrm>
            <a:off x="1223888" y="1364567"/>
            <a:ext cx="7291462" cy="4812396"/>
          </a:xfrm>
        </p:spPr>
        <p:txBody>
          <a:bodyPr/>
          <a:lstStyle/>
          <a:p>
            <a:pPr>
              <a:buFont typeface="Wingdings" panose="05000000000000000000" pitchFamily="2" charset="2"/>
              <a:buChar char="§"/>
            </a:pPr>
            <a:r>
              <a:rPr lang="en-US" sz="2800" dirty="0" smtClean="0"/>
              <a:t> TAXES CAN BE REDUCED</a:t>
            </a:r>
          </a:p>
          <a:p>
            <a:pPr lvl="1"/>
            <a:r>
              <a:rPr lang="en-US" sz="2600" dirty="0" smtClean="0"/>
              <a:t>Pre-tax retirement/investment plans are not taxed until they are withdrawn</a:t>
            </a:r>
          </a:p>
          <a:p>
            <a:pPr lvl="1"/>
            <a:r>
              <a:rPr lang="en-US" sz="2600" dirty="0" smtClean="0"/>
              <a:t>Roth retirement/investment plans are funded with after-tax dollars, but if certain requirements are met, withdrawals are federal income tax free</a:t>
            </a:r>
          </a:p>
          <a:p>
            <a:pPr lvl="1"/>
            <a:r>
              <a:rPr lang="en-US" sz="2600" dirty="0" smtClean="0"/>
              <a:t>Watch out for penalties</a:t>
            </a:r>
          </a:p>
          <a:p>
            <a:pPr lvl="2">
              <a:buFont typeface="Wingdings" panose="05000000000000000000" pitchFamily="2" charset="2"/>
              <a:buChar char="ü"/>
            </a:pPr>
            <a:r>
              <a:rPr lang="en-US" sz="2400" dirty="0" smtClean="0"/>
              <a:t>Making certain withdrawals too early</a:t>
            </a:r>
            <a:endParaRPr lang="en-US" sz="2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8254" y="5684383"/>
            <a:ext cx="1757334" cy="852422"/>
          </a:xfrm>
          <a:prstGeom prst="rect">
            <a:avLst/>
          </a:prstGeom>
        </p:spPr>
      </p:pic>
    </p:spTree>
    <p:custDataLst>
      <p:tags r:id="rId1"/>
    </p:custDataLst>
    <p:extLst>
      <p:ext uri="{BB962C8B-B14F-4D97-AF65-F5344CB8AC3E}">
        <p14:creationId xmlns:p14="http://schemas.microsoft.com/office/powerpoint/2010/main" val="2616298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188" y="651122"/>
            <a:ext cx="7987812" cy="989380"/>
          </a:xfrm>
        </p:spPr>
        <p:txBody>
          <a:bodyPr/>
          <a:lstStyle/>
          <a:p>
            <a:r>
              <a:rPr lang="en-US" b="1" dirty="0" smtClean="0"/>
              <a:t>CAREER PLANNING &amp; TAXES – Review Questions</a:t>
            </a:r>
            <a:endParaRPr lang="en-US" b="1" dirty="0"/>
          </a:p>
        </p:txBody>
      </p:sp>
      <p:sp>
        <p:nvSpPr>
          <p:cNvPr id="3" name="Content Placeholder 2"/>
          <p:cNvSpPr>
            <a:spLocks noGrp="1"/>
          </p:cNvSpPr>
          <p:nvPr>
            <p:ph idx="1"/>
          </p:nvPr>
        </p:nvSpPr>
        <p:spPr>
          <a:xfrm>
            <a:off x="1156188" y="1772529"/>
            <a:ext cx="7886700" cy="4219310"/>
          </a:xfrm>
        </p:spPr>
        <p:txBody>
          <a:bodyPr/>
          <a:lstStyle/>
          <a:p>
            <a:pPr marL="514350" lvl="0" indent="-514350">
              <a:buFont typeface="+mj-lt"/>
              <a:buAutoNum type="arabicPeriod"/>
            </a:pPr>
            <a:r>
              <a:rPr lang="en-US" sz="2800" dirty="0">
                <a:solidFill>
                  <a:schemeClr val="tx1"/>
                </a:solidFill>
              </a:rPr>
              <a:t>What is the difference in gross and net income?</a:t>
            </a:r>
          </a:p>
          <a:p>
            <a:pPr marL="514350" lvl="0" indent="-514350">
              <a:buFont typeface="+mj-lt"/>
              <a:buAutoNum type="arabicPeriod"/>
            </a:pPr>
            <a:r>
              <a:rPr lang="en-US" sz="2800" dirty="0">
                <a:solidFill>
                  <a:schemeClr val="tx1"/>
                </a:solidFill>
              </a:rPr>
              <a:t>What is an example of a tax withholding?</a:t>
            </a:r>
          </a:p>
          <a:p>
            <a:pPr marL="514350" lvl="0" indent="-514350">
              <a:buFont typeface="+mj-lt"/>
              <a:buAutoNum type="arabicPeriod"/>
            </a:pPr>
            <a:r>
              <a:rPr lang="en-US" sz="2800" dirty="0">
                <a:solidFill>
                  <a:schemeClr val="tx1"/>
                </a:solidFill>
              </a:rPr>
              <a:t>Name one type of benefit your employer may provide to you</a:t>
            </a:r>
            <a:r>
              <a:rPr lang="en-US" sz="2800" dirty="0" smtClean="0">
                <a:solidFill>
                  <a:schemeClr val="tx1"/>
                </a:solidFill>
              </a:rPr>
              <a:t>.</a:t>
            </a:r>
            <a:endParaRPr lang="en-US" sz="2800" dirty="0">
              <a:solidFill>
                <a:schemeClr val="tx1"/>
              </a:solidFill>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3882" y="5576857"/>
            <a:ext cx="1979006" cy="959948"/>
          </a:xfrm>
          <a:prstGeom prst="rect">
            <a:avLst/>
          </a:prstGeom>
        </p:spPr>
      </p:pic>
    </p:spTree>
    <p:custDataLst>
      <p:tags r:id="rId1"/>
    </p:custDataLst>
    <p:extLst>
      <p:ext uri="{BB962C8B-B14F-4D97-AF65-F5344CB8AC3E}">
        <p14:creationId xmlns:p14="http://schemas.microsoft.com/office/powerpoint/2010/main" val="1871902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FARM CREDIT</a:t>
            </a:r>
            <a:endParaRPr lang="en-US" dirty="0"/>
          </a:p>
        </p:txBody>
      </p:sp>
      <p:sp>
        <p:nvSpPr>
          <p:cNvPr id="3" name="Subtitle 2"/>
          <p:cNvSpPr>
            <a:spLocks noGrp="1"/>
          </p:cNvSpPr>
          <p:nvPr>
            <p:ph type="subTitle" idx="1"/>
          </p:nvPr>
        </p:nvSpPr>
        <p:spPr/>
        <p:txBody>
          <a:bodyPr/>
          <a:lstStyle/>
          <a:p>
            <a:r>
              <a:rPr lang="en-US" dirty="0" smtClean="0"/>
              <a:t>WHAT WE DO</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5223" y="5306975"/>
            <a:ext cx="2706414" cy="1312789"/>
          </a:xfrm>
          <a:prstGeom prst="rect">
            <a:avLst/>
          </a:prstGeom>
        </p:spPr>
      </p:pic>
    </p:spTree>
    <p:custDataLst>
      <p:tags r:id="rId1"/>
    </p:custDataLst>
    <p:extLst>
      <p:ext uri="{BB962C8B-B14F-4D97-AF65-F5344CB8AC3E}">
        <p14:creationId xmlns:p14="http://schemas.microsoft.com/office/powerpoint/2010/main" val="2106271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152" y="786384"/>
            <a:ext cx="6256936" cy="493777"/>
          </a:xfrm>
        </p:spPr>
        <p:txBody>
          <a:bodyPr>
            <a:noAutofit/>
          </a:bodyPr>
          <a:lstStyle/>
          <a:p>
            <a:r>
              <a:rPr lang="en-US" sz="3300" b="1" dirty="0" smtClean="0"/>
              <a:t>FARM CREDIT</a:t>
            </a:r>
            <a:endParaRPr lang="en-US" sz="3300" b="1" dirty="0"/>
          </a:p>
        </p:txBody>
      </p:sp>
      <p:pic>
        <p:nvPicPr>
          <p:cNvPr id="8" name="Picture 7"/>
          <p:cNvPicPr>
            <a:picLocks noChangeAspect="1"/>
          </p:cNvPicPr>
          <p:nvPr/>
        </p:nvPicPr>
        <p:blipFill>
          <a:blip r:embed="rId4"/>
          <a:stretch>
            <a:fillRect/>
          </a:stretch>
        </p:blipFill>
        <p:spPr>
          <a:xfrm>
            <a:off x="5629375" y="2331720"/>
            <a:ext cx="3319450" cy="2483299"/>
          </a:xfrm>
          <a:prstGeom prst="rect">
            <a:avLst/>
          </a:prstGeom>
          <a:ln>
            <a:noFill/>
          </a:ln>
          <a:effectLst>
            <a:outerShdw blurRad="292100" dist="139700" dir="2700000" algn="tl" rotWithShape="0">
              <a:srgbClr val="333333">
                <a:alpha val="65000"/>
              </a:srgbClr>
            </a:outerShdw>
          </a:effectLst>
        </p:spPr>
      </p:pic>
      <p:graphicFrame>
        <p:nvGraphicFramePr>
          <p:cNvPr id="9" name="Diagram 8"/>
          <p:cNvGraphicFramePr/>
          <p:nvPr>
            <p:extLst>
              <p:ext uri="{D42A27DB-BD31-4B8C-83A1-F6EECF244321}">
                <p14:modId xmlns:p14="http://schemas.microsoft.com/office/powerpoint/2010/main" val="1067972164"/>
              </p:ext>
            </p:extLst>
          </p:nvPr>
        </p:nvGraphicFramePr>
        <p:xfrm>
          <a:off x="1216152" y="1383103"/>
          <a:ext cx="4278124" cy="46234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25958" y="5652656"/>
            <a:ext cx="1746576" cy="847204"/>
          </a:xfrm>
          <a:prstGeom prst="rect">
            <a:avLst/>
          </a:prstGeom>
        </p:spPr>
      </p:pic>
    </p:spTree>
    <p:custDataLst>
      <p:tags r:id="rId1"/>
    </p:custDataLst>
    <p:extLst>
      <p:ext uri="{BB962C8B-B14F-4D97-AF65-F5344CB8AC3E}">
        <p14:creationId xmlns:p14="http://schemas.microsoft.com/office/powerpoint/2010/main" val="916170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0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PT template fin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Title</Template>
  <TotalTime>1628</TotalTime>
  <Words>1409</Words>
  <Application>Microsoft Office PowerPoint</Application>
  <PresentationFormat>On-screen Show (4:3)</PresentationFormat>
  <Paragraphs>117</Paragraphs>
  <Slides>13</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Adobe Devanagari</vt:lpstr>
      <vt:lpstr>Arial</vt:lpstr>
      <vt:lpstr>Arial Black</vt:lpstr>
      <vt:lpstr>Calibri</vt:lpstr>
      <vt:lpstr>Calibri Light</vt:lpstr>
      <vt:lpstr>Times New Roman</vt:lpstr>
      <vt:lpstr>Wingdings</vt:lpstr>
      <vt:lpstr>PPT template final</vt:lpstr>
      <vt:lpstr>PowerPoint Presentation</vt:lpstr>
      <vt:lpstr>CAREER PLANNING &amp; TAXES</vt:lpstr>
      <vt:lpstr>CAREER PLANNING</vt:lpstr>
      <vt:lpstr>UNDERSTANDING YOUR PAY STUB</vt:lpstr>
      <vt:lpstr>TAXES </vt:lpstr>
      <vt:lpstr>SPOILER ALERT!!!</vt:lpstr>
      <vt:lpstr>CAREER PLANNING &amp; TAXES – Review Questions</vt:lpstr>
      <vt:lpstr>FARM CREDIT</vt:lpstr>
      <vt:lpstr>FARM CREDIT</vt:lpstr>
      <vt:lpstr>THE FARM CREDIT LOGO</vt:lpstr>
      <vt:lpstr>WORKING AT FARM CREDIT</vt:lpstr>
      <vt:lpstr>3 FARM CREDITS OF NORTH CAROLINA</vt:lpstr>
      <vt:lpstr>Thank you for joining us through this EXCITING PRESENTATION!    Visit our website  farmcreditofnc.com    </vt:lpstr>
    </vt:vector>
  </TitlesOfParts>
  <Company>AgFirst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Jasmine Shull</dc:creator>
  <cp:lastModifiedBy>Jones, Skipper</cp:lastModifiedBy>
  <cp:revision>158</cp:revision>
  <dcterms:created xsi:type="dcterms:W3CDTF">2017-05-15T13:24:58Z</dcterms:created>
  <dcterms:modified xsi:type="dcterms:W3CDTF">2021-07-26T17:02:25Z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195B5B75-9AA0-416F-B69D-B3F6D5ACF61E</vt:lpwstr>
  </property>
  <property fmtid="{D5CDD505-2E9C-101B-9397-08002B2CF9AE}" pid="3" name="ArticulatePath">
    <vt:lpwstr>2021 Ag Youth Educational Program-updated01-29-2021</vt:lpwstr>
  </property>
</Properties>
</file>