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1"/>
  </p:notesMasterIdLst>
  <p:sldIdLst>
    <p:sldId id="256" r:id="rId2"/>
    <p:sldId id="392" r:id="rId3"/>
    <p:sldId id="394" r:id="rId4"/>
    <p:sldId id="399" r:id="rId5"/>
    <p:sldId id="311" r:id="rId6"/>
    <p:sldId id="402" r:id="rId7"/>
    <p:sldId id="310" r:id="rId8"/>
    <p:sldId id="395" r:id="rId9"/>
    <p:sldId id="396" r:id="rId10"/>
    <p:sldId id="397" r:id="rId11"/>
    <p:sldId id="398" r:id="rId12"/>
    <p:sldId id="401" r:id="rId13"/>
    <p:sldId id="363" r:id="rId14"/>
    <p:sldId id="286" r:id="rId15"/>
    <p:sldId id="283" r:id="rId16"/>
    <p:sldId id="282" r:id="rId17"/>
    <p:sldId id="364" r:id="rId18"/>
    <p:sldId id="267" r:id="rId19"/>
    <p:sldId id="354"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53" d="100"/>
          <a:sy n="53" d="100"/>
        </p:scale>
        <p:origin x="16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EF512-3A1E-4356-A153-69646325CE1C}" type="doc">
      <dgm:prSet loTypeId="urn:diagrams.loki3.com/BracketList" loCatId="list" qsTypeId="urn:microsoft.com/office/officeart/2005/8/quickstyle/simple1" qsCatId="simple" csTypeId="urn:microsoft.com/office/officeart/2005/8/colors/accent6_2" csCatId="accent6" phldr="1"/>
      <dgm:spPr/>
      <dgm:t>
        <a:bodyPr/>
        <a:lstStyle/>
        <a:p>
          <a:endParaRPr lang="en-US"/>
        </a:p>
      </dgm:t>
    </dgm:pt>
    <dgm:pt modelId="{0AB3F258-8E7F-4056-95F7-1270FE069BEE}">
      <dgm:prSet phldrT="[Text]" custT="1"/>
      <dgm:spPr/>
      <dgm:t>
        <a:bodyPr/>
        <a:lstStyle/>
        <a:p>
          <a:r>
            <a:rPr lang="en-US" sz="2000" dirty="0" smtClean="0">
              <a:latin typeface="+mn-lt"/>
              <a:cs typeface="Adobe Devanagari" panose="02040503050201020203" pitchFamily="18" charset="0"/>
            </a:rPr>
            <a:t>Roth</a:t>
          </a:r>
          <a:endParaRPr lang="en-US" sz="1600" dirty="0">
            <a:latin typeface="+mn-lt"/>
            <a:cs typeface="Adobe Devanagari" panose="02040503050201020203" pitchFamily="18" charset="0"/>
          </a:endParaRPr>
        </a:p>
      </dgm:t>
    </dgm:pt>
    <dgm:pt modelId="{62B55D38-F7DC-497F-B9A0-CD9341FF7C14}" type="parTrans" cxnId="{E053A9C5-67B8-460D-8C76-E6DA198ACAC2}">
      <dgm:prSet/>
      <dgm:spPr/>
      <dgm:t>
        <a:bodyPr/>
        <a:lstStyle/>
        <a:p>
          <a:endParaRPr lang="en-US"/>
        </a:p>
      </dgm:t>
    </dgm:pt>
    <dgm:pt modelId="{AE115AF9-10F9-4F79-985E-B5C54CA5972A}" type="sibTrans" cxnId="{E053A9C5-67B8-460D-8C76-E6DA198ACAC2}">
      <dgm:prSet/>
      <dgm:spPr/>
      <dgm:t>
        <a:bodyPr/>
        <a:lstStyle/>
        <a:p>
          <a:endParaRPr lang="en-US"/>
        </a:p>
      </dgm:t>
    </dgm:pt>
    <dgm:pt modelId="{A3313E5A-9772-429F-87FE-C61A349FF871}">
      <dgm:prSet phldrT="[Text]" custT="1"/>
      <dgm:spPr/>
      <dgm:t>
        <a:bodyPr/>
        <a:lstStyle/>
        <a:p>
          <a:endParaRPr lang="en-US" sz="1800" b="1" dirty="0"/>
        </a:p>
      </dgm:t>
    </dgm:pt>
    <dgm:pt modelId="{67CD84F2-D96D-433C-9A5D-4749CED9359C}" type="parTrans" cxnId="{3F2438FC-21A9-4EBB-8303-97D89ABE8A99}">
      <dgm:prSet/>
      <dgm:spPr/>
      <dgm:t>
        <a:bodyPr/>
        <a:lstStyle/>
        <a:p>
          <a:endParaRPr lang="en-US"/>
        </a:p>
      </dgm:t>
    </dgm:pt>
    <dgm:pt modelId="{ABE6E18D-862F-4E5A-BDC4-98A70C10B28C}" type="sibTrans" cxnId="{3F2438FC-21A9-4EBB-8303-97D89ABE8A99}">
      <dgm:prSet/>
      <dgm:spPr/>
      <dgm:t>
        <a:bodyPr/>
        <a:lstStyle/>
        <a:p>
          <a:endParaRPr lang="en-US"/>
        </a:p>
      </dgm:t>
    </dgm:pt>
    <dgm:pt modelId="{93CCE52B-4543-42FE-A88A-FEBDD6117E07}">
      <dgm:prSet phldrT="[Text]" custT="1"/>
      <dgm:spPr/>
      <dgm:t>
        <a:bodyPr/>
        <a:lstStyle/>
        <a:p>
          <a:r>
            <a:rPr lang="en-US" sz="2000" dirty="0" smtClean="0">
              <a:latin typeface="+mn-lt"/>
              <a:cs typeface="Adobe Devanagari" panose="02040503050201020203" pitchFamily="18" charset="0"/>
            </a:rPr>
            <a:t>SEP</a:t>
          </a:r>
          <a:endParaRPr lang="en-US" sz="1600" dirty="0">
            <a:latin typeface="+mn-lt"/>
            <a:cs typeface="Adobe Devanagari" panose="02040503050201020203" pitchFamily="18" charset="0"/>
          </a:endParaRPr>
        </a:p>
      </dgm:t>
    </dgm:pt>
    <dgm:pt modelId="{35EE6807-AEEF-4FC8-A101-6B0A6D17358B}" type="parTrans" cxnId="{D4AE877D-CD09-44C9-8BEF-335D51E57603}">
      <dgm:prSet/>
      <dgm:spPr/>
      <dgm:t>
        <a:bodyPr/>
        <a:lstStyle/>
        <a:p>
          <a:endParaRPr lang="en-US"/>
        </a:p>
      </dgm:t>
    </dgm:pt>
    <dgm:pt modelId="{89F145C0-EA37-41D2-9039-9E9E24A947BE}" type="sibTrans" cxnId="{D4AE877D-CD09-44C9-8BEF-335D51E57603}">
      <dgm:prSet/>
      <dgm:spPr/>
      <dgm:t>
        <a:bodyPr/>
        <a:lstStyle/>
        <a:p>
          <a:endParaRPr lang="en-US"/>
        </a:p>
      </dgm:t>
    </dgm:pt>
    <dgm:pt modelId="{0E45AA78-0BC1-46B7-ACAD-04D429116958}">
      <dgm:prSet phldrT="[Text]" custT="1"/>
      <dgm:spPr/>
      <dgm:t>
        <a:bodyPr/>
        <a:lstStyle/>
        <a:p>
          <a:r>
            <a:rPr lang="en-US" sz="1800" b="1" dirty="0" smtClean="0">
              <a:latin typeface="+mn-lt"/>
              <a:cs typeface="Adobe Devanagari" panose="02040503050201020203" pitchFamily="18" charset="0"/>
            </a:rPr>
            <a:t>Great if you’re self-employed and have no employees. </a:t>
          </a:r>
          <a:endParaRPr lang="en-US" sz="1800" b="1" dirty="0">
            <a:latin typeface="+mn-lt"/>
            <a:cs typeface="Adobe Devanagari" panose="02040503050201020203" pitchFamily="18" charset="0"/>
          </a:endParaRPr>
        </a:p>
      </dgm:t>
    </dgm:pt>
    <dgm:pt modelId="{6BACBBD4-56FB-439B-AC86-6AC15A19FD41}" type="parTrans" cxnId="{68383B90-FA7E-47EF-B6F1-FD3B4C8FE88F}">
      <dgm:prSet/>
      <dgm:spPr/>
      <dgm:t>
        <a:bodyPr/>
        <a:lstStyle/>
        <a:p>
          <a:endParaRPr lang="en-US"/>
        </a:p>
      </dgm:t>
    </dgm:pt>
    <dgm:pt modelId="{4682F221-849F-4599-A6BA-BBA5FA98AD62}" type="sibTrans" cxnId="{68383B90-FA7E-47EF-B6F1-FD3B4C8FE88F}">
      <dgm:prSet/>
      <dgm:spPr/>
      <dgm:t>
        <a:bodyPr/>
        <a:lstStyle/>
        <a:p>
          <a:endParaRPr lang="en-US"/>
        </a:p>
      </dgm:t>
    </dgm:pt>
    <dgm:pt modelId="{EB994086-D476-4F15-B01C-704762E4842E}">
      <dgm:prSet custT="1"/>
      <dgm:spPr/>
      <dgm:t>
        <a:bodyPr/>
        <a:lstStyle/>
        <a:p>
          <a:r>
            <a:rPr lang="en-US" sz="1800" b="1" dirty="0" smtClean="0">
              <a:latin typeface="+mn-lt"/>
              <a:cs typeface="Adobe Devanagari" panose="02040503050201020203" pitchFamily="18" charset="0"/>
            </a:rPr>
            <a:t>Contributions are made with after-tax dollars</a:t>
          </a:r>
          <a:endParaRPr lang="en-US" sz="1800" b="1" dirty="0">
            <a:latin typeface="+mn-lt"/>
            <a:cs typeface="Adobe Devanagari" panose="02040503050201020203" pitchFamily="18" charset="0"/>
          </a:endParaRPr>
        </a:p>
      </dgm:t>
    </dgm:pt>
    <dgm:pt modelId="{7C0AB808-731D-4D21-832D-F672CEBBF12F}" type="parTrans" cxnId="{C62C4F1F-5829-4207-B90C-6B4113041E01}">
      <dgm:prSet/>
      <dgm:spPr/>
      <dgm:t>
        <a:bodyPr/>
        <a:lstStyle/>
        <a:p>
          <a:endParaRPr lang="en-US"/>
        </a:p>
      </dgm:t>
    </dgm:pt>
    <dgm:pt modelId="{ECCA1521-D75C-4F14-B0B4-E1FE7908ED4A}" type="sibTrans" cxnId="{C62C4F1F-5829-4207-B90C-6B4113041E01}">
      <dgm:prSet/>
      <dgm:spPr/>
      <dgm:t>
        <a:bodyPr/>
        <a:lstStyle/>
        <a:p>
          <a:endParaRPr lang="en-US"/>
        </a:p>
      </dgm:t>
    </dgm:pt>
    <dgm:pt modelId="{20B018A7-A5C2-4299-A529-1963258B38B7}">
      <dgm:prSet custT="1"/>
      <dgm:spPr/>
      <dgm:t>
        <a:bodyPr/>
        <a:lstStyle/>
        <a:p>
          <a:r>
            <a:rPr lang="en-US" sz="1800" b="1" dirty="0" smtClean="0">
              <a:latin typeface="+mn-lt"/>
              <a:cs typeface="Adobe Devanagari" panose="02040503050201020203" pitchFamily="18" charset="0"/>
            </a:rPr>
            <a:t>Withdraw money before retirement with no penalty</a:t>
          </a:r>
          <a:endParaRPr lang="en-US" sz="1800" b="1" dirty="0">
            <a:latin typeface="+mn-lt"/>
            <a:cs typeface="Adobe Devanagari" panose="02040503050201020203" pitchFamily="18" charset="0"/>
          </a:endParaRPr>
        </a:p>
      </dgm:t>
    </dgm:pt>
    <dgm:pt modelId="{53033E7B-9E6F-40D3-B97E-0CD1D4162A96}" type="parTrans" cxnId="{1F2A48E5-D54E-4366-BF89-195987728534}">
      <dgm:prSet/>
      <dgm:spPr/>
      <dgm:t>
        <a:bodyPr/>
        <a:lstStyle/>
        <a:p>
          <a:endParaRPr lang="en-US"/>
        </a:p>
      </dgm:t>
    </dgm:pt>
    <dgm:pt modelId="{028C23B7-6285-4EAE-BCDA-94BB2C64D4FD}" type="sibTrans" cxnId="{1F2A48E5-D54E-4366-BF89-195987728534}">
      <dgm:prSet/>
      <dgm:spPr/>
      <dgm:t>
        <a:bodyPr/>
        <a:lstStyle/>
        <a:p>
          <a:endParaRPr lang="en-US"/>
        </a:p>
      </dgm:t>
    </dgm:pt>
    <dgm:pt modelId="{6AF97561-2696-4749-BB6C-FFCF3E788689}">
      <dgm:prSet custT="1"/>
      <dgm:spPr/>
      <dgm:t>
        <a:bodyPr/>
        <a:lstStyle/>
        <a:p>
          <a:r>
            <a:rPr lang="en-US" sz="1800" b="1" dirty="0" smtClean="0">
              <a:latin typeface="+mn-lt"/>
              <a:cs typeface="Adobe Devanagari" panose="02040503050201020203" pitchFamily="18" charset="0"/>
            </a:rPr>
            <a:t>Cash grows extremely fast</a:t>
          </a:r>
          <a:endParaRPr lang="en-US" sz="1800" b="1" dirty="0">
            <a:latin typeface="+mn-lt"/>
            <a:cs typeface="Adobe Devanagari" panose="02040503050201020203" pitchFamily="18" charset="0"/>
          </a:endParaRPr>
        </a:p>
      </dgm:t>
    </dgm:pt>
    <dgm:pt modelId="{E148A447-E3BD-4FF0-80E2-DB453CD55236}" type="parTrans" cxnId="{985D9E41-2799-4893-920C-DD94240645AA}">
      <dgm:prSet/>
      <dgm:spPr/>
      <dgm:t>
        <a:bodyPr/>
        <a:lstStyle/>
        <a:p>
          <a:endParaRPr lang="en-US"/>
        </a:p>
      </dgm:t>
    </dgm:pt>
    <dgm:pt modelId="{F52A2DAF-0C77-495A-BD02-AD886E229240}" type="sibTrans" cxnId="{985D9E41-2799-4893-920C-DD94240645AA}">
      <dgm:prSet/>
      <dgm:spPr/>
      <dgm:t>
        <a:bodyPr/>
        <a:lstStyle/>
        <a:p>
          <a:endParaRPr lang="en-US"/>
        </a:p>
      </dgm:t>
    </dgm:pt>
    <dgm:pt modelId="{B74DE697-797D-441D-841B-9EBD42A6568D}">
      <dgm:prSet custT="1"/>
      <dgm:spPr/>
      <dgm:t>
        <a:bodyPr/>
        <a:lstStyle/>
        <a:p>
          <a:endParaRPr lang="en-US" sz="1800" dirty="0"/>
        </a:p>
      </dgm:t>
    </dgm:pt>
    <dgm:pt modelId="{F537A0E0-8A8A-4B7A-BE30-E8F66F586345}" type="parTrans" cxnId="{3B213597-4E8D-4DCC-9184-D01B2CBEEDF5}">
      <dgm:prSet/>
      <dgm:spPr/>
      <dgm:t>
        <a:bodyPr/>
        <a:lstStyle/>
        <a:p>
          <a:endParaRPr lang="en-US"/>
        </a:p>
      </dgm:t>
    </dgm:pt>
    <dgm:pt modelId="{37851AE4-96F7-4D89-93DF-BFC1B5916F6E}" type="sibTrans" cxnId="{3B213597-4E8D-4DCC-9184-D01B2CBEEDF5}">
      <dgm:prSet/>
      <dgm:spPr/>
      <dgm:t>
        <a:bodyPr/>
        <a:lstStyle/>
        <a:p>
          <a:endParaRPr lang="en-US"/>
        </a:p>
      </dgm:t>
    </dgm:pt>
    <dgm:pt modelId="{481A8EB7-C4E5-42A1-9D06-C64C717C0231}">
      <dgm:prSet custT="1"/>
      <dgm:spPr/>
      <dgm:t>
        <a:bodyPr/>
        <a:lstStyle/>
        <a:p>
          <a:r>
            <a:rPr lang="en-US" sz="1800" b="1" dirty="0" smtClean="0">
              <a:latin typeface="+mn-lt"/>
              <a:cs typeface="Adobe Devanagari" panose="02040503050201020203" pitchFamily="18" charset="0"/>
            </a:rPr>
            <a:t>Deduct these contributions from your taxable income.</a:t>
          </a:r>
          <a:endParaRPr lang="en-US" sz="1800" b="1" dirty="0">
            <a:latin typeface="+mn-lt"/>
            <a:cs typeface="Adobe Devanagari" panose="02040503050201020203" pitchFamily="18" charset="0"/>
          </a:endParaRPr>
        </a:p>
      </dgm:t>
    </dgm:pt>
    <dgm:pt modelId="{AC30A12B-D589-4ADB-A311-B5554449C42F}" type="parTrans" cxnId="{2154D356-CC6F-4585-9335-7D5EE1AE0BFE}">
      <dgm:prSet/>
      <dgm:spPr/>
      <dgm:t>
        <a:bodyPr/>
        <a:lstStyle/>
        <a:p>
          <a:endParaRPr lang="en-US"/>
        </a:p>
      </dgm:t>
    </dgm:pt>
    <dgm:pt modelId="{A865AAD2-ACC6-45DF-BB40-34EC36FBFF74}" type="sibTrans" cxnId="{2154D356-CC6F-4585-9335-7D5EE1AE0BFE}">
      <dgm:prSet/>
      <dgm:spPr/>
      <dgm:t>
        <a:bodyPr/>
        <a:lstStyle/>
        <a:p>
          <a:endParaRPr lang="en-US"/>
        </a:p>
      </dgm:t>
    </dgm:pt>
    <dgm:pt modelId="{85C388F1-9CFD-4768-B138-80CA64DF25E4}">
      <dgm:prSet custT="1"/>
      <dgm:spPr/>
      <dgm:t>
        <a:bodyPr/>
        <a:lstStyle/>
        <a:p>
          <a:r>
            <a:rPr lang="en-US" sz="1800" b="1" dirty="0" smtClean="0">
              <a:latin typeface="+mn-lt"/>
              <a:cs typeface="Adobe Devanagari" panose="02040503050201020203" pitchFamily="18" charset="0"/>
            </a:rPr>
            <a:t>Max annual contribution limits of $57,000 or 25% of income- whichever is less</a:t>
          </a:r>
          <a:endParaRPr lang="en-US" sz="1800" b="1" dirty="0">
            <a:latin typeface="+mn-lt"/>
            <a:cs typeface="Adobe Devanagari" panose="02040503050201020203" pitchFamily="18" charset="0"/>
          </a:endParaRPr>
        </a:p>
      </dgm:t>
    </dgm:pt>
    <dgm:pt modelId="{7BE23792-AC22-48B0-A7D8-B424E2FCB77C}" type="parTrans" cxnId="{84B74C6F-2DE9-4499-8BB5-1C7FAB07770A}">
      <dgm:prSet/>
      <dgm:spPr/>
      <dgm:t>
        <a:bodyPr/>
        <a:lstStyle/>
        <a:p>
          <a:endParaRPr lang="en-US"/>
        </a:p>
      </dgm:t>
    </dgm:pt>
    <dgm:pt modelId="{BE73A2DA-0E82-4647-85D5-3A38ABC04475}" type="sibTrans" cxnId="{84B74C6F-2DE9-4499-8BB5-1C7FAB07770A}">
      <dgm:prSet/>
      <dgm:spPr/>
      <dgm:t>
        <a:bodyPr/>
        <a:lstStyle/>
        <a:p>
          <a:endParaRPr lang="en-US"/>
        </a:p>
      </dgm:t>
    </dgm:pt>
    <dgm:pt modelId="{6C6ABB1F-5A49-40B5-90EA-D319DF9B2E4B}">
      <dgm:prSet custT="1"/>
      <dgm:spPr/>
      <dgm:t>
        <a:bodyPr/>
        <a:lstStyle/>
        <a:p>
          <a:r>
            <a:rPr lang="en-US" sz="1800" b="0" dirty="0" smtClean="0">
              <a:latin typeface="+mn-lt"/>
              <a:cs typeface="Adobe Devanagari" panose="02040503050201020203" pitchFamily="18" charset="0"/>
            </a:rPr>
            <a:t>Traditional IRA</a:t>
          </a:r>
          <a:endParaRPr lang="en-US" sz="1800" b="0" dirty="0">
            <a:latin typeface="+mn-lt"/>
            <a:cs typeface="Adobe Devanagari" panose="02040503050201020203" pitchFamily="18" charset="0"/>
          </a:endParaRPr>
        </a:p>
      </dgm:t>
    </dgm:pt>
    <dgm:pt modelId="{0222EECD-CBAA-477D-93C6-BC73CAAD369D}" type="parTrans" cxnId="{F5B5CB9F-2106-4EEB-9ECB-B5291A1B4AD2}">
      <dgm:prSet/>
      <dgm:spPr/>
      <dgm:t>
        <a:bodyPr/>
        <a:lstStyle/>
        <a:p>
          <a:endParaRPr lang="en-US"/>
        </a:p>
      </dgm:t>
    </dgm:pt>
    <dgm:pt modelId="{5533DE75-1041-4035-B530-F68446A7C7F8}" type="sibTrans" cxnId="{F5B5CB9F-2106-4EEB-9ECB-B5291A1B4AD2}">
      <dgm:prSet/>
      <dgm:spPr/>
      <dgm:t>
        <a:bodyPr/>
        <a:lstStyle/>
        <a:p>
          <a:endParaRPr lang="en-US"/>
        </a:p>
      </dgm:t>
    </dgm:pt>
    <dgm:pt modelId="{62F3E367-35F8-4237-841B-D7771FD2847C}">
      <dgm:prSet custT="1"/>
      <dgm:spPr/>
      <dgm:t>
        <a:bodyPr/>
        <a:lstStyle/>
        <a:p>
          <a:r>
            <a:rPr lang="en-US" sz="1800" b="1" dirty="0" smtClean="0">
              <a:latin typeface="+mn-lt"/>
              <a:cs typeface="Adobe Devanagari" panose="02040503050201020203" pitchFamily="18" charset="0"/>
            </a:rPr>
            <a:t>Deduct contributions now and pay taxes on withdrawals later</a:t>
          </a:r>
          <a:endParaRPr lang="en-US" sz="1800" b="1" dirty="0">
            <a:latin typeface="+mn-lt"/>
            <a:cs typeface="Adobe Devanagari" panose="02040503050201020203" pitchFamily="18" charset="0"/>
          </a:endParaRPr>
        </a:p>
      </dgm:t>
    </dgm:pt>
    <dgm:pt modelId="{B98931B8-E4DE-4123-8CC8-A926CC862C5B}" type="parTrans" cxnId="{B5BCCE3A-75CB-49E7-A201-5649A24E4BA1}">
      <dgm:prSet/>
      <dgm:spPr/>
      <dgm:t>
        <a:bodyPr/>
        <a:lstStyle/>
        <a:p>
          <a:endParaRPr lang="en-US"/>
        </a:p>
      </dgm:t>
    </dgm:pt>
    <dgm:pt modelId="{C32CE3F8-5A05-46E7-B807-69655B0020F6}" type="sibTrans" cxnId="{B5BCCE3A-75CB-49E7-A201-5649A24E4BA1}">
      <dgm:prSet/>
      <dgm:spPr/>
      <dgm:t>
        <a:bodyPr/>
        <a:lstStyle/>
        <a:p>
          <a:endParaRPr lang="en-US"/>
        </a:p>
      </dgm:t>
    </dgm:pt>
    <dgm:pt modelId="{2C535B88-0394-4BE2-924F-320BE204FB75}">
      <dgm:prSet custT="1"/>
      <dgm:spPr/>
      <dgm:t>
        <a:bodyPr/>
        <a:lstStyle/>
        <a:p>
          <a:r>
            <a:rPr lang="en-US" sz="2000" b="1" dirty="0" smtClean="0">
              <a:latin typeface="+mn-lt"/>
              <a:cs typeface="Adobe Devanagari" panose="02040503050201020203" pitchFamily="18" charset="0"/>
            </a:rPr>
            <a:t>Upfront tax advantage</a:t>
          </a:r>
          <a:r>
            <a:rPr lang="en-US" sz="1800" b="1" dirty="0" smtClean="0">
              <a:latin typeface="+mn-lt"/>
              <a:cs typeface="Adobe Devanagari" panose="02040503050201020203" pitchFamily="18" charset="0"/>
            </a:rPr>
            <a:t/>
          </a:r>
          <a:br>
            <a:rPr lang="en-US" sz="1800" b="1" dirty="0" smtClean="0">
              <a:latin typeface="+mn-lt"/>
              <a:cs typeface="Adobe Devanagari" panose="02040503050201020203" pitchFamily="18" charset="0"/>
            </a:rPr>
          </a:br>
          <a:endParaRPr lang="en-US" sz="2000" dirty="0">
            <a:latin typeface="+mn-lt"/>
          </a:endParaRPr>
        </a:p>
      </dgm:t>
    </dgm:pt>
    <dgm:pt modelId="{5F855033-D4B7-4126-93F4-1D9161E58FFE}" type="parTrans" cxnId="{DB73FE28-99FF-4ACF-AD20-B2F96CA83C93}">
      <dgm:prSet/>
      <dgm:spPr/>
      <dgm:t>
        <a:bodyPr/>
        <a:lstStyle/>
        <a:p>
          <a:endParaRPr lang="en-US"/>
        </a:p>
      </dgm:t>
    </dgm:pt>
    <dgm:pt modelId="{C0FBE1CE-8AB1-486A-B721-03ED1886B1EA}" type="sibTrans" cxnId="{DB73FE28-99FF-4ACF-AD20-B2F96CA83C93}">
      <dgm:prSet/>
      <dgm:spPr/>
      <dgm:t>
        <a:bodyPr/>
        <a:lstStyle/>
        <a:p>
          <a:endParaRPr lang="en-US"/>
        </a:p>
      </dgm:t>
    </dgm:pt>
    <dgm:pt modelId="{D01021AA-6A2B-4CC5-A1F7-045BB684FE07}">
      <dgm:prSet custT="1"/>
      <dgm:spPr/>
      <dgm:t>
        <a:bodyPr/>
        <a:lstStyle/>
        <a:p>
          <a:r>
            <a:rPr lang="en-US" sz="2000" b="1" dirty="0" smtClean="0">
              <a:latin typeface="+mn-lt"/>
              <a:cs typeface="Adobe Devanagari" panose="02040503050201020203" pitchFamily="18" charset="0"/>
            </a:rPr>
            <a:t>No income eligibility restrictions</a:t>
          </a:r>
          <a:endParaRPr lang="en-US" sz="1800" b="1" dirty="0">
            <a:latin typeface="+mn-lt"/>
            <a:cs typeface="Adobe Devanagari" panose="02040503050201020203" pitchFamily="18" charset="0"/>
          </a:endParaRPr>
        </a:p>
      </dgm:t>
    </dgm:pt>
    <dgm:pt modelId="{E6F47B39-D889-4592-A2AC-D6F8AA2892F4}" type="parTrans" cxnId="{84CC6AC6-3407-438F-BAB1-220AA27C4C4E}">
      <dgm:prSet/>
      <dgm:spPr/>
      <dgm:t>
        <a:bodyPr/>
        <a:lstStyle/>
        <a:p>
          <a:endParaRPr lang="en-US"/>
        </a:p>
      </dgm:t>
    </dgm:pt>
    <dgm:pt modelId="{E072CAC9-EFA9-4E54-88AE-E2D4E8D45375}" type="sibTrans" cxnId="{84CC6AC6-3407-438F-BAB1-220AA27C4C4E}">
      <dgm:prSet/>
      <dgm:spPr/>
      <dgm:t>
        <a:bodyPr/>
        <a:lstStyle/>
        <a:p>
          <a:endParaRPr lang="en-US"/>
        </a:p>
      </dgm:t>
    </dgm:pt>
    <dgm:pt modelId="{C3FC6462-736B-495B-A30C-5059CA23582D}" type="pres">
      <dgm:prSet presAssocID="{921EF512-3A1E-4356-A153-69646325CE1C}" presName="Name0" presStyleCnt="0">
        <dgm:presLayoutVars>
          <dgm:dir/>
          <dgm:animLvl val="lvl"/>
          <dgm:resizeHandles val="exact"/>
        </dgm:presLayoutVars>
      </dgm:prSet>
      <dgm:spPr/>
      <dgm:t>
        <a:bodyPr/>
        <a:lstStyle/>
        <a:p>
          <a:endParaRPr lang="en-US"/>
        </a:p>
      </dgm:t>
    </dgm:pt>
    <dgm:pt modelId="{CC024588-6EAE-4C68-9F6F-6245A5EBA090}" type="pres">
      <dgm:prSet presAssocID="{0AB3F258-8E7F-4056-95F7-1270FE069BEE}" presName="linNode" presStyleCnt="0"/>
      <dgm:spPr/>
      <dgm:t>
        <a:bodyPr/>
        <a:lstStyle/>
        <a:p>
          <a:endParaRPr lang="en-US"/>
        </a:p>
      </dgm:t>
    </dgm:pt>
    <dgm:pt modelId="{F8AA24FD-5077-4CFC-ACB9-9E59D690923C}" type="pres">
      <dgm:prSet presAssocID="{0AB3F258-8E7F-4056-95F7-1270FE069BEE}" presName="parTx" presStyleLbl="revTx" presStyleIdx="0" presStyleCnt="3">
        <dgm:presLayoutVars>
          <dgm:chMax val="1"/>
          <dgm:bulletEnabled val="1"/>
        </dgm:presLayoutVars>
      </dgm:prSet>
      <dgm:spPr/>
      <dgm:t>
        <a:bodyPr/>
        <a:lstStyle/>
        <a:p>
          <a:endParaRPr lang="en-US"/>
        </a:p>
      </dgm:t>
    </dgm:pt>
    <dgm:pt modelId="{97313CA6-1EA9-4D0E-A5B6-C6FB18240B55}" type="pres">
      <dgm:prSet presAssocID="{0AB3F258-8E7F-4056-95F7-1270FE069BEE}" presName="bracket" presStyleLbl="parChTrans1D1" presStyleIdx="0" presStyleCnt="3"/>
      <dgm:spPr/>
      <dgm:t>
        <a:bodyPr/>
        <a:lstStyle/>
        <a:p>
          <a:endParaRPr lang="en-US"/>
        </a:p>
      </dgm:t>
    </dgm:pt>
    <dgm:pt modelId="{EF280174-24C8-4817-BEA8-F9C44C568EBD}" type="pres">
      <dgm:prSet presAssocID="{0AB3F258-8E7F-4056-95F7-1270FE069BEE}" presName="spH" presStyleCnt="0"/>
      <dgm:spPr/>
      <dgm:t>
        <a:bodyPr/>
        <a:lstStyle/>
        <a:p>
          <a:endParaRPr lang="en-US"/>
        </a:p>
      </dgm:t>
    </dgm:pt>
    <dgm:pt modelId="{DB27903A-056B-4D3C-BB44-4BBCB567BD23}" type="pres">
      <dgm:prSet presAssocID="{0AB3F258-8E7F-4056-95F7-1270FE069BEE}" presName="desTx" presStyleLbl="node1" presStyleIdx="0" presStyleCnt="3">
        <dgm:presLayoutVars>
          <dgm:bulletEnabled val="1"/>
        </dgm:presLayoutVars>
      </dgm:prSet>
      <dgm:spPr/>
      <dgm:t>
        <a:bodyPr/>
        <a:lstStyle/>
        <a:p>
          <a:endParaRPr lang="en-US"/>
        </a:p>
      </dgm:t>
    </dgm:pt>
    <dgm:pt modelId="{9C1B149D-02F3-467D-AF46-C69D766B1841}" type="pres">
      <dgm:prSet presAssocID="{AE115AF9-10F9-4F79-985E-B5C54CA5972A}" presName="spV" presStyleCnt="0"/>
      <dgm:spPr/>
      <dgm:t>
        <a:bodyPr/>
        <a:lstStyle/>
        <a:p>
          <a:endParaRPr lang="en-US"/>
        </a:p>
      </dgm:t>
    </dgm:pt>
    <dgm:pt modelId="{25A521AB-7254-4292-8805-3F56EC8DAAA9}" type="pres">
      <dgm:prSet presAssocID="{93CCE52B-4543-42FE-A88A-FEBDD6117E07}" presName="linNode" presStyleCnt="0"/>
      <dgm:spPr/>
      <dgm:t>
        <a:bodyPr/>
        <a:lstStyle/>
        <a:p>
          <a:endParaRPr lang="en-US"/>
        </a:p>
      </dgm:t>
    </dgm:pt>
    <dgm:pt modelId="{0EE123F6-F1FB-46B8-A30A-D311880E8927}" type="pres">
      <dgm:prSet presAssocID="{93CCE52B-4543-42FE-A88A-FEBDD6117E07}" presName="parTx" presStyleLbl="revTx" presStyleIdx="1" presStyleCnt="3">
        <dgm:presLayoutVars>
          <dgm:chMax val="1"/>
          <dgm:bulletEnabled val="1"/>
        </dgm:presLayoutVars>
      </dgm:prSet>
      <dgm:spPr/>
      <dgm:t>
        <a:bodyPr/>
        <a:lstStyle/>
        <a:p>
          <a:endParaRPr lang="en-US"/>
        </a:p>
      </dgm:t>
    </dgm:pt>
    <dgm:pt modelId="{02B78642-C5E7-48D2-A14F-0C7514573DA6}" type="pres">
      <dgm:prSet presAssocID="{93CCE52B-4543-42FE-A88A-FEBDD6117E07}" presName="bracket" presStyleLbl="parChTrans1D1" presStyleIdx="1" presStyleCnt="3"/>
      <dgm:spPr/>
      <dgm:t>
        <a:bodyPr/>
        <a:lstStyle/>
        <a:p>
          <a:endParaRPr lang="en-US"/>
        </a:p>
      </dgm:t>
    </dgm:pt>
    <dgm:pt modelId="{D0B487AA-1C46-4FC5-B95D-BBEE9D207030}" type="pres">
      <dgm:prSet presAssocID="{93CCE52B-4543-42FE-A88A-FEBDD6117E07}" presName="spH" presStyleCnt="0"/>
      <dgm:spPr/>
      <dgm:t>
        <a:bodyPr/>
        <a:lstStyle/>
        <a:p>
          <a:endParaRPr lang="en-US"/>
        </a:p>
      </dgm:t>
    </dgm:pt>
    <dgm:pt modelId="{11A029E4-ABE3-4FB4-A09A-B1CACCE5A646}" type="pres">
      <dgm:prSet presAssocID="{93CCE52B-4543-42FE-A88A-FEBDD6117E07}" presName="desTx" presStyleLbl="node1" presStyleIdx="1" presStyleCnt="3" custScaleY="113865">
        <dgm:presLayoutVars>
          <dgm:bulletEnabled val="1"/>
        </dgm:presLayoutVars>
      </dgm:prSet>
      <dgm:spPr/>
      <dgm:t>
        <a:bodyPr/>
        <a:lstStyle/>
        <a:p>
          <a:endParaRPr lang="en-US"/>
        </a:p>
      </dgm:t>
    </dgm:pt>
    <dgm:pt modelId="{9AA9B3EB-E8AD-419F-8916-7711AAE5ED56}" type="pres">
      <dgm:prSet presAssocID="{89F145C0-EA37-41D2-9039-9E9E24A947BE}" presName="spV" presStyleCnt="0"/>
      <dgm:spPr/>
    </dgm:pt>
    <dgm:pt modelId="{B58E42AC-D3C2-46CC-AD2D-4C0B799428C4}" type="pres">
      <dgm:prSet presAssocID="{6C6ABB1F-5A49-40B5-90EA-D319DF9B2E4B}" presName="linNode" presStyleCnt="0"/>
      <dgm:spPr/>
    </dgm:pt>
    <dgm:pt modelId="{BB3F6AEA-AE06-4481-BA08-A831B0F21E7D}" type="pres">
      <dgm:prSet presAssocID="{6C6ABB1F-5A49-40B5-90EA-D319DF9B2E4B}" presName="parTx" presStyleLbl="revTx" presStyleIdx="2" presStyleCnt="3">
        <dgm:presLayoutVars>
          <dgm:chMax val="1"/>
          <dgm:bulletEnabled val="1"/>
        </dgm:presLayoutVars>
      </dgm:prSet>
      <dgm:spPr/>
      <dgm:t>
        <a:bodyPr/>
        <a:lstStyle/>
        <a:p>
          <a:endParaRPr lang="en-US"/>
        </a:p>
      </dgm:t>
    </dgm:pt>
    <dgm:pt modelId="{64803FF0-F58F-4DB1-9060-7417F10B08A9}" type="pres">
      <dgm:prSet presAssocID="{6C6ABB1F-5A49-40B5-90EA-D319DF9B2E4B}" presName="bracket" presStyleLbl="parChTrans1D1" presStyleIdx="2" presStyleCnt="3"/>
      <dgm:spPr/>
    </dgm:pt>
    <dgm:pt modelId="{511409A8-106D-4962-AB44-C25CD08BB36D}" type="pres">
      <dgm:prSet presAssocID="{6C6ABB1F-5A49-40B5-90EA-D319DF9B2E4B}" presName="spH" presStyleCnt="0"/>
      <dgm:spPr/>
    </dgm:pt>
    <dgm:pt modelId="{A5C5DC42-45AF-40AB-8059-4BC6FE8175BD}" type="pres">
      <dgm:prSet presAssocID="{6C6ABB1F-5A49-40B5-90EA-D319DF9B2E4B}" presName="desTx" presStyleLbl="node1" presStyleIdx="2" presStyleCnt="3" custScaleY="112608">
        <dgm:presLayoutVars>
          <dgm:bulletEnabled val="1"/>
        </dgm:presLayoutVars>
      </dgm:prSet>
      <dgm:spPr/>
      <dgm:t>
        <a:bodyPr/>
        <a:lstStyle/>
        <a:p>
          <a:endParaRPr lang="en-US"/>
        </a:p>
      </dgm:t>
    </dgm:pt>
  </dgm:ptLst>
  <dgm:cxnLst>
    <dgm:cxn modelId="{D4AE877D-CD09-44C9-8BEF-335D51E57603}" srcId="{921EF512-3A1E-4356-A153-69646325CE1C}" destId="{93CCE52B-4543-42FE-A88A-FEBDD6117E07}" srcOrd="1" destOrd="0" parTransId="{35EE6807-AEEF-4FC8-A101-6B0A6D17358B}" sibTransId="{89F145C0-EA37-41D2-9039-9E9E24A947BE}"/>
    <dgm:cxn modelId="{4CC15445-5AF9-413B-BC63-A886E1BB55BD}" type="presOf" srcId="{20B018A7-A5C2-4299-A529-1963258B38B7}" destId="{DB27903A-056B-4D3C-BB44-4BBCB567BD23}" srcOrd="0" destOrd="2" presId="urn:diagrams.loki3.com/BracketList"/>
    <dgm:cxn modelId="{68383B90-FA7E-47EF-B6F1-FD3B4C8FE88F}" srcId="{93CCE52B-4543-42FE-A88A-FEBDD6117E07}" destId="{0E45AA78-0BC1-46B7-ACAD-04D429116958}" srcOrd="0" destOrd="0" parTransId="{6BACBBD4-56FB-439B-AC86-6AC15A19FD41}" sibTransId="{4682F221-849F-4599-A6BA-BBA5FA98AD62}"/>
    <dgm:cxn modelId="{A5DE008B-2EC4-4741-A782-0AE2FB09A538}" type="presOf" srcId="{A3313E5A-9772-429F-87FE-C61A349FF871}" destId="{DB27903A-056B-4D3C-BB44-4BBCB567BD23}" srcOrd="0" destOrd="0" presId="urn:diagrams.loki3.com/BracketList"/>
    <dgm:cxn modelId="{DB73FE28-99FF-4ACF-AD20-B2F96CA83C93}" srcId="{6C6ABB1F-5A49-40B5-90EA-D319DF9B2E4B}" destId="{2C535B88-0394-4BE2-924F-320BE204FB75}" srcOrd="2" destOrd="0" parTransId="{5F855033-D4B7-4126-93F4-1D9161E58FFE}" sibTransId="{C0FBE1CE-8AB1-486A-B721-03ED1886B1EA}"/>
    <dgm:cxn modelId="{84B74C6F-2DE9-4499-8BB5-1C7FAB07770A}" srcId="{93CCE52B-4543-42FE-A88A-FEBDD6117E07}" destId="{85C388F1-9CFD-4768-B138-80CA64DF25E4}" srcOrd="2" destOrd="0" parTransId="{7BE23792-AC22-48B0-A7D8-B424E2FCB77C}" sibTransId="{BE73A2DA-0E82-4647-85D5-3A38ABC04475}"/>
    <dgm:cxn modelId="{1C89C3B2-A02B-497B-8A03-B124C45F2DD0}" type="presOf" srcId="{481A8EB7-C4E5-42A1-9D06-C64C717C0231}" destId="{11A029E4-ABE3-4FB4-A09A-B1CACCE5A646}" srcOrd="0" destOrd="1" presId="urn:diagrams.loki3.com/BracketList"/>
    <dgm:cxn modelId="{674B3D4C-D730-4BCF-90E4-0B299EDE8A47}" type="presOf" srcId="{921EF512-3A1E-4356-A153-69646325CE1C}" destId="{C3FC6462-736B-495B-A30C-5059CA23582D}" srcOrd="0" destOrd="0" presId="urn:diagrams.loki3.com/BracketList"/>
    <dgm:cxn modelId="{B5BCCE3A-75CB-49E7-A201-5649A24E4BA1}" srcId="{6C6ABB1F-5A49-40B5-90EA-D319DF9B2E4B}" destId="{62F3E367-35F8-4237-841B-D7771FD2847C}" srcOrd="0" destOrd="0" parTransId="{B98931B8-E4DE-4123-8CC8-A926CC862C5B}" sibTransId="{C32CE3F8-5A05-46E7-B807-69655B0020F6}"/>
    <dgm:cxn modelId="{84CC6AC6-3407-438F-BAB1-220AA27C4C4E}" srcId="{6C6ABB1F-5A49-40B5-90EA-D319DF9B2E4B}" destId="{D01021AA-6A2B-4CC5-A1F7-045BB684FE07}" srcOrd="1" destOrd="0" parTransId="{E6F47B39-D889-4592-A2AC-D6F8AA2892F4}" sibTransId="{E072CAC9-EFA9-4E54-88AE-E2D4E8D45375}"/>
    <dgm:cxn modelId="{3F2438FC-21A9-4EBB-8303-97D89ABE8A99}" srcId="{0AB3F258-8E7F-4056-95F7-1270FE069BEE}" destId="{A3313E5A-9772-429F-87FE-C61A349FF871}" srcOrd="0" destOrd="0" parTransId="{67CD84F2-D96D-433C-9A5D-4749CED9359C}" sibTransId="{ABE6E18D-862F-4E5A-BDC4-98A70C10B28C}"/>
    <dgm:cxn modelId="{2154D356-CC6F-4585-9335-7D5EE1AE0BFE}" srcId="{93CCE52B-4543-42FE-A88A-FEBDD6117E07}" destId="{481A8EB7-C4E5-42A1-9D06-C64C717C0231}" srcOrd="1" destOrd="0" parTransId="{AC30A12B-D589-4ADB-A311-B5554449C42F}" sibTransId="{A865AAD2-ACC6-45DF-BB40-34EC36FBFF74}"/>
    <dgm:cxn modelId="{67995568-8BE9-49A9-BD2A-556902875141}" type="presOf" srcId="{B74DE697-797D-441D-841B-9EBD42A6568D}" destId="{DB27903A-056B-4D3C-BB44-4BBCB567BD23}" srcOrd="0" destOrd="4" presId="urn:diagrams.loki3.com/BracketList"/>
    <dgm:cxn modelId="{D1EB2713-E25B-4833-A81A-177B5FE38D00}" type="presOf" srcId="{2C535B88-0394-4BE2-924F-320BE204FB75}" destId="{A5C5DC42-45AF-40AB-8059-4BC6FE8175BD}" srcOrd="0" destOrd="2" presId="urn:diagrams.loki3.com/BracketList"/>
    <dgm:cxn modelId="{299088BA-3C34-44D9-90B2-CE9634134440}" type="presOf" srcId="{6C6ABB1F-5A49-40B5-90EA-D319DF9B2E4B}" destId="{BB3F6AEA-AE06-4481-BA08-A831B0F21E7D}" srcOrd="0" destOrd="0" presId="urn:diagrams.loki3.com/BracketList"/>
    <dgm:cxn modelId="{B186B342-4359-4C89-B294-13292307A031}" type="presOf" srcId="{EB994086-D476-4F15-B01C-704762E4842E}" destId="{DB27903A-056B-4D3C-BB44-4BBCB567BD23}" srcOrd="0" destOrd="1" presId="urn:diagrams.loki3.com/BracketList"/>
    <dgm:cxn modelId="{A3EE3324-E1D2-400F-BF8D-512E16611D89}" type="presOf" srcId="{85C388F1-9CFD-4768-B138-80CA64DF25E4}" destId="{11A029E4-ABE3-4FB4-A09A-B1CACCE5A646}" srcOrd="0" destOrd="2" presId="urn:diagrams.loki3.com/BracketList"/>
    <dgm:cxn modelId="{E053A9C5-67B8-460D-8C76-E6DA198ACAC2}" srcId="{921EF512-3A1E-4356-A153-69646325CE1C}" destId="{0AB3F258-8E7F-4056-95F7-1270FE069BEE}" srcOrd="0" destOrd="0" parTransId="{62B55D38-F7DC-497F-B9A0-CD9341FF7C14}" sibTransId="{AE115AF9-10F9-4F79-985E-B5C54CA5972A}"/>
    <dgm:cxn modelId="{CA6C7F0A-E161-4E9B-8081-13BAC7C2E9A2}" type="presOf" srcId="{62F3E367-35F8-4237-841B-D7771FD2847C}" destId="{A5C5DC42-45AF-40AB-8059-4BC6FE8175BD}" srcOrd="0" destOrd="0" presId="urn:diagrams.loki3.com/BracketList"/>
    <dgm:cxn modelId="{47785319-3E59-4457-B4F4-2EC1BDC6DE3F}" type="presOf" srcId="{93CCE52B-4543-42FE-A88A-FEBDD6117E07}" destId="{0EE123F6-F1FB-46B8-A30A-D311880E8927}" srcOrd="0" destOrd="0" presId="urn:diagrams.loki3.com/BracketList"/>
    <dgm:cxn modelId="{985D9E41-2799-4893-920C-DD94240645AA}" srcId="{0AB3F258-8E7F-4056-95F7-1270FE069BEE}" destId="{6AF97561-2696-4749-BB6C-FFCF3E788689}" srcOrd="3" destOrd="0" parTransId="{E148A447-E3BD-4FF0-80E2-DB453CD55236}" sibTransId="{F52A2DAF-0C77-495A-BD02-AD886E229240}"/>
    <dgm:cxn modelId="{3B213597-4E8D-4DCC-9184-D01B2CBEEDF5}" srcId="{0AB3F258-8E7F-4056-95F7-1270FE069BEE}" destId="{B74DE697-797D-441D-841B-9EBD42A6568D}" srcOrd="4" destOrd="0" parTransId="{F537A0E0-8A8A-4B7A-BE30-E8F66F586345}" sibTransId="{37851AE4-96F7-4D89-93DF-BFC1B5916F6E}"/>
    <dgm:cxn modelId="{C62C4F1F-5829-4207-B90C-6B4113041E01}" srcId="{0AB3F258-8E7F-4056-95F7-1270FE069BEE}" destId="{EB994086-D476-4F15-B01C-704762E4842E}" srcOrd="1" destOrd="0" parTransId="{7C0AB808-731D-4D21-832D-F672CEBBF12F}" sibTransId="{ECCA1521-D75C-4F14-B0B4-E1FE7908ED4A}"/>
    <dgm:cxn modelId="{DDBA7193-84F3-4528-BFCB-616C655D4249}" type="presOf" srcId="{6AF97561-2696-4749-BB6C-FFCF3E788689}" destId="{DB27903A-056B-4D3C-BB44-4BBCB567BD23}" srcOrd="0" destOrd="3" presId="urn:diagrams.loki3.com/BracketList"/>
    <dgm:cxn modelId="{1F2A48E5-D54E-4366-BF89-195987728534}" srcId="{0AB3F258-8E7F-4056-95F7-1270FE069BEE}" destId="{20B018A7-A5C2-4299-A529-1963258B38B7}" srcOrd="2" destOrd="0" parTransId="{53033E7B-9E6F-40D3-B97E-0CD1D4162A96}" sibTransId="{028C23B7-6285-4EAE-BCDA-94BB2C64D4FD}"/>
    <dgm:cxn modelId="{EA98EA76-0532-4A10-9F00-1A8E77A61A89}" type="presOf" srcId="{0AB3F258-8E7F-4056-95F7-1270FE069BEE}" destId="{F8AA24FD-5077-4CFC-ACB9-9E59D690923C}" srcOrd="0" destOrd="0" presId="urn:diagrams.loki3.com/BracketList"/>
    <dgm:cxn modelId="{F5B5CB9F-2106-4EEB-9ECB-B5291A1B4AD2}" srcId="{921EF512-3A1E-4356-A153-69646325CE1C}" destId="{6C6ABB1F-5A49-40B5-90EA-D319DF9B2E4B}" srcOrd="2" destOrd="0" parTransId="{0222EECD-CBAA-477D-93C6-BC73CAAD369D}" sibTransId="{5533DE75-1041-4035-B530-F68446A7C7F8}"/>
    <dgm:cxn modelId="{9113DC23-8520-403C-88E0-B5AF7D603329}" type="presOf" srcId="{D01021AA-6A2B-4CC5-A1F7-045BB684FE07}" destId="{A5C5DC42-45AF-40AB-8059-4BC6FE8175BD}" srcOrd="0" destOrd="1" presId="urn:diagrams.loki3.com/BracketList"/>
    <dgm:cxn modelId="{56BB0B9A-F392-42A0-8677-F259720C18E2}" type="presOf" srcId="{0E45AA78-0BC1-46B7-ACAD-04D429116958}" destId="{11A029E4-ABE3-4FB4-A09A-B1CACCE5A646}" srcOrd="0" destOrd="0" presId="urn:diagrams.loki3.com/BracketList"/>
    <dgm:cxn modelId="{D8A8F703-DF36-47A9-B379-E864082610A6}" type="presParOf" srcId="{C3FC6462-736B-495B-A30C-5059CA23582D}" destId="{CC024588-6EAE-4C68-9F6F-6245A5EBA090}" srcOrd="0" destOrd="0" presId="urn:diagrams.loki3.com/BracketList"/>
    <dgm:cxn modelId="{CA09E6A9-089A-409A-AB32-CF89474E8E27}" type="presParOf" srcId="{CC024588-6EAE-4C68-9F6F-6245A5EBA090}" destId="{F8AA24FD-5077-4CFC-ACB9-9E59D690923C}" srcOrd="0" destOrd="0" presId="urn:diagrams.loki3.com/BracketList"/>
    <dgm:cxn modelId="{32E859F4-5710-4C33-B767-41F21A5FBC26}" type="presParOf" srcId="{CC024588-6EAE-4C68-9F6F-6245A5EBA090}" destId="{97313CA6-1EA9-4D0E-A5B6-C6FB18240B55}" srcOrd="1" destOrd="0" presId="urn:diagrams.loki3.com/BracketList"/>
    <dgm:cxn modelId="{9D894E9B-8023-4D42-A6F7-5FCC42A24A98}" type="presParOf" srcId="{CC024588-6EAE-4C68-9F6F-6245A5EBA090}" destId="{EF280174-24C8-4817-BEA8-F9C44C568EBD}" srcOrd="2" destOrd="0" presId="urn:diagrams.loki3.com/BracketList"/>
    <dgm:cxn modelId="{D7962C4A-5C8A-45EA-A1D4-8358E8F1B044}" type="presParOf" srcId="{CC024588-6EAE-4C68-9F6F-6245A5EBA090}" destId="{DB27903A-056B-4D3C-BB44-4BBCB567BD23}" srcOrd="3" destOrd="0" presId="urn:diagrams.loki3.com/BracketList"/>
    <dgm:cxn modelId="{8F56F4DD-56B0-4B5B-98F5-C280BBA01452}" type="presParOf" srcId="{C3FC6462-736B-495B-A30C-5059CA23582D}" destId="{9C1B149D-02F3-467D-AF46-C69D766B1841}" srcOrd="1" destOrd="0" presId="urn:diagrams.loki3.com/BracketList"/>
    <dgm:cxn modelId="{D6337177-D043-45B9-A07A-A95A0A50E15B}" type="presParOf" srcId="{C3FC6462-736B-495B-A30C-5059CA23582D}" destId="{25A521AB-7254-4292-8805-3F56EC8DAAA9}" srcOrd="2" destOrd="0" presId="urn:diagrams.loki3.com/BracketList"/>
    <dgm:cxn modelId="{4EB96BFA-C4DF-4F93-9301-F8336A6241DD}" type="presParOf" srcId="{25A521AB-7254-4292-8805-3F56EC8DAAA9}" destId="{0EE123F6-F1FB-46B8-A30A-D311880E8927}" srcOrd="0" destOrd="0" presId="urn:diagrams.loki3.com/BracketList"/>
    <dgm:cxn modelId="{9FF47FD0-7BBD-438A-B0B9-2E7D220CB9A5}" type="presParOf" srcId="{25A521AB-7254-4292-8805-3F56EC8DAAA9}" destId="{02B78642-C5E7-48D2-A14F-0C7514573DA6}" srcOrd="1" destOrd="0" presId="urn:diagrams.loki3.com/BracketList"/>
    <dgm:cxn modelId="{8CCB4CD8-A0DB-4115-A21B-44EA9D4CD9E7}" type="presParOf" srcId="{25A521AB-7254-4292-8805-3F56EC8DAAA9}" destId="{D0B487AA-1C46-4FC5-B95D-BBEE9D207030}" srcOrd="2" destOrd="0" presId="urn:diagrams.loki3.com/BracketList"/>
    <dgm:cxn modelId="{DA268A36-7E64-4A23-A93F-6D52ED5556DA}" type="presParOf" srcId="{25A521AB-7254-4292-8805-3F56EC8DAAA9}" destId="{11A029E4-ABE3-4FB4-A09A-B1CACCE5A646}" srcOrd="3" destOrd="0" presId="urn:diagrams.loki3.com/BracketList"/>
    <dgm:cxn modelId="{6251F867-8136-4169-8238-A393CC7D72C9}" type="presParOf" srcId="{C3FC6462-736B-495B-A30C-5059CA23582D}" destId="{9AA9B3EB-E8AD-419F-8916-7711AAE5ED56}" srcOrd="3" destOrd="0" presId="urn:diagrams.loki3.com/BracketList"/>
    <dgm:cxn modelId="{E985BDBF-A647-4905-BD85-008A25259FA9}" type="presParOf" srcId="{C3FC6462-736B-495B-A30C-5059CA23582D}" destId="{B58E42AC-D3C2-46CC-AD2D-4C0B799428C4}" srcOrd="4" destOrd="0" presId="urn:diagrams.loki3.com/BracketList"/>
    <dgm:cxn modelId="{5072EA92-FB08-4AAC-B6AF-978F1E3BB9AA}" type="presParOf" srcId="{B58E42AC-D3C2-46CC-AD2D-4C0B799428C4}" destId="{BB3F6AEA-AE06-4481-BA08-A831B0F21E7D}" srcOrd="0" destOrd="0" presId="urn:diagrams.loki3.com/BracketList"/>
    <dgm:cxn modelId="{133ACD4D-3D7E-48F1-93B9-DDED3D2BC375}" type="presParOf" srcId="{B58E42AC-D3C2-46CC-AD2D-4C0B799428C4}" destId="{64803FF0-F58F-4DB1-9060-7417F10B08A9}" srcOrd="1" destOrd="0" presId="urn:diagrams.loki3.com/BracketList"/>
    <dgm:cxn modelId="{6B75FBAF-1CC0-41C1-9190-09E1F828A1EE}" type="presParOf" srcId="{B58E42AC-D3C2-46CC-AD2D-4C0B799428C4}" destId="{511409A8-106D-4962-AB44-C25CD08BB36D}" srcOrd="2" destOrd="0" presId="urn:diagrams.loki3.com/BracketList"/>
    <dgm:cxn modelId="{4005011F-47B3-43C1-9901-5EE117F94C7F}" type="presParOf" srcId="{B58E42AC-D3C2-46CC-AD2D-4C0B799428C4}" destId="{A5C5DC42-45AF-40AB-8059-4BC6FE8175BD}"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A24FD-5077-4CFC-ACB9-9E59D690923C}">
      <dsp:nvSpPr>
        <dsp:cNvPr id="0" name=""/>
        <dsp:cNvSpPr/>
      </dsp:nvSpPr>
      <dsp:spPr>
        <a:xfrm>
          <a:off x="0" y="563868"/>
          <a:ext cx="2036298" cy="358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latin typeface="+mn-lt"/>
              <a:cs typeface="Adobe Devanagari" panose="02040503050201020203" pitchFamily="18" charset="0"/>
            </a:rPr>
            <a:t>Roth</a:t>
          </a:r>
          <a:endParaRPr lang="en-US" sz="1600" kern="1200" dirty="0">
            <a:latin typeface="+mn-lt"/>
            <a:cs typeface="Adobe Devanagari" panose="02040503050201020203" pitchFamily="18" charset="0"/>
          </a:endParaRPr>
        </a:p>
      </dsp:txBody>
      <dsp:txXfrm>
        <a:off x="0" y="563868"/>
        <a:ext cx="2036298" cy="358922"/>
      </dsp:txXfrm>
    </dsp:sp>
    <dsp:sp modelId="{97313CA6-1EA9-4D0E-A5B6-C6FB18240B55}">
      <dsp:nvSpPr>
        <dsp:cNvPr id="0" name=""/>
        <dsp:cNvSpPr/>
      </dsp:nvSpPr>
      <dsp:spPr>
        <a:xfrm>
          <a:off x="2036298" y="3051"/>
          <a:ext cx="407259" cy="1480557"/>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27903A-056B-4D3C-BB44-4BBCB567BD23}">
      <dsp:nvSpPr>
        <dsp:cNvPr id="0" name=""/>
        <dsp:cNvSpPr/>
      </dsp:nvSpPr>
      <dsp:spPr>
        <a:xfrm>
          <a:off x="2606462" y="3051"/>
          <a:ext cx="5538731" cy="14805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US" sz="1800" b="1" kern="1200" dirty="0"/>
        </a:p>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Contributions are made with after-tax dollars</a:t>
          </a:r>
          <a:endParaRPr lang="en-US" sz="1800" b="1"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Withdraw money before retirement with no penalty</a:t>
          </a:r>
          <a:endParaRPr lang="en-US" sz="1800" b="1"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Cash grows extremely fast</a:t>
          </a:r>
          <a:endParaRPr lang="en-US" sz="1800" b="1"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endParaRPr lang="en-US" sz="1800" kern="1200" dirty="0"/>
        </a:p>
      </dsp:txBody>
      <dsp:txXfrm>
        <a:off x="2606462" y="3051"/>
        <a:ext cx="5538731" cy="1480557"/>
      </dsp:txXfrm>
    </dsp:sp>
    <dsp:sp modelId="{0EE123F6-F1FB-46B8-A30A-D311880E8927}">
      <dsp:nvSpPr>
        <dsp:cNvPr id="0" name=""/>
        <dsp:cNvSpPr/>
      </dsp:nvSpPr>
      <dsp:spPr>
        <a:xfrm>
          <a:off x="0" y="1985105"/>
          <a:ext cx="2036298" cy="358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kern="1200" dirty="0" smtClean="0">
              <a:latin typeface="+mn-lt"/>
              <a:cs typeface="Adobe Devanagari" panose="02040503050201020203" pitchFamily="18" charset="0"/>
            </a:rPr>
            <a:t>SEP</a:t>
          </a:r>
          <a:endParaRPr lang="en-US" sz="1600" kern="1200" dirty="0">
            <a:latin typeface="+mn-lt"/>
            <a:cs typeface="Adobe Devanagari" panose="02040503050201020203" pitchFamily="18" charset="0"/>
          </a:endParaRPr>
        </a:p>
      </dsp:txBody>
      <dsp:txXfrm>
        <a:off x="0" y="1985105"/>
        <a:ext cx="2036298" cy="358922"/>
      </dsp:txXfrm>
    </dsp:sp>
    <dsp:sp modelId="{02B78642-C5E7-48D2-A14F-0C7514573DA6}">
      <dsp:nvSpPr>
        <dsp:cNvPr id="0" name=""/>
        <dsp:cNvSpPr/>
      </dsp:nvSpPr>
      <dsp:spPr>
        <a:xfrm>
          <a:off x="2036298" y="1581317"/>
          <a:ext cx="407259" cy="1166499"/>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A029E4-ABE3-4FB4-A09A-B1CACCE5A646}">
      <dsp:nvSpPr>
        <dsp:cNvPr id="0" name=""/>
        <dsp:cNvSpPr/>
      </dsp:nvSpPr>
      <dsp:spPr>
        <a:xfrm>
          <a:off x="2606462" y="1500449"/>
          <a:ext cx="5538731" cy="13282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Great if you’re self-employed and have no employees. </a:t>
          </a:r>
          <a:endParaRPr lang="en-US" sz="1800" b="1"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Deduct these contributions from your taxable income.</a:t>
          </a:r>
          <a:endParaRPr lang="en-US" sz="1800" b="1" kern="1200" dirty="0">
            <a:latin typeface="+mn-lt"/>
            <a:cs typeface="Adobe Devanagari" panose="02040503050201020203" pitchFamily="18" charset="0"/>
          </a:endParaRPr>
        </a:p>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Max annual contribution limits of $57,000 or 25% of income- whichever is less</a:t>
          </a:r>
          <a:endParaRPr lang="en-US" sz="1800" b="1" kern="1200" dirty="0">
            <a:latin typeface="+mn-lt"/>
            <a:cs typeface="Adobe Devanagari" panose="02040503050201020203" pitchFamily="18" charset="0"/>
          </a:endParaRPr>
        </a:p>
      </dsp:txBody>
      <dsp:txXfrm>
        <a:off x="2606462" y="1500449"/>
        <a:ext cx="5538731" cy="1328234"/>
      </dsp:txXfrm>
    </dsp:sp>
    <dsp:sp modelId="{BB3F6AEA-AE06-4481-BA08-A831B0F21E7D}">
      <dsp:nvSpPr>
        <dsp:cNvPr id="0" name=""/>
        <dsp:cNvSpPr/>
      </dsp:nvSpPr>
      <dsp:spPr>
        <a:xfrm>
          <a:off x="0" y="3527637"/>
          <a:ext cx="2036298" cy="32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0" kern="1200" dirty="0" smtClean="0">
              <a:latin typeface="+mn-lt"/>
              <a:cs typeface="Adobe Devanagari" panose="02040503050201020203" pitchFamily="18" charset="0"/>
            </a:rPr>
            <a:t>Traditional IRA</a:t>
          </a:r>
          <a:endParaRPr lang="en-US" sz="1800" b="0" kern="1200" dirty="0">
            <a:latin typeface="+mn-lt"/>
            <a:cs typeface="Adobe Devanagari" panose="02040503050201020203" pitchFamily="18" charset="0"/>
          </a:endParaRPr>
        </a:p>
      </dsp:txBody>
      <dsp:txXfrm>
        <a:off x="0" y="3527637"/>
        <a:ext cx="2036298" cy="324188"/>
      </dsp:txXfrm>
    </dsp:sp>
    <dsp:sp modelId="{64803FF0-F58F-4DB1-9060-7417F10B08A9}">
      <dsp:nvSpPr>
        <dsp:cNvPr id="0" name=""/>
        <dsp:cNvSpPr/>
      </dsp:nvSpPr>
      <dsp:spPr>
        <a:xfrm>
          <a:off x="2036298" y="2940045"/>
          <a:ext cx="407259" cy="1499371"/>
        </a:xfrm>
        <a:prstGeom prst="leftBrace">
          <a:avLst>
            <a:gd name="adj1" fmla="val 35000"/>
            <a:gd name="adj2" fmla="val 5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C5DC42-45AF-40AB-8059-4BC6FE8175BD}">
      <dsp:nvSpPr>
        <dsp:cNvPr id="0" name=""/>
        <dsp:cNvSpPr/>
      </dsp:nvSpPr>
      <dsp:spPr>
        <a:xfrm>
          <a:off x="2606462" y="2845525"/>
          <a:ext cx="5538731" cy="16884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latin typeface="+mn-lt"/>
              <a:cs typeface="Adobe Devanagari" panose="02040503050201020203" pitchFamily="18" charset="0"/>
            </a:rPr>
            <a:t>Deduct contributions now and pay taxes on withdrawals later</a:t>
          </a:r>
          <a:endParaRPr lang="en-US" sz="1800" b="1" kern="1200" dirty="0">
            <a:latin typeface="+mn-lt"/>
            <a:cs typeface="Adobe Devanagari" panose="02040503050201020203" pitchFamily="18" charset="0"/>
          </a:endParaRPr>
        </a:p>
        <a:p>
          <a:pPr marL="228600" lvl="1" indent="-228600" algn="l" defTabSz="889000">
            <a:lnSpc>
              <a:spcPct val="90000"/>
            </a:lnSpc>
            <a:spcBef>
              <a:spcPct val="0"/>
            </a:spcBef>
            <a:spcAft>
              <a:spcPct val="15000"/>
            </a:spcAft>
            <a:buChar char="••"/>
          </a:pPr>
          <a:r>
            <a:rPr lang="en-US" sz="2000" b="1" kern="1200" dirty="0" smtClean="0">
              <a:latin typeface="+mn-lt"/>
              <a:cs typeface="Adobe Devanagari" panose="02040503050201020203" pitchFamily="18" charset="0"/>
            </a:rPr>
            <a:t>No income eligibility restrictions</a:t>
          </a:r>
          <a:endParaRPr lang="en-US" sz="1800" b="1" kern="1200" dirty="0">
            <a:latin typeface="+mn-lt"/>
            <a:cs typeface="Adobe Devanagari" panose="02040503050201020203" pitchFamily="18" charset="0"/>
          </a:endParaRPr>
        </a:p>
        <a:p>
          <a:pPr marL="228600" lvl="1" indent="-228600" algn="l" defTabSz="889000">
            <a:lnSpc>
              <a:spcPct val="90000"/>
            </a:lnSpc>
            <a:spcBef>
              <a:spcPct val="0"/>
            </a:spcBef>
            <a:spcAft>
              <a:spcPct val="15000"/>
            </a:spcAft>
            <a:buChar char="••"/>
          </a:pPr>
          <a:r>
            <a:rPr lang="en-US" sz="2000" b="1" kern="1200" dirty="0" smtClean="0">
              <a:latin typeface="+mn-lt"/>
              <a:cs typeface="Adobe Devanagari" panose="02040503050201020203" pitchFamily="18" charset="0"/>
            </a:rPr>
            <a:t>Upfront tax advantage</a:t>
          </a:r>
          <a:r>
            <a:rPr lang="en-US" sz="1800" b="1" kern="1200" dirty="0" smtClean="0">
              <a:latin typeface="+mn-lt"/>
              <a:cs typeface="Adobe Devanagari" panose="02040503050201020203" pitchFamily="18" charset="0"/>
            </a:rPr>
            <a:t/>
          </a:r>
          <a:br>
            <a:rPr lang="en-US" sz="1800" b="1" kern="1200" dirty="0" smtClean="0">
              <a:latin typeface="+mn-lt"/>
              <a:cs typeface="Adobe Devanagari" panose="02040503050201020203" pitchFamily="18" charset="0"/>
            </a:rPr>
          </a:br>
          <a:endParaRPr lang="en-US" sz="2000" kern="1200" dirty="0">
            <a:latin typeface="+mn-lt"/>
          </a:endParaRPr>
        </a:p>
      </dsp:txBody>
      <dsp:txXfrm>
        <a:off x="2606462" y="2845525"/>
        <a:ext cx="5538731" cy="168841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Personal Finance Workshop created by the Farm Credit Associations of NC. I am AJ</a:t>
            </a:r>
            <a:r>
              <a:rPr lang="en-US" baseline="0" dirty="0" smtClean="0"/>
              <a:t> Moore,</a:t>
            </a:r>
            <a:r>
              <a:rPr lang="en-US" dirty="0" smtClean="0"/>
              <a:t> a loan</a:t>
            </a:r>
            <a:r>
              <a:rPr lang="en-US" baseline="0" dirty="0" smtClean="0"/>
              <a:t> officer with Farm Credit in Elizabeth City, NC.  I look forward to sharing valuable information with you to help as you plan your finances for today and prepare for tomorrow.  Let’s get started!  </a:t>
            </a:r>
            <a:endParaRPr lang="en-US" dirty="0" smtClean="0"/>
          </a:p>
          <a:p>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If your employer does not offer a retirement plan or if you have already maxed out your 401K then you may want to invest in an Individual Retirement Account, better known as an IRA. With an IRA you can contribute up to a specified amount as determined by the IRS. If you are age 50 or older, you are able to contribute an additional amount as part of the “catch up” provision. If you select traditional IRA, your contributions will be tax-deductible in the year in which they are made. An IRA has the same stipulations as a 401K when it comes to withdrawing money before 59 ½ which is a 10% penalty.</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10</a:t>
            </a:fld>
            <a:endParaRPr lang="en-US"/>
          </a:p>
        </p:txBody>
      </p:sp>
    </p:spTree>
    <p:extLst>
      <p:ext uri="{BB962C8B-B14F-4D97-AF65-F5344CB8AC3E}">
        <p14:creationId xmlns:p14="http://schemas.microsoft.com/office/powerpoint/2010/main" val="295731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several different types of IRAs.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ROTH IRA is a great start with retirement plans. Contributions to a ROTH IRA are taxed beforehand, withdrawals are never taxed and it grows at a rapid rate. It is great place for when you’re just starting out and have extra money you want to use. You can invest in an IRA and ROTH IRA but your total contributions to both can not exceed the specified limit for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Simplified Employee Pension or SEP IRAs allow you to contribute a portion of your income to your own retirement account. These accounts are great if you’re self-employed and have no employees. The max annual contribution limits are significantly higher than the other accounts as you can contribute up to $57,000 or 25% of your income in 2020, whichever is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Traditional IRA allows you to deduct contributions on your current taxes and not have to pay taxes until you withdraw funds later in retirement. These accounts do not have any income eligibility restrictions. They also offer an upfront tax 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11</a:t>
            </a:fld>
            <a:endParaRPr lang="en-US"/>
          </a:p>
        </p:txBody>
      </p:sp>
    </p:spTree>
    <p:extLst>
      <p:ext uri="{BB962C8B-B14F-4D97-AF65-F5344CB8AC3E}">
        <p14:creationId xmlns:p14="http://schemas.microsoft.com/office/powerpoint/2010/main" val="54277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These tools may assist you in budgeting your money for your retirement and investing plan. Dave Ramsey offers an app that helps you keep track of your money usage so you can see where every dollar goes to throughout the month. A basic spreadsheet can also be helpful for creating a budget to set aside money for your retirement planning. A good tip is to aim to invest 10-15% of your household income to your retirement plan. If you do that when it comes time for retirement you will be ready to do whatever you choose to do to enjoy your time. </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12</a:t>
            </a:fld>
            <a:endParaRPr lang="en-US"/>
          </a:p>
        </p:txBody>
      </p:sp>
    </p:spTree>
    <p:extLst>
      <p:ext uri="{BB962C8B-B14F-4D97-AF65-F5344CB8AC3E}">
        <p14:creationId xmlns:p14="http://schemas.microsoft.com/office/powerpoint/2010/main" val="215897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 financial sense, investing is when an individual commits money to a financial asset, or security, such as a bond or stock, in hopes of receiving more money in the future.  Investing can be seen as  risky and overwhelming but with these basic understandings, hopefully investing will begin to take shape and you can develop a clearer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(read through bullets listed)</a:t>
            </a:r>
          </a:p>
        </p:txBody>
      </p:sp>
      <p:sp>
        <p:nvSpPr>
          <p:cNvPr id="4" name="Slide Number Placeholder 3"/>
          <p:cNvSpPr>
            <a:spLocks noGrp="1"/>
          </p:cNvSpPr>
          <p:nvPr>
            <p:ph type="sldNum" sz="quarter" idx="10"/>
          </p:nvPr>
        </p:nvSpPr>
        <p:spPr/>
        <p:txBody>
          <a:bodyPr/>
          <a:lstStyle/>
          <a:p>
            <a:fld id="{2839AA33-6C8C-40E9-A13D-2CAB9E9D115C}" type="slidenum">
              <a:rPr lang="en-US" smtClean="0"/>
              <a:t>13</a:t>
            </a:fld>
            <a:endParaRPr lang="en-US"/>
          </a:p>
        </p:txBody>
      </p:sp>
    </p:spTree>
    <p:extLst>
      <p:ext uri="{BB962C8B-B14F-4D97-AF65-F5344CB8AC3E}">
        <p14:creationId xmlns:p14="http://schemas.microsoft.com/office/powerpoint/2010/main" val="134750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quick way to look at your investment strategy. Your age should equal the percent of your portfolio that is held in safer investments like bonds, bond mutual funds, CDs, etc. If you take 100 minus your age, that should equal the percent of your portfolio that you should place in riskier investments like stocks, stock mutual funds, real estate, etc. Based on this rule, you should have riskier investments earlier in life and safer ones later in life.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14</a:t>
            </a:fld>
            <a:endParaRPr lang="en-US"/>
          </a:p>
        </p:txBody>
      </p:sp>
    </p:spTree>
    <p:extLst>
      <p:ext uri="{BB962C8B-B14F-4D97-AF65-F5344CB8AC3E}">
        <p14:creationId xmlns:p14="http://schemas.microsoft.com/office/powerpoint/2010/main" val="357224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world of investing, riskier</a:t>
            </a:r>
            <a:r>
              <a:rPr lang="en-US" baseline="0" dirty="0" smtClean="0"/>
              <a:t> investments earn a greater return and less risky investments earn a lower return. </a:t>
            </a:r>
            <a:r>
              <a:rPr lang="en-US" dirty="0" smtClean="0"/>
              <a:t>When talking with a financial advisor</a:t>
            </a:r>
            <a:r>
              <a:rPr lang="en-US" baseline="0" dirty="0" smtClean="0"/>
              <a:t> you might hear the term risk averse. This refers to a person who prefers lower returns with known risks rather than higher returns with unknown risks. It is important to ask yourself, what is my risk tendency?</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15</a:t>
            </a:fld>
            <a:endParaRPr lang="en-US"/>
          </a:p>
        </p:txBody>
      </p:sp>
    </p:spTree>
    <p:extLst>
      <p:ext uri="{BB962C8B-B14F-4D97-AF65-F5344CB8AC3E}">
        <p14:creationId xmlns:p14="http://schemas.microsoft.com/office/powerpoint/2010/main" val="48434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definition and example given)</a:t>
            </a:r>
          </a:p>
          <a:p>
            <a:r>
              <a:rPr lang="en-US" baseline="0" dirty="0" smtClean="0"/>
              <a:t>Your money grows because of compounding interest. Now let’s look at an example of this money growth.</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16</a:t>
            </a:fld>
            <a:endParaRPr lang="en-US"/>
          </a:p>
        </p:txBody>
      </p:sp>
    </p:spTree>
    <p:extLst>
      <p:ext uri="{BB962C8B-B14F-4D97-AF65-F5344CB8AC3E}">
        <p14:creationId xmlns:p14="http://schemas.microsoft.com/office/powerpoint/2010/main" val="272550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example shows the importance of starting to save earlier in life. It highlights the importance of the </a:t>
            </a:r>
            <a:r>
              <a:rPr lang="en-US" dirty="0" smtClean="0"/>
              <a:t>time value of money and compounding</a:t>
            </a:r>
            <a:r>
              <a:rPr lang="en-US" baseline="0" dirty="0" smtClean="0"/>
              <a:t>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shown (go through the scenarios listed)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Lindsey invests one-fifth the dollars, but has 25% more to show in the end</a:t>
            </a:r>
          </a:p>
          <a:p>
            <a:r>
              <a:rPr lang="en-US" baseline="0" dirty="0" smtClean="0"/>
              <a:t>Returns are hypothetical and are not meant to imply the future performance of any investment, because all investments and rates do change over time.</a:t>
            </a:r>
          </a:p>
        </p:txBody>
      </p:sp>
      <p:sp>
        <p:nvSpPr>
          <p:cNvPr id="4" name="Slide Number Placeholder 3"/>
          <p:cNvSpPr>
            <a:spLocks noGrp="1"/>
          </p:cNvSpPr>
          <p:nvPr>
            <p:ph type="sldNum" sz="quarter" idx="10"/>
          </p:nvPr>
        </p:nvSpPr>
        <p:spPr/>
        <p:txBody>
          <a:bodyPr/>
          <a:lstStyle/>
          <a:p>
            <a:fld id="{5E237749-808D-458D-8527-2E478D7E115E}" type="slidenum">
              <a:rPr lang="en-US" smtClean="0"/>
              <a:t>17</a:t>
            </a:fld>
            <a:endParaRPr lang="en-US"/>
          </a:p>
        </p:txBody>
      </p:sp>
    </p:spTree>
    <p:extLst>
      <p:ext uri="{BB962C8B-B14F-4D97-AF65-F5344CB8AC3E}">
        <p14:creationId xmlns:p14="http://schemas.microsoft.com/office/powerpoint/2010/main" val="289257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encourage</a:t>
            </a:r>
            <a:r>
              <a:rPr lang="en-US" baseline="0" dirty="0" smtClean="0"/>
              <a:t> you to think through each of these review questions and discuss with your teacher or peers to ensure you grasp these concepts.  </a:t>
            </a:r>
            <a:endParaRPr lang="en-US" dirty="0" smtClean="0"/>
          </a:p>
          <a:p>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18</a:t>
            </a:fld>
            <a:endParaRPr lang="en-US"/>
          </a:p>
        </p:txBody>
      </p:sp>
    </p:spTree>
    <p:extLst>
      <p:ext uri="{BB962C8B-B14F-4D97-AF65-F5344CB8AC3E}">
        <p14:creationId xmlns:p14="http://schemas.microsoft.com/office/powerpoint/2010/main" val="283230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tell, providing personal finance education for students is important to Farm Credit.  Today’s presentation is part of an</a:t>
            </a:r>
            <a:r>
              <a:rPr lang="en-US" baseline="0" dirty="0" smtClean="0"/>
              <a:t> eight-part series, so I encourage you to explore the other topics.  To contact us, feel free to visit www.farmcreditofnc.com. Thank you for joining me! </a:t>
            </a:r>
            <a:endParaRPr lang="en-US" dirty="0" smtClean="0"/>
          </a:p>
          <a:p>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19</a:t>
            </a:fld>
            <a:endParaRPr lang="en-US"/>
          </a:p>
        </p:txBody>
      </p:sp>
    </p:spTree>
    <p:extLst>
      <p:ext uri="{BB962C8B-B14F-4D97-AF65-F5344CB8AC3E}">
        <p14:creationId xmlns:p14="http://schemas.microsoft.com/office/powerpoint/2010/main" val="139447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this next section we will dive into planning for the future with insurance, retirement, and investing.</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55027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ask yourself,</a:t>
            </a:r>
            <a:r>
              <a:rPr lang="en-US" baseline="0" dirty="0" smtClean="0"/>
              <a:t> why do I need insurance or a retirement account when I’m young and healthy? The answer is, to block the cost of risks in your life. Risks can come in the form of health problems, auto accidents, disability, property damage due to a hurricane, etc. With so many risks, insurance offers a financial safety net to cover the costs associated with these risks.</a:t>
            </a:r>
          </a:p>
          <a:p>
            <a:endParaRPr lang="en-US" baseline="0" dirty="0" smtClean="0"/>
          </a:p>
          <a:p>
            <a:r>
              <a:rPr lang="en-US" baseline="0" dirty="0" smtClean="0"/>
              <a:t>Your retirement, on the other hand allows you to plan for life once you complete your career. Although that may seem years away, it is important to start planning now.</a:t>
            </a:r>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198282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first step to starting young is to visualize what you want. Picture what you want your retirement lifestyle to be like then plan around that. It is important to not touch the money and understand that it is not your money right now, it is for the future you. Don’t take too many risks with it. Buy and hold for the long term.</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4</a:t>
            </a:fld>
            <a:endParaRPr lang="en-US"/>
          </a:p>
        </p:txBody>
      </p:sp>
    </p:spTree>
    <p:extLst>
      <p:ext uri="{BB962C8B-B14F-4D97-AF65-F5344CB8AC3E}">
        <p14:creationId xmlns:p14="http://schemas.microsoft.com/office/powerpoint/2010/main" val="314413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to transition to Retirement plans. Many people when asked what their retirement will look like, they mention vacation and enjoying life. This sounds great but where will the funds come from to finance these trips? This is where the role of retirement plans come into play. Retirement plans involve planning which helps an individual be financially stable after they retire. There are numerous retirement plans, including 401Ks and IRAs.</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5</a:t>
            </a:fld>
            <a:endParaRPr lang="en-US"/>
          </a:p>
        </p:txBody>
      </p:sp>
    </p:spTree>
    <p:extLst>
      <p:ext uri="{BB962C8B-B14F-4D97-AF65-F5344CB8AC3E}">
        <p14:creationId xmlns:p14="http://schemas.microsoft.com/office/powerpoint/2010/main" val="391584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a:t>
            </a:r>
            <a:r>
              <a:rPr lang="en-US" baseline="0" dirty="0" smtClean="0"/>
              <a:t> choose a retirement plan, it is important to figure out where to begin and how much you should save.  (go over bullet 1)</a:t>
            </a:r>
          </a:p>
          <a:p>
            <a:r>
              <a:rPr lang="en-US" baseline="0" dirty="0" smtClean="0"/>
              <a:t>The goal that most financial advisors suggest is to (go over second bullet)</a:t>
            </a:r>
          </a:p>
          <a:p>
            <a:r>
              <a:rPr lang="en-US" baseline="0" dirty="0" smtClean="0"/>
              <a:t>(go over third bullet)</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6</a:t>
            </a:fld>
            <a:endParaRPr lang="en-US"/>
          </a:p>
        </p:txBody>
      </p:sp>
    </p:spTree>
    <p:extLst>
      <p:ext uri="{BB962C8B-B14F-4D97-AF65-F5344CB8AC3E}">
        <p14:creationId xmlns:p14="http://schemas.microsoft.com/office/powerpoint/2010/main" val="380124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5 simple steps when looking at where to begin when retirement and investing. First off is to know how much money you have for investing. One popular rule of thumb is the “100 minus age” rule, which means you take 100 and subtract your age from that. The resulting number is the percentage you should allocate to stocks. For example if you are 30 then 70% of your assets should be allocated to stocks. This is just a general rule and others may find it better to use less or more.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is to understand how much of a risk you are willing to take. There are some funds that are low risk, low reward and others high risk, high reward. It all comes down to what’s best for you. 3rd is to diversify your portfolio. You do not want all your eggs in one basket. Make sure you are diversified. Being diversified means to make sure that you have stocks that are in various industries. Sometimes the medical stocks preform well or sometimes banking stocks so it is important to not have all your stocks in one industry.  4th is to pick a brokerage account that best fits you or employer sponsored accounts such as 401 (k). 5th is to never invest more than you can afford to lose. There’s a chance you may lose money so for safety reason it is best to invest an amount that you can afford to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7</a:t>
            </a:fld>
            <a:endParaRPr lang="en-US"/>
          </a:p>
        </p:txBody>
      </p:sp>
    </p:spTree>
    <p:extLst>
      <p:ext uri="{BB962C8B-B14F-4D97-AF65-F5344CB8AC3E}">
        <p14:creationId xmlns:p14="http://schemas.microsoft.com/office/powerpoint/2010/main" val="101988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items listed)</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8</a:t>
            </a:fld>
            <a:endParaRPr lang="en-US"/>
          </a:p>
        </p:txBody>
      </p:sp>
    </p:spTree>
    <p:extLst>
      <p:ext uri="{BB962C8B-B14F-4D97-AF65-F5344CB8AC3E}">
        <p14:creationId xmlns:p14="http://schemas.microsoft.com/office/powerpoint/2010/main" val="417740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first type of retirement plan which is one of the more popular is the 401(k) plan. This is a workplace retirement account that’s offered as an employee benefit. By using this it could help eliminate the amount of income you pay taxes on. These are great options as many employers match your contributions up to a certain percentage. For example, some companies can match your 401K investment up to 6%. In other words, if you invest 6% of your salary into your 401K account, the company will also invest 6% into your account. There are a few negatives such as withdrawing EARLY. If you withdraw funds before the age 59 ½ then you are subject to a 10% penalty. There are also contribution limits, as of 2020 the limit was set to $19,500. Overall this is a great plan with low risk.</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9</a:t>
            </a:fld>
            <a:endParaRPr lang="en-US"/>
          </a:p>
        </p:txBody>
      </p:sp>
    </p:spTree>
    <p:extLst>
      <p:ext uri="{BB962C8B-B14F-4D97-AF65-F5344CB8AC3E}">
        <p14:creationId xmlns:p14="http://schemas.microsoft.com/office/powerpoint/2010/main" val="3018272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3/1/2021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3/1/2021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3/1/2021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4.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jpg"/><Relationship Id="rId4" Type="http://schemas.openxmlformats.org/officeDocument/2006/relationships/hyperlink" Target="https://www.farmcreditofnc.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30886"/>
            <a:ext cx="7404002" cy="591477"/>
          </a:xfrm>
        </p:spPr>
        <p:txBody>
          <a:bodyPr/>
          <a:lstStyle/>
          <a:p>
            <a:r>
              <a:rPr lang="en-US" b="1" dirty="0" smtClean="0"/>
              <a:t>INDIVIDUAL RETIREMENT ACCOUNTS (IRAs</a:t>
            </a:r>
            <a:r>
              <a:rPr lang="en-US" b="1" dirty="0"/>
              <a:t>) </a:t>
            </a:r>
          </a:p>
        </p:txBody>
      </p:sp>
      <p:sp>
        <p:nvSpPr>
          <p:cNvPr id="3" name="Content Placeholder 2"/>
          <p:cNvSpPr>
            <a:spLocks noGrp="1"/>
          </p:cNvSpPr>
          <p:nvPr>
            <p:ph idx="1"/>
          </p:nvPr>
        </p:nvSpPr>
        <p:spPr>
          <a:xfrm>
            <a:off x="1237955" y="1322363"/>
            <a:ext cx="7404003" cy="4754880"/>
          </a:xfrm>
        </p:spPr>
        <p:txBody>
          <a:bodyPr/>
          <a:lstStyle/>
          <a:p>
            <a:pPr>
              <a:buFont typeface="Wingdings" panose="05000000000000000000" pitchFamily="2" charset="2"/>
              <a:buChar char="§"/>
            </a:pPr>
            <a:r>
              <a:rPr lang="en-US" sz="2400" dirty="0" smtClean="0"/>
              <a:t> Make </a:t>
            </a:r>
            <a:r>
              <a:rPr lang="en-US" sz="2400" dirty="0"/>
              <a:t>investment decisions yourself</a:t>
            </a:r>
          </a:p>
          <a:p>
            <a:pPr>
              <a:buFont typeface="Wingdings" panose="05000000000000000000" pitchFamily="2" charset="2"/>
              <a:buChar char="§"/>
            </a:pPr>
            <a:r>
              <a:rPr lang="en-US" sz="2400" dirty="0" smtClean="0"/>
              <a:t> Grow </a:t>
            </a:r>
            <a:r>
              <a:rPr lang="en-US" sz="2400" dirty="0"/>
              <a:t>quickly</a:t>
            </a:r>
          </a:p>
          <a:p>
            <a:pPr>
              <a:buFont typeface="Wingdings" panose="05000000000000000000" pitchFamily="2" charset="2"/>
              <a:buChar char="§"/>
            </a:pPr>
            <a:r>
              <a:rPr lang="en-US" sz="2400" dirty="0" smtClean="0"/>
              <a:t> You </a:t>
            </a:r>
            <a:r>
              <a:rPr lang="en-US" sz="2400" dirty="0"/>
              <a:t>can buy and sell investments in stocks, bonds and mutual funds, and any other type of investment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436" y="5682393"/>
            <a:ext cx="1729623" cy="838981"/>
          </a:xfrm>
          <a:prstGeom prst="rect">
            <a:avLst/>
          </a:prstGeom>
        </p:spPr>
      </p:pic>
    </p:spTree>
    <p:custDataLst>
      <p:tags r:id="rId1"/>
    </p:custDataLst>
    <p:extLst>
      <p:ext uri="{BB962C8B-B14F-4D97-AF65-F5344CB8AC3E}">
        <p14:creationId xmlns:p14="http://schemas.microsoft.com/office/powerpoint/2010/main" val="396947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86" y="775253"/>
            <a:ext cx="7138857" cy="596348"/>
          </a:xfrm>
        </p:spPr>
        <p:txBody>
          <a:bodyPr/>
          <a:lstStyle/>
          <a:p>
            <a:r>
              <a:rPr lang="en-US" b="1" dirty="0" smtClean="0"/>
              <a:t>TYPES OF IRAs</a:t>
            </a:r>
            <a:endParaRPr lang="en-US" b="1" dirty="0"/>
          </a:p>
        </p:txBody>
      </p:sp>
      <p:graphicFrame>
        <p:nvGraphicFramePr>
          <p:cNvPr id="3" name="Diagram 2"/>
          <p:cNvGraphicFramePr/>
          <p:nvPr>
            <p:extLst>
              <p:ext uri="{D42A27DB-BD31-4B8C-83A1-F6EECF244321}">
                <p14:modId xmlns:p14="http://schemas.microsoft.com/office/powerpoint/2010/main" val="407055511"/>
              </p:ext>
            </p:extLst>
          </p:nvPr>
        </p:nvGraphicFramePr>
        <p:xfrm>
          <a:off x="844061" y="1371601"/>
          <a:ext cx="8145194" cy="4536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60144" y="5985662"/>
            <a:ext cx="1212389" cy="588088"/>
          </a:xfrm>
          <a:prstGeom prst="rect">
            <a:avLst/>
          </a:prstGeom>
        </p:spPr>
      </p:pic>
    </p:spTree>
    <p:custDataLst>
      <p:tags r:id="rId1"/>
    </p:custDataLst>
    <p:extLst>
      <p:ext uri="{BB962C8B-B14F-4D97-AF65-F5344CB8AC3E}">
        <p14:creationId xmlns:p14="http://schemas.microsoft.com/office/powerpoint/2010/main" val="3422735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731521"/>
            <a:ext cx="7291461" cy="661182"/>
          </a:xfrm>
        </p:spPr>
        <p:txBody>
          <a:bodyPr>
            <a:normAutofit/>
          </a:bodyPr>
          <a:lstStyle/>
          <a:p>
            <a:r>
              <a:rPr lang="en-US" b="1" dirty="0" smtClean="0"/>
              <a:t>TOOLS THAT MAY HELP</a:t>
            </a:r>
            <a:endParaRPr lang="en-US" b="1" dirty="0"/>
          </a:p>
        </p:txBody>
      </p:sp>
      <p:sp>
        <p:nvSpPr>
          <p:cNvPr id="3" name="Content Placeholder 2"/>
          <p:cNvSpPr>
            <a:spLocks noGrp="1"/>
          </p:cNvSpPr>
          <p:nvPr>
            <p:ph idx="1"/>
          </p:nvPr>
        </p:nvSpPr>
        <p:spPr>
          <a:xfrm>
            <a:off x="3786404" y="1392703"/>
            <a:ext cx="5289453" cy="4828393"/>
          </a:xfrm>
        </p:spPr>
        <p:txBody>
          <a:bodyPr>
            <a:normAutofit/>
          </a:bodyPr>
          <a:lstStyle/>
          <a:p>
            <a:pPr marL="514350" indent="-514350">
              <a:buFont typeface="+mj-lt"/>
              <a:buAutoNum type="arabicPeriod"/>
            </a:pPr>
            <a:r>
              <a:rPr lang="en-US" sz="3200" dirty="0" smtClean="0"/>
              <a:t>Dave </a:t>
            </a:r>
            <a:r>
              <a:rPr lang="en-US" sz="3200" dirty="0"/>
              <a:t>Ramsey “Every dollar” app</a:t>
            </a:r>
          </a:p>
          <a:p>
            <a:pPr marL="514350" indent="-514350">
              <a:buFont typeface="+mj-lt"/>
              <a:buAutoNum type="arabicPeriod"/>
            </a:pPr>
            <a:endParaRPr lang="en-US" sz="3200" dirty="0" smtClean="0"/>
          </a:p>
          <a:p>
            <a:pPr marL="514350" indent="-514350">
              <a:buFont typeface="+mj-lt"/>
              <a:buAutoNum type="arabicPeriod"/>
            </a:pPr>
            <a:r>
              <a:rPr lang="en-US" sz="3200" dirty="0" smtClean="0"/>
              <a:t>Basic </a:t>
            </a:r>
            <a:r>
              <a:rPr lang="en-US" sz="3200" dirty="0"/>
              <a:t>spreadsheet</a:t>
            </a:r>
          </a:p>
          <a:p>
            <a:pPr marL="514350" indent="-514350">
              <a:buFont typeface="+mj-lt"/>
              <a:buAutoNum type="arabicPeriod"/>
            </a:pPr>
            <a:endParaRPr lang="en-US" sz="3200" dirty="0" smtClean="0"/>
          </a:p>
          <a:p>
            <a:pPr marL="514350" indent="-514350">
              <a:buFont typeface="+mj-lt"/>
              <a:buAutoNum type="arabicPeriod"/>
            </a:pPr>
            <a:r>
              <a:rPr lang="en-US" sz="3200" dirty="0" smtClean="0"/>
              <a:t>Invest 10-15</a:t>
            </a:r>
            <a:r>
              <a:rPr lang="en-US" sz="3200" dirty="0"/>
              <a:t>% of household income to retirement </a:t>
            </a:r>
            <a:r>
              <a:rPr lang="en-US" sz="3200" dirty="0" smtClean="0"/>
              <a:t>plan</a:t>
            </a:r>
            <a:endParaRPr lang="en-US" sz="3200" dirty="0"/>
          </a:p>
        </p:txBody>
      </p:sp>
      <p:pic>
        <p:nvPicPr>
          <p:cNvPr id="5" name="Picture 4"/>
          <p:cNvPicPr>
            <a:picLocks noChangeAspect="1"/>
          </p:cNvPicPr>
          <p:nvPr/>
        </p:nvPicPr>
        <p:blipFill>
          <a:blip r:embed="rId4"/>
          <a:stretch>
            <a:fillRect/>
          </a:stretch>
        </p:blipFill>
        <p:spPr>
          <a:xfrm>
            <a:off x="1223888" y="1392703"/>
            <a:ext cx="2329365" cy="122291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550" y="2913110"/>
            <a:ext cx="2424039" cy="126628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duotone>
              <a:schemeClr val="accent6">
                <a:shade val="45000"/>
                <a:satMod val="135000"/>
              </a:schemeClr>
              <a:prstClr val="white"/>
            </a:duotone>
          </a:blip>
          <a:stretch>
            <a:fillRect/>
          </a:stretch>
        </p:blipFill>
        <p:spPr>
          <a:xfrm>
            <a:off x="1199585" y="4476890"/>
            <a:ext cx="2377967" cy="1361126"/>
          </a:xfrm>
          <a:prstGeom prst="rect">
            <a:avLst/>
          </a:prstGeom>
          <a:ln>
            <a:noFill/>
          </a:ln>
          <a:effectLst>
            <a:softEdge rad="112500"/>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0780" y="5569527"/>
            <a:ext cx="1975077" cy="958042"/>
          </a:xfrm>
          <a:prstGeom prst="rect">
            <a:avLst/>
          </a:prstGeom>
        </p:spPr>
      </p:pic>
    </p:spTree>
    <p:custDataLst>
      <p:tags r:id="rId1"/>
    </p:custDataLst>
    <p:extLst>
      <p:ext uri="{BB962C8B-B14F-4D97-AF65-F5344CB8AC3E}">
        <p14:creationId xmlns:p14="http://schemas.microsoft.com/office/powerpoint/2010/main" val="91181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801859"/>
            <a:ext cx="7305528" cy="548640"/>
          </a:xfrm>
        </p:spPr>
        <p:txBody>
          <a:bodyPr/>
          <a:lstStyle/>
          <a:p>
            <a:r>
              <a:rPr lang="en-US" b="1" dirty="0"/>
              <a:t>INVESTING</a:t>
            </a:r>
          </a:p>
        </p:txBody>
      </p:sp>
      <p:sp>
        <p:nvSpPr>
          <p:cNvPr id="3" name="Content Placeholder 2"/>
          <p:cNvSpPr>
            <a:spLocks noGrp="1"/>
          </p:cNvSpPr>
          <p:nvPr>
            <p:ph idx="1"/>
          </p:nvPr>
        </p:nvSpPr>
        <p:spPr>
          <a:xfrm>
            <a:off x="1209822" y="1350499"/>
            <a:ext cx="7934178" cy="4826464"/>
          </a:xfrm>
        </p:spPr>
        <p:txBody>
          <a:bodyPr/>
          <a:lstStyle/>
          <a:p>
            <a:pPr>
              <a:buFont typeface="Wingdings" panose="05000000000000000000" pitchFamily="2" charset="2"/>
              <a:buChar char="§"/>
            </a:pPr>
            <a:r>
              <a:rPr lang="en-US" dirty="0" smtClean="0"/>
              <a:t> Investing</a:t>
            </a:r>
            <a:r>
              <a:rPr lang="en-US" dirty="0"/>
              <a:t>: Expend money with the expectation to achieve profit.</a:t>
            </a:r>
          </a:p>
          <a:p>
            <a:pPr>
              <a:buFont typeface="Wingdings" panose="05000000000000000000" pitchFamily="2" charset="2"/>
              <a:buChar char="§"/>
            </a:pPr>
            <a:r>
              <a:rPr lang="en-US" dirty="0" smtClean="0"/>
              <a:t> The </a:t>
            </a:r>
            <a:r>
              <a:rPr lang="en-US" dirty="0"/>
              <a:t>more you know the more successful you will be</a:t>
            </a:r>
            <a:r>
              <a:rPr lang="en-US" dirty="0" smtClean="0"/>
              <a:t>!!</a:t>
            </a:r>
          </a:p>
          <a:p>
            <a:pPr>
              <a:buFont typeface="Wingdings" panose="05000000000000000000" pitchFamily="2" charset="2"/>
              <a:buChar char="§"/>
            </a:pPr>
            <a:r>
              <a:rPr lang="en-US" dirty="0" smtClean="0"/>
              <a:t> Putting your money in an account that draws interest from different companies</a:t>
            </a:r>
          </a:p>
          <a:p>
            <a:pPr lvl="1"/>
            <a:r>
              <a:rPr lang="en-US" sz="2000" dirty="0" smtClean="0"/>
              <a:t>More risk equals more potential earnings on your account</a:t>
            </a:r>
          </a:p>
          <a:p>
            <a:pPr lvl="1"/>
            <a:r>
              <a:rPr lang="en-US" sz="2000" dirty="0" smtClean="0"/>
              <a:t>Less risk equals less potential earnings on your account</a:t>
            </a:r>
          </a:p>
          <a:p>
            <a:pPr>
              <a:buFont typeface="Wingdings" panose="05000000000000000000" pitchFamily="2" charset="2"/>
              <a:buChar char="§"/>
            </a:pPr>
            <a:r>
              <a:rPr lang="en-US" dirty="0" smtClean="0"/>
              <a:t> 401K, IRA, etc.</a:t>
            </a:r>
          </a:p>
          <a:p>
            <a:pPr lvl="1"/>
            <a:r>
              <a:rPr lang="en-US" sz="2000" dirty="0" smtClean="0"/>
              <a:t>If your budget allows, always max out your employer matched contributions</a:t>
            </a:r>
            <a:endParaRPr lang="en-US" sz="2000" dirty="0"/>
          </a:p>
        </p:txBody>
      </p:sp>
      <p:pic>
        <p:nvPicPr>
          <p:cNvPr id="4" name="Picture 3"/>
          <p:cNvPicPr>
            <a:picLocks noChangeAspect="1"/>
          </p:cNvPicPr>
          <p:nvPr/>
        </p:nvPicPr>
        <p:blipFill>
          <a:blip r:embed="rId4"/>
          <a:stretch>
            <a:fillRect/>
          </a:stretch>
        </p:blipFill>
        <p:spPr>
          <a:xfrm>
            <a:off x="3571704" y="4234121"/>
            <a:ext cx="3210413" cy="18367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909" y="5806093"/>
            <a:ext cx="1529152" cy="741739"/>
          </a:xfrm>
          <a:prstGeom prst="rect">
            <a:avLst/>
          </a:prstGeom>
        </p:spPr>
      </p:pic>
    </p:spTree>
    <p:custDataLst>
      <p:tags r:id="rId1"/>
    </p:custDataLst>
    <p:extLst>
      <p:ext uri="{BB962C8B-B14F-4D97-AF65-F5344CB8AC3E}">
        <p14:creationId xmlns:p14="http://schemas.microsoft.com/office/powerpoint/2010/main" val="727335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741419"/>
            <a:ext cx="7687994" cy="556942"/>
          </a:xfrm>
        </p:spPr>
        <p:txBody>
          <a:bodyPr/>
          <a:lstStyle/>
          <a:p>
            <a:r>
              <a:rPr lang="en-US" b="1" dirty="0" smtClean="0"/>
              <a:t>INVESTING</a:t>
            </a:r>
            <a:endParaRPr lang="en-US" b="1" dirty="0"/>
          </a:p>
        </p:txBody>
      </p:sp>
      <p:sp>
        <p:nvSpPr>
          <p:cNvPr id="3" name="Content Placeholder 2"/>
          <p:cNvSpPr>
            <a:spLocks noGrp="1"/>
          </p:cNvSpPr>
          <p:nvPr>
            <p:ph sz="half" idx="1"/>
          </p:nvPr>
        </p:nvSpPr>
        <p:spPr>
          <a:xfrm>
            <a:off x="1280160" y="1312428"/>
            <a:ext cx="4054208" cy="4850979"/>
          </a:xfrm>
        </p:spPr>
        <p:txBody>
          <a:bodyPr>
            <a:normAutofit/>
          </a:bodyPr>
          <a:lstStyle/>
          <a:p>
            <a:pPr lvl="0">
              <a:buFont typeface="Wingdings" panose="05000000000000000000" pitchFamily="2" charset="2"/>
              <a:buChar char="§"/>
            </a:pPr>
            <a:r>
              <a:rPr lang="en-US" sz="2200" dirty="0" smtClean="0">
                <a:solidFill>
                  <a:schemeClr val="tx1"/>
                </a:solidFill>
              </a:rPr>
              <a:t> Your </a:t>
            </a:r>
            <a:r>
              <a:rPr lang="en-US" sz="2200" dirty="0">
                <a:solidFill>
                  <a:schemeClr val="tx1"/>
                </a:solidFill>
              </a:rPr>
              <a:t>age = The percent of your portfolio in “safer” investments</a:t>
            </a:r>
          </a:p>
          <a:p>
            <a:pPr lvl="1"/>
            <a:r>
              <a:rPr lang="en-US" sz="2200" dirty="0" smtClean="0">
                <a:solidFill>
                  <a:schemeClr val="tx1"/>
                </a:solidFill>
              </a:rPr>
              <a:t>Bonds</a:t>
            </a:r>
            <a:r>
              <a:rPr lang="en-US" sz="2200" dirty="0">
                <a:solidFill>
                  <a:schemeClr val="tx1"/>
                </a:solidFill>
              </a:rPr>
              <a:t>, bond mutual funds, CDs, etc. </a:t>
            </a:r>
          </a:p>
          <a:p>
            <a:pPr lvl="0">
              <a:buFont typeface="Wingdings" panose="05000000000000000000" pitchFamily="2" charset="2"/>
              <a:buChar char="§"/>
            </a:pPr>
            <a:r>
              <a:rPr lang="en-US" sz="2200" dirty="0" smtClean="0">
                <a:solidFill>
                  <a:schemeClr val="tx1"/>
                </a:solidFill>
              </a:rPr>
              <a:t> 100 </a:t>
            </a:r>
            <a:r>
              <a:rPr lang="en-US" sz="2200" dirty="0">
                <a:solidFill>
                  <a:schemeClr val="tx1"/>
                </a:solidFill>
              </a:rPr>
              <a:t>– Your Age = The percent of portfolio in “riskier” investments</a:t>
            </a:r>
          </a:p>
          <a:p>
            <a:pPr lvl="1"/>
            <a:r>
              <a:rPr lang="en-US" sz="2200" dirty="0">
                <a:solidFill>
                  <a:schemeClr val="tx1"/>
                </a:solidFill>
              </a:rPr>
              <a:t>Stocks, stock mutual fund, real estate</a:t>
            </a:r>
          </a:p>
          <a:p>
            <a:pPr lvl="0">
              <a:buFont typeface="Wingdings" panose="05000000000000000000" pitchFamily="2" charset="2"/>
              <a:buChar char="§"/>
            </a:pPr>
            <a:r>
              <a:rPr lang="en-US" sz="2200" dirty="0" smtClean="0">
                <a:solidFill>
                  <a:schemeClr val="tx1"/>
                </a:solidFill>
              </a:rPr>
              <a:t> Based </a:t>
            </a:r>
            <a:r>
              <a:rPr lang="en-US" sz="2200" dirty="0">
                <a:solidFill>
                  <a:schemeClr val="tx1"/>
                </a:solidFill>
              </a:rPr>
              <a:t>on this rule, you should have riskier investments earlier in life and safer ones later in life</a:t>
            </a:r>
            <a:r>
              <a:rPr lang="en-US" sz="2200" dirty="0" smtClean="0">
                <a:solidFill>
                  <a:schemeClr val="tx1"/>
                </a:solidFill>
              </a:rPr>
              <a:t>.</a:t>
            </a:r>
          </a:p>
          <a:p>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06930" y="2543805"/>
            <a:ext cx="3361224" cy="1888587"/>
          </a:xfr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5146" y="5677836"/>
            <a:ext cx="1808914" cy="877442"/>
          </a:xfrm>
          <a:prstGeom prst="rect">
            <a:avLst/>
          </a:prstGeom>
        </p:spPr>
      </p:pic>
    </p:spTree>
    <p:custDataLst>
      <p:tags r:id="rId1"/>
    </p:custDataLst>
    <p:extLst>
      <p:ext uri="{BB962C8B-B14F-4D97-AF65-F5344CB8AC3E}">
        <p14:creationId xmlns:p14="http://schemas.microsoft.com/office/powerpoint/2010/main" val="3668191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228" y="726809"/>
            <a:ext cx="7704699" cy="535207"/>
          </a:xfrm>
        </p:spPr>
        <p:txBody>
          <a:bodyPr/>
          <a:lstStyle/>
          <a:p>
            <a:r>
              <a:rPr lang="en-US" b="1" dirty="0" smtClean="0"/>
              <a:t>INVESTING</a:t>
            </a:r>
            <a:endParaRPr lang="en-US" b="1" dirty="0"/>
          </a:p>
        </p:txBody>
      </p:sp>
      <p:sp>
        <p:nvSpPr>
          <p:cNvPr id="3" name="Content Placeholder 2"/>
          <p:cNvSpPr>
            <a:spLocks noGrp="1"/>
          </p:cNvSpPr>
          <p:nvPr>
            <p:ph idx="1"/>
          </p:nvPr>
        </p:nvSpPr>
        <p:spPr>
          <a:xfrm>
            <a:off x="1112227" y="1570649"/>
            <a:ext cx="7886700" cy="4351338"/>
          </a:xfrm>
        </p:spPr>
        <p:txBody>
          <a:bodyPr>
            <a:normAutofit/>
          </a:bodyPr>
          <a:lstStyle/>
          <a:p>
            <a:pPr>
              <a:buFont typeface="Wingdings" panose="05000000000000000000" pitchFamily="2" charset="2"/>
              <a:buChar char="§"/>
            </a:pPr>
            <a:r>
              <a:rPr lang="en-US" sz="2800" dirty="0" smtClean="0">
                <a:solidFill>
                  <a:schemeClr val="tx1"/>
                </a:solidFill>
              </a:rPr>
              <a:t> Risk </a:t>
            </a:r>
            <a:r>
              <a:rPr lang="en-US" sz="2800" dirty="0">
                <a:solidFill>
                  <a:schemeClr val="tx1"/>
                </a:solidFill>
              </a:rPr>
              <a:t>averse refers to a person who prefers lower returns with known risks rather than higher returns with unknown risks. </a:t>
            </a:r>
          </a:p>
          <a:p>
            <a:pPr lvl="1"/>
            <a:r>
              <a:rPr lang="en-US" sz="2600" dirty="0">
                <a:solidFill>
                  <a:schemeClr val="tx1"/>
                </a:solidFill>
              </a:rPr>
              <a:t>What is your risk tendency</a:t>
            </a:r>
            <a:r>
              <a:rPr lang="en-US" sz="2600" dirty="0" smtClean="0">
                <a:solidFill>
                  <a:schemeClr val="tx1"/>
                </a:solidFill>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0839" y="3446582"/>
            <a:ext cx="3210161" cy="2407621"/>
          </a:xfrm>
          <a:prstGeom prst="rect">
            <a:avLst/>
          </a:prstGeom>
        </p:spPr>
      </p:pic>
      <p:sp>
        <p:nvSpPr>
          <p:cNvPr id="5" name="Rectangle 4"/>
          <p:cNvSpPr/>
          <p:nvPr/>
        </p:nvSpPr>
        <p:spPr>
          <a:xfrm>
            <a:off x="1832743" y="4976419"/>
            <a:ext cx="1080745" cy="369332"/>
          </a:xfrm>
          <a:prstGeom prst="rect">
            <a:avLst/>
          </a:prstGeom>
        </p:spPr>
        <p:txBody>
          <a:bodyPr wrap="none">
            <a:spAutoFit/>
          </a:bodyPr>
          <a:lstStyle/>
          <a:p>
            <a:r>
              <a:rPr lang="en-US" b="1" dirty="0" smtClean="0">
                <a:solidFill>
                  <a:schemeClr val="accent1">
                    <a:lumMod val="50000"/>
                  </a:schemeClr>
                </a:solidFill>
              </a:rPr>
              <a:t>Activity 7</a:t>
            </a:r>
            <a:endParaRPr lang="en-US" b="1" dirty="0">
              <a:solidFill>
                <a:schemeClr val="accent1">
                  <a:lumMod val="50000"/>
                </a:scheme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832" y="5735782"/>
            <a:ext cx="1651372" cy="801024"/>
          </a:xfrm>
          <a:prstGeom prst="rect">
            <a:avLst/>
          </a:prstGeom>
        </p:spPr>
      </p:pic>
    </p:spTree>
    <p:custDataLst>
      <p:tags r:id="rId1"/>
    </p:custDataLst>
    <p:extLst>
      <p:ext uri="{BB962C8B-B14F-4D97-AF65-F5344CB8AC3E}">
        <p14:creationId xmlns:p14="http://schemas.microsoft.com/office/powerpoint/2010/main" val="57013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827" y="727776"/>
            <a:ext cx="7720100" cy="548482"/>
          </a:xfrm>
        </p:spPr>
        <p:txBody>
          <a:bodyPr/>
          <a:lstStyle/>
          <a:p>
            <a:r>
              <a:rPr lang="en-US" b="1" dirty="0" smtClean="0"/>
              <a:t>TIME VALUE OF MONEY</a:t>
            </a:r>
            <a:endParaRPr lang="en-US" b="1" dirty="0"/>
          </a:p>
        </p:txBody>
      </p:sp>
      <p:sp>
        <p:nvSpPr>
          <p:cNvPr id="3" name="Content Placeholder 2"/>
          <p:cNvSpPr>
            <a:spLocks noGrp="1"/>
          </p:cNvSpPr>
          <p:nvPr>
            <p:ph idx="1"/>
          </p:nvPr>
        </p:nvSpPr>
        <p:spPr>
          <a:xfrm>
            <a:off x="1278827" y="1290326"/>
            <a:ext cx="7720100" cy="4712552"/>
          </a:xfrm>
        </p:spPr>
        <p:txBody>
          <a:bodyPr>
            <a:normAutofit/>
          </a:bodyPr>
          <a:lstStyle/>
          <a:p>
            <a:pPr>
              <a:buFont typeface="Wingdings" panose="05000000000000000000" pitchFamily="2" charset="2"/>
              <a:buChar char="§"/>
            </a:pPr>
            <a:r>
              <a:rPr lang="en-US" sz="2800" dirty="0" smtClean="0">
                <a:solidFill>
                  <a:schemeClr val="tx1"/>
                </a:solidFill>
              </a:rPr>
              <a:t> Time </a:t>
            </a:r>
            <a:r>
              <a:rPr lang="en-US" sz="2800" dirty="0">
                <a:solidFill>
                  <a:schemeClr val="tx1"/>
                </a:solidFill>
              </a:rPr>
              <a:t>value of money: the concept that money available today is worth more than the future identical sum because of investment potential.</a:t>
            </a:r>
          </a:p>
          <a:p>
            <a:pPr>
              <a:buFont typeface="Wingdings" panose="05000000000000000000" pitchFamily="2" charset="2"/>
              <a:buChar char="§"/>
            </a:pPr>
            <a:r>
              <a:rPr lang="en-US" sz="2800" dirty="0" smtClean="0">
                <a:solidFill>
                  <a:schemeClr val="tx1"/>
                </a:solidFill>
              </a:rPr>
              <a:t> The </a:t>
            </a:r>
            <a:r>
              <a:rPr lang="en-US" sz="2800" dirty="0">
                <a:solidFill>
                  <a:schemeClr val="tx1"/>
                </a:solidFill>
              </a:rPr>
              <a:t>formula for time value of money is: </a:t>
            </a:r>
            <a:r>
              <a:rPr lang="en-US" sz="2800" b="1" dirty="0">
                <a:solidFill>
                  <a:schemeClr val="tx1"/>
                </a:solidFill>
              </a:rPr>
              <a:t>Future value = present value (1+(</a:t>
            </a:r>
            <a:r>
              <a:rPr lang="en-US" sz="2800" b="1" dirty="0" err="1">
                <a:solidFill>
                  <a:schemeClr val="tx1"/>
                </a:solidFill>
              </a:rPr>
              <a:t>i</a:t>
            </a:r>
            <a:r>
              <a:rPr lang="en-US" sz="2800" b="1" dirty="0">
                <a:solidFill>
                  <a:schemeClr val="tx1"/>
                </a:solidFill>
              </a:rPr>
              <a:t>/n))</a:t>
            </a:r>
            <a:r>
              <a:rPr lang="en-US" sz="2800" b="1" baseline="30000" dirty="0">
                <a:solidFill>
                  <a:schemeClr val="tx1"/>
                </a:solidFill>
              </a:rPr>
              <a:t> (n * t)</a:t>
            </a:r>
            <a:endParaRPr lang="en-US" sz="2800" b="1" dirty="0">
              <a:solidFill>
                <a:schemeClr val="tx1"/>
              </a:solidFill>
            </a:endParaRPr>
          </a:p>
          <a:p>
            <a:pPr lvl="1"/>
            <a:r>
              <a:rPr lang="en-US" sz="2800" dirty="0" err="1">
                <a:solidFill>
                  <a:schemeClr val="tx1"/>
                </a:solidFill>
              </a:rPr>
              <a:t>i</a:t>
            </a:r>
            <a:r>
              <a:rPr lang="en-US" sz="2800" dirty="0">
                <a:solidFill>
                  <a:schemeClr val="tx1"/>
                </a:solidFill>
              </a:rPr>
              <a:t> = Interest rate</a:t>
            </a:r>
          </a:p>
          <a:p>
            <a:pPr lvl="1"/>
            <a:r>
              <a:rPr lang="en-US" sz="2800" dirty="0">
                <a:solidFill>
                  <a:schemeClr val="tx1"/>
                </a:solidFill>
              </a:rPr>
              <a:t>n = Number of compounded periods</a:t>
            </a:r>
          </a:p>
          <a:p>
            <a:pPr lvl="1"/>
            <a:r>
              <a:rPr lang="en-US" sz="2800" dirty="0">
                <a:solidFill>
                  <a:schemeClr val="tx1"/>
                </a:solidFill>
              </a:rPr>
              <a:t>t = Time</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377" y="4870523"/>
            <a:ext cx="2438400" cy="1628775"/>
          </a:xfrm>
          <a:prstGeom prst="rect">
            <a:avLst/>
          </a:prstGeom>
        </p:spPr>
      </p:pic>
      <p:sp>
        <p:nvSpPr>
          <p:cNvPr id="5" name="Rectangle 4"/>
          <p:cNvSpPr/>
          <p:nvPr/>
        </p:nvSpPr>
        <p:spPr>
          <a:xfrm>
            <a:off x="1278827" y="5333211"/>
            <a:ext cx="1080745" cy="369332"/>
          </a:xfrm>
          <a:prstGeom prst="rect">
            <a:avLst/>
          </a:prstGeom>
        </p:spPr>
        <p:txBody>
          <a:bodyPr wrap="none">
            <a:spAutoFit/>
          </a:bodyPr>
          <a:lstStyle/>
          <a:p>
            <a:r>
              <a:rPr lang="en-US" b="1" dirty="0" smtClean="0">
                <a:solidFill>
                  <a:schemeClr val="accent1">
                    <a:lumMod val="50000"/>
                  </a:schemeClr>
                </a:solidFill>
              </a:rPr>
              <a:t>Activity 8</a:t>
            </a:r>
            <a:endParaRPr lang="en-US" b="1" dirty="0">
              <a:solidFill>
                <a:schemeClr val="accent1">
                  <a:lumMod val="50000"/>
                </a:scheme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955" y="5652093"/>
            <a:ext cx="1746578" cy="847205"/>
          </a:xfrm>
          <a:prstGeom prst="rect">
            <a:avLst/>
          </a:prstGeom>
        </p:spPr>
      </p:pic>
    </p:spTree>
    <p:custDataLst>
      <p:tags r:id="rId1"/>
    </p:custDataLst>
    <p:extLst>
      <p:ext uri="{BB962C8B-B14F-4D97-AF65-F5344CB8AC3E}">
        <p14:creationId xmlns:p14="http://schemas.microsoft.com/office/powerpoint/2010/main" val="1635430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1" y="759655"/>
            <a:ext cx="7835705" cy="548640"/>
          </a:xfrm>
        </p:spPr>
        <p:txBody>
          <a:bodyPr>
            <a:normAutofit/>
          </a:bodyPr>
          <a:lstStyle/>
          <a:p>
            <a:r>
              <a:rPr lang="en-US" b="1" dirty="0"/>
              <a:t>PLANT YOUR MONEY AND WATCH IT GROW!!</a:t>
            </a:r>
          </a:p>
        </p:txBody>
      </p:sp>
      <p:sp>
        <p:nvSpPr>
          <p:cNvPr id="3" name="Content Placeholder 2"/>
          <p:cNvSpPr>
            <a:spLocks noGrp="1"/>
          </p:cNvSpPr>
          <p:nvPr>
            <p:ph type="body" idx="1"/>
          </p:nvPr>
        </p:nvSpPr>
        <p:spPr>
          <a:xfrm>
            <a:off x="1209821" y="1466741"/>
            <a:ext cx="3288361" cy="386788"/>
          </a:xfrm>
        </p:spPr>
        <p:txBody>
          <a:bodyPr>
            <a:normAutofit/>
          </a:bodyPr>
          <a:lstStyle/>
          <a:p>
            <a:pPr marL="0" indent="0" algn="ctr">
              <a:buNone/>
            </a:pPr>
            <a:r>
              <a:rPr lang="en-US" dirty="0" smtClean="0"/>
              <a:t>Lindsey</a:t>
            </a:r>
          </a:p>
        </p:txBody>
      </p:sp>
      <p:sp>
        <p:nvSpPr>
          <p:cNvPr id="4" name="Content Placeholder 3"/>
          <p:cNvSpPr>
            <a:spLocks noGrp="1"/>
          </p:cNvSpPr>
          <p:nvPr>
            <p:ph sz="half" idx="2"/>
          </p:nvPr>
        </p:nvSpPr>
        <p:spPr>
          <a:xfrm>
            <a:off x="1209821" y="2011975"/>
            <a:ext cx="3545059" cy="4121711"/>
          </a:xfrm>
        </p:spPr>
        <p:txBody>
          <a:bodyPr>
            <a:normAutofit/>
          </a:bodyPr>
          <a:lstStyle/>
          <a:p>
            <a:pPr>
              <a:buFont typeface="Wingdings" panose="05000000000000000000" pitchFamily="2" charset="2"/>
              <a:buChar char="§"/>
            </a:pPr>
            <a:r>
              <a:rPr lang="en-US" dirty="0" smtClean="0"/>
              <a:t>Starts saving/investing </a:t>
            </a:r>
            <a:r>
              <a:rPr lang="en-US" dirty="0"/>
              <a:t>at age </a:t>
            </a:r>
            <a:r>
              <a:rPr lang="en-US" dirty="0" smtClean="0"/>
              <a:t>19</a:t>
            </a:r>
          </a:p>
          <a:p>
            <a:pPr>
              <a:buFont typeface="Wingdings" panose="05000000000000000000" pitchFamily="2" charset="2"/>
              <a:buChar char="§"/>
            </a:pPr>
            <a:r>
              <a:rPr lang="en-US" dirty="0" smtClean="0"/>
              <a:t>Stops saving/investing at age 27</a:t>
            </a:r>
          </a:p>
          <a:p>
            <a:pPr>
              <a:buFont typeface="Wingdings" panose="05000000000000000000" pitchFamily="2" charset="2"/>
              <a:buChar char="§"/>
            </a:pPr>
            <a:r>
              <a:rPr lang="en-US" dirty="0" smtClean="0"/>
              <a:t>Puts $2,000 in the account from her paycheck each year</a:t>
            </a:r>
          </a:p>
          <a:p>
            <a:pPr>
              <a:buFont typeface="Wingdings" panose="05000000000000000000" pitchFamily="2" charset="2"/>
              <a:buChar char="§"/>
            </a:pPr>
            <a:r>
              <a:rPr lang="en-US" dirty="0" smtClean="0"/>
              <a:t>If her account earns an annual average of 10% interest</a:t>
            </a:r>
          </a:p>
          <a:p>
            <a:pPr>
              <a:buFont typeface="Wingdings" panose="05000000000000000000" pitchFamily="2" charset="2"/>
              <a:buChar char="§"/>
            </a:pPr>
            <a:r>
              <a:rPr lang="en-US" dirty="0" smtClean="0"/>
              <a:t>At age 65 her account will have $1,035,148</a:t>
            </a:r>
            <a:endParaRPr lang="en-US" dirty="0"/>
          </a:p>
          <a:p>
            <a:endParaRPr lang="en-US" dirty="0"/>
          </a:p>
        </p:txBody>
      </p:sp>
      <p:sp>
        <p:nvSpPr>
          <p:cNvPr id="5" name="Text Placeholder 4"/>
          <p:cNvSpPr>
            <a:spLocks noGrp="1"/>
          </p:cNvSpPr>
          <p:nvPr>
            <p:ph type="body" sz="quarter" idx="3"/>
          </p:nvPr>
        </p:nvSpPr>
        <p:spPr>
          <a:xfrm>
            <a:off x="5062922" y="1466741"/>
            <a:ext cx="3453619" cy="386788"/>
          </a:xfrm>
        </p:spPr>
        <p:txBody>
          <a:bodyPr/>
          <a:lstStyle/>
          <a:p>
            <a:pPr algn="ctr"/>
            <a:r>
              <a:rPr lang="en-US" dirty="0" smtClean="0"/>
              <a:t>Jackson</a:t>
            </a:r>
            <a:endParaRPr lang="en-US" dirty="0"/>
          </a:p>
        </p:txBody>
      </p:sp>
      <p:sp>
        <p:nvSpPr>
          <p:cNvPr id="6" name="Content Placeholder 5"/>
          <p:cNvSpPr>
            <a:spLocks noGrp="1"/>
          </p:cNvSpPr>
          <p:nvPr>
            <p:ph sz="quarter" idx="4"/>
          </p:nvPr>
        </p:nvSpPr>
        <p:spPr>
          <a:xfrm>
            <a:off x="5062922" y="2011975"/>
            <a:ext cx="3584588" cy="4121711"/>
          </a:xfrm>
        </p:spPr>
        <p:txBody>
          <a:bodyPr>
            <a:normAutofit/>
          </a:bodyPr>
          <a:lstStyle/>
          <a:p>
            <a:pPr>
              <a:buFont typeface="Wingdings" panose="05000000000000000000" pitchFamily="2" charset="2"/>
              <a:buChar char="§"/>
            </a:pPr>
            <a:r>
              <a:rPr lang="en-US" dirty="0" smtClean="0"/>
              <a:t>Starts saving/investing at age 27</a:t>
            </a:r>
          </a:p>
          <a:p>
            <a:pPr>
              <a:buFont typeface="Wingdings" panose="05000000000000000000" pitchFamily="2" charset="2"/>
              <a:buChar char="§"/>
            </a:pPr>
            <a:r>
              <a:rPr lang="en-US" dirty="0" smtClean="0"/>
              <a:t>Stops saving/investing at age 65</a:t>
            </a:r>
          </a:p>
          <a:p>
            <a:pPr>
              <a:buFont typeface="Wingdings" panose="05000000000000000000" pitchFamily="2" charset="2"/>
              <a:buChar char="§"/>
            </a:pPr>
            <a:r>
              <a:rPr lang="en-US" dirty="0" smtClean="0"/>
              <a:t>Puts $2,000 in the account from his paycheck each year</a:t>
            </a:r>
          </a:p>
          <a:p>
            <a:pPr>
              <a:buFont typeface="Wingdings" panose="05000000000000000000" pitchFamily="2" charset="2"/>
              <a:buChar char="§"/>
            </a:pPr>
            <a:r>
              <a:rPr lang="en-US" dirty="0" smtClean="0"/>
              <a:t>If his account earns an annual average of 10% interest</a:t>
            </a:r>
          </a:p>
          <a:p>
            <a:pPr>
              <a:buFont typeface="Wingdings" panose="05000000000000000000" pitchFamily="2" charset="2"/>
              <a:buChar char="§"/>
            </a:pPr>
            <a:r>
              <a:rPr lang="en-US" dirty="0" smtClean="0"/>
              <a:t>At age 65 his account will have $883,185</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529" y="5774738"/>
            <a:ext cx="1479997" cy="717896"/>
          </a:xfrm>
          <a:prstGeom prst="rect">
            <a:avLst/>
          </a:prstGeom>
        </p:spPr>
      </p:pic>
    </p:spTree>
    <p:custDataLst>
      <p:tags r:id="rId1"/>
    </p:custDataLst>
    <p:extLst>
      <p:ext uri="{BB962C8B-B14F-4D97-AF65-F5344CB8AC3E}">
        <p14:creationId xmlns:p14="http://schemas.microsoft.com/office/powerpoint/2010/main" val="144020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800521"/>
            <a:ext cx="8058150" cy="542240"/>
          </a:xfrm>
        </p:spPr>
        <p:txBody>
          <a:bodyPr/>
          <a:lstStyle/>
          <a:p>
            <a:r>
              <a:rPr lang="en-US" b="1" dirty="0" smtClean="0"/>
              <a:t>RETIREMENT &amp; INVESTING – Review Questions</a:t>
            </a:r>
            <a:endParaRPr lang="en-US" b="1" dirty="0"/>
          </a:p>
        </p:txBody>
      </p:sp>
      <p:sp>
        <p:nvSpPr>
          <p:cNvPr id="3" name="Content Placeholder 2"/>
          <p:cNvSpPr>
            <a:spLocks noGrp="1"/>
          </p:cNvSpPr>
          <p:nvPr>
            <p:ph idx="1"/>
          </p:nvPr>
        </p:nvSpPr>
        <p:spPr>
          <a:xfrm>
            <a:off x="1085850" y="1498209"/>
            <a:ext cx="7886700" cy="4627759"/>
          </a:xfrm>
        </p:spPr>
        <p:txBody>
          <a:bodyPr/>
          <a:lstStyle/>
          <a:p>
            <a:pPr marL="514350" lvl="0" indent="-514350">
              <a:buFont typeface="+mj-lt"/>
              <a:buAutoNum type="arabicPeriod"/>
            </a:pPr>
            <a:r>
              <a:rPr lang="en-US" sz="2800" dirty="0">
                <a:solidFill>
                  <a:schemeClr val="tx1"/>
                </a:solidFill>
              </a:rPr>
              <a:t>How much money would a 25 year old need to retire?</a:t>
            </a:r>
          </a:p>
          <a:p>
            <a:pPr marL="514350" lvl="0" indent="-514350">
              <a:buFont typeface="+mj-lt"/>
              <a:buAutoNum type="arabicPeriod"/>
            </a:pPr>
            <a:r>
              <a:rPr lang="en-US" sz="2800" dirty="0">
                <a:solidFill>
                  <a:schemeClr val="tx1"/>
                </a:solidFill>
              </a:rPr>
              <a:t>What is an advantage of starting to save for retirement at an earlier age?</a:t>
            </a:r>
          </a:p>
          <a:p>
            <a:pPr marL="514350" lvl="0" indent="-514350">
              <a:buFont typeface="+mj-lt"/>
              <a:buAutoNum type="arabicPeriod"/>
            </a:pPr>
            <a:r>
              <a:rPr lang="en-US" sz="2800" dirty="0">
                <a:solidFill>
                  <a:schemeClr val="tx1"/>
                </a:solidFill>
              </a:rPr>
              <a:t>What does it mean to be risk averse?</a:t>
            </a:r>
          </a:p>
          <a:p>
            <a:pPr marL="514350" lvl="0" indent="-514350">
              <a:buFont typeface="+mj-lt"/>
              <a:buAutoNum type="arabicPeriod"/>
            </a:pPr>
            <a:r>
              <a:rPr lang="en-US" sz="2800" dirty="0">
                <a:solidFill>
                  <a:schemeClr val="tx1"/>
                </a:solidFill>
              </a:rPr>
              <a:t>What type of account can return you the most interest</a:t>
            </a:r>
            <a:r>
              <a:rPr lang="en-US" sz="2800" dirty="0" smtClean="0">
                <a:solidFill>
                  <a:schemeClr val="tx1"/>
                </a:solidFill>
              </a:rPr>
              <a:t>?</a:t>
            </a:r>
            <a:endParaRPr lang="en-US" sz="2800" dirty="0">
              <a:solidFill>
                <a:schemeClr val="tx1"/>
              </a:solidFill>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091" y="5719918"/>
            <a:ext cx="1674206" cy="812100"/>
          </a:xfrm>
          <a:prstGeom prst="rect">
            <a:avLst/>
          </a:prstGeom>
        </p:spPr>
      </p:pic>
    </p:spTree>
    <p:custDataLst>
      <p:tags r:id="rId1"/>
    </p:custDataLst>
    <p:extLst>
      <p:ext uri="{BB962C8B-B14F-4D97-AF65-F5344CB8AC3E}">
        <p14:creationId xmlns:p14="http://schemas.microsoft.com/office/powerpoint/2010/main" val="300654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4"/>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RETIREMENT &amp; INVESTING</a:t>
            </a:r>
            <a:endParaRPr lang="en-US" dirty="0"/>
          </a:p>
        </p:txBody>
      </p:sp>
      <p:sp>
        <p:nvSpPr>
          <p:cNvPr id="3" name="Subtitle 2"/>
          <p:cNvSpPr>
            <a:spLocks noGrp="1"/>
          </p:cNvSpPr>
          <p:nvPr>
            <p:ph type="subTitle" idx="1"/>
          </p:nvPr>
        </p:nvSpPr>
        <p:spPr/>
        <p:txBody>
          <a:bodyPr/>
          <a:lstStyle/>
          <a:p>
            <a:r>
              <a:rPr lang="en-US" dirty="0" smtClean="0"/>
              <a:t>PLANNING FOR THE FUTURE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146" y="5325527"/>
            <a:ext cx="2668169" cy="1294237"/>
          </a:xfrm>
          <a:prstGeom prst="rect">
            <a:avLst/>
          </a:prstGeom>
        </p:spPr>
      </p:pic>
    </p:spTree>
    <p:custDataLst>
      <p:tags r:id="rId1"/>
    </p:custDataLst>
    <p:extLst>
      <p:ext uri="{BB962C8B-B14F-4D97-AF65-F5344CB8AC3E}">
        <p14:creationId xmlns:p14="http://schemas.microsoft.com/office/powerpoint/2010/main" val="312719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3" y="744956"/>
            <a:ext cx="7263326" cy="1843501"/>
          </a:xfrm>
        </p:spPr>
        <p:txBody>
          <a:bodyPr/>
          <a:lstStyle/>
          <a:p>
            <a:r>
              <a:rPr lang="en-US" b="1" dirty="0"/>
              <a:t>WHY DO I NEED INSURANCE OR A RETIREMENT ACCOUNT WHEN I’M YOUNG AND </a:t>
            </a:r>
            <a:r>
              <a:rPr lang="en-US" b="1" dirty="0" smtClean="0"/>
              <a:t>HEALTHY?</a:t>
            </a:r>
            <a:br>
              <a:rPr lang="en-US" b="1" dirty="0" smtClean="0"/>
            </a:br>
            <a:r>
              <a:rPr lang="en-US" b="1" dirty="0" smtClean="0"/>
              <a:t>BLOCKING </a:t>
            </a:r>
            <a:r>
              <a:rPr lang="en-US" b="1" dirty="0"/>
              <a:t>THE COST OF RISK</a:t>
            </a:r>
          </a:p>
        </p:txBody>
      </p:sp>
      <p:sp>
        <p:nvSpPr>
          <p:cNvPr id="3" name="Content Placeholder 2"/>
          <p:cNvSpPr>
            <a:spLocks noGrp="1"/>
          </p:cNvSpPr>
          <p:nvPr>
            <p:ph idx="1"/>
          </p:nvPr>
        </p:nvSpPr>
        <p:spPr>
          <a:xfrm>
            <a:off x="1252024" y="2940148"/>
            <a:ext cx="7263325" cy="3236814"/>
          </a:xfrm>
        </p:spPr>
        <p:txBody>
          <a:bodyPr/>
          <a:lstStyle/>
          <a:p>
            <a:r>
              <a:rPr lang="en-US" dirty="0" smtClean="0"/>
              <a:t>Health</a:t>
            </a:r>
          </a:p>
          <a:p>
            <a:r>
              <a:rPr lang="en-US" dirty="0" smtClean="0"/>
              <a:t>Auto</a:t>
            </a:r>
          </a:p>
          <a:p>
            <a:r>
              <a:rPr lang="en-US" dirty="0" smtClean="0"/>
              <a:t>Life</a:t>
            </a:r>
          </a:p>
          <a:p>
            <a:r>
              <a:rPr lang="en-US" dirty="0" smtClean="0"/>
              <a:t>Disability</a:t>
            </a:r>
          </a:p>
          <a:p>
            <a:r>
              <a:rPr lang="en-US" dirty="0" smtClean="0"/>
              <a:t>Long-term care</a:t>
            </a:r>
          </a:p>
          <a:p>
            <a:r>
              <a:rPr lang="en-US" dirty="0" smtClean="0"/>
              <a:t>Property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655" y="5868881"/>
            <a:ext cx="1360170" cy="659772"/>
          </a:xfrm>
          <a:prstGeom prst="rect">
            <a:avLst/>
          </a:prstGeom>
        </p:spPr>
      </p:pic>
    </p:spTree>
    <p:custDataLst>
      <p:tags r:id="rId1"/>
    </p:custDataLst>
    <p:extLst>
      <p:ext uri="{BB962C8B-B14F-4D97-AF65-F5344CB8AC3E}">
        <p14:creationId xmlns:p14="http://schemas.microsoft.com/office/powerpoint/2010/main" val="2626473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744956"/>
            <a:ext cx="7319596" cy="535206"/>
          </a:xfrm>
        </p:spPr>
        <p:txBody>
          <a:bodyPr/>
          <a:lstStyle/>
          <a:p>
            <a:r>
              <a:rPr lang="en-US" b="1" dirty="0" smtClean="0"/>
              <a:t>MINDSET FOR STARTING YOUNG</a:t>
            </a:r>
            <a:endParaRPr lang="en-US" b="1" dirty="0"/>
          </a:p>
        </p:txBody>
      </p:sp>
      <p:sp>
        <p:nvSpPr>
          <p:cNvPr id="3" name="Content Placeholder 2"/>
          <p:cNvSpPr>
            <a:spLocks noGrp="1"/>
          </p:cNvSpPr>
          <p:nvPr>
            <p:ph idx="1"/>
          </p:nvPr>
        </p:nvSpPr>
        <p:spPr>
          <a:xfrm>
            <a:off x="4787152" y="1437076"/>
            <a:ext cx="3728197" cy="4351338"/>
          </a:xfrm>
        </p:spPr>
        <p:txBody>
          <a:bodyPr/>
          <a:lstStyle/>
          <a:p>
            <a:r>
              <a:rPr lang="en-US" sz="3200" dirty="0"/>
              <a:t>Visualize what you want</a:t>
            </a:r>
          </a:p>
          <a:p>
            <a:r>
              <a:rPr lang="en-US" sz="3200" dirty="0"/>
              <a:t>It’s not your money, it belongs to your future</a:t>
            </a:r>
          </a:p>
          <a:p>
            <a:r>
              <a:rPr lang="en-US" sz="3200" dirty="0"/>
              <a:t>Don’t take too many </a:t>
            </a:r>
            <a:r>
              <a:rPr lang="en-US" sz="3200" dirty="0" smtClean="0"/>
              <a:t>risks</a:t>
            </a:r>
            <a:endParaRPr lang="en-US" sz="3200" dirty="0"/>
          </a:p>
          <a:p>
            <a:pPr marL="0" indent="0">
              <a:buNone/>
            </a:pPr>
            <a:endParaRPr lang="en-US" dirty="0"/>
          </a:p>
        </p:txBody>
      </p:sp>
      <p:pic>
        <p:nvPicPr>
          <p:cNvPr id="7" name="Picture 6"/>
          <p:cNvPicPr>
            <a:picLocks noChangeAspect="1"/>
          </p:cNvPicPr>
          <p:nvPr/>
        </p:nvPicPr>
        <p:blipFill rotWithShape="1">
          <a:blip r:embed="rId4"/>
          <a:srcRect l="32288"/>
          <a:stretch/>
        </p:blipFill>
        <p:spPr>
          <a:xfrm>
            <a:off x="1099095" y="2028314"/>
            <a:ext cx="3516369" cy="3468844"/>
          </a:xfrm>
          <a:prstGeom prst="rect">
            <a:avLst/>
          </a:prstGeom>
          <a:ln>
            <a:noFill/>
          </a:ln>
          <a:effectLst>
            <a:softEdge rad="112500"/>
          </a:effectLst>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9000"/>
                    </a14:imgEffect>
                    <a14:imgEffect>
                      <a14:saturation sat="89000"/>
                    </a14:imgEffect>
                  </a14:imgLayer>
                </a14:imgProps>
              </a:ext>
            </a:extLst>
          </a:blip>
          <a:stretch>
            <a:fillRect/>
          </a:stretch>
        </p:blipFill>
        <p:spPr>
          <a:xfrm rot="21379950">
            <a:off x="3286041" y="4847291"/>
            <a:ext cx="1472995" cy="926270"/>
          </a:xfrm>
          <a:prstGeom prst="rect">
            <a:avLst/>
          </a:prstGeom>
          <a:effectLst>
            <a:reflection stA="0" endPos="65000" dist="63500" dir="5400000" sy="-100000" algn="bl" rotWithShape="0"/>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6939" y="5788414"/>
            <a:ext cx="1537122" cy="745605"/>
          </a:xfrm>
          <a:prstGeom prst="rect">
            <a:avLst/>
          </a:prstGeom>
        </p:spPr>
      </p:pic>
    </p:spTree>
    <p:custDataLst>
      <p:tags r:id="rId1"/>
    </p:custDataLst>
    <p:extLst>
      <p:ext uri="{BB962C8B-B14F-4D97-AF65-F5344CB8AC3E}">
        <p14:creationId xmlns:p14="http://schemas.microsoft.com/office/powerpoint/2010/main" val="2812638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45589"/>
            <a:ext cx="7277393" cy="520504"/>
          </a:xfrm>
        </p:spPr>
        <p:txBody>
          <a:bodyPr/>
          <a:lstStyle/>
          <a:p>
            <a:r>
              <a:rPr lang="en-US" b="1" dirty="0" smtClean="0"/>
              <a:t>RETIREMENT PLANS</a:t>
            </a:r>
            <a:endParaRPr lang="en-US" b="1" dirty="0"/>
          </a:p>
        </p:txBody>
      </p:sp>
      <p:sp>
        <p:nvSpPr>
          <p:cNvPr id="3" name="Content Placeholder 2"/>
          <p:cNvSpPr>
            <a:spLocks noGrp="1"/>
          </p:cNvSpPr>
          <p:nvPr>
            <p:ph idx="1"/>
          </p:nvPr>
        </p:nvSpPr>
        <p:spPr>
          <a:xfrm>
            <a:off x="1336430" y="1392701"/>
            <a:ext cx="7178919" cy="4784261"/>
          </a:xfrm>
        </p:spPr>
        <p:txBody>
          <a:bodyPr/>
          <a:lstStyle/>
          <a:p>
            <a:r>
              <a:rPr lang="en-US" dirty="0"/>
              <a:t>Planning which helps an individual be financially stable after they </a:t>
            </a:r>
            <a:r>
              <a:rPr lang="en-US" dirty="0" smtClean="0"/>
              <a:t>retire</a:t>
            </a:r>
            <a:endParaRPr lang="en-US" dirty="0"/>
          </a:p>
          <a:p>
            <a:r>
              <a:rPr lang="en-US" dirty="0"/>
              <a:t>There are numerous types of retirement plans</a:t>
            </a:r>
          </a:p>
          <a:p>
            <a:endParaRPr lang="en-US" dirty="0"/>
          </a:p>
        </p:txBody>
      </p:sp>
      <p:pic>
        <p:nvPicPr>
          <p:cNvPr id="4" name="Picture 3"/>
          <p:cNvPicPr>
            <a:picLocks noChangeAspect="1"/>
          </p:cNvPicPr>
          <p:nvPr/>
        </p:nvPicPr>
        <p:blipFill>
          <a:blip r:embed="rId4"/>
          <a:stretch>
            <a:fillRect/>
          </a:stretch>
        </p:blipFill>
        <p:spPr>
          <a:xfrm>
            <a:off x="2125174" y="2791358"/>
            <a:ext cx="5601429" cy="26259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691" y="5793972"/>
            <a:ext cx="1572606" cy="762817"/>
          </a:xfrm>
          <a:prstGeom prst="rect">
            <a:avLst/>
          </a:prstGeom>
        </p:spPr>
      </p:pic>
    </p:spTree>
    <p:custDataLst>
      <p:tags r:id="rId1"/>
    </p:custDataLst>
    <p:extLst>
      <p:ext uri="{BB962C8B-B14F-4D97-AF65-F5344CB8AC3E}">
        <p14:creationId xmlns:p14="http://schemas.microsoft.com/office/powerpoint/2010/main" val="162923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4" y="788285"/>
            <a:ext cx="7755695" cy="532665"/>
          </a:xfrm>
        </p:spPr>
        <p:txBody>
          <a:bodyPr/>
          <a:lstStyle/>
          <a:p>
            <a:r>
              <a:rPr lang="en-US" b="1" dirty="0" smtClean="0"/>
              <a:t>Retirement</a:t>
            </a:r>
            <a:endParaRPr lang="en-US" b="1" dirty="0"/>
          </a:p>
        </p:txBody>
      </p:sp>
      <p:sp>
        <p:nvSpPr>
          <p:cNvPr id="3" name="Content Placeholder 2"/>
          <p:cNvSpPr>
            <a:spLocks noGrp="1"/>
          </p:cNvSpPr>
          <p:nvPr>
            <p:ph idx="1"/>
          </p:nvPr>
        </p:nvSpPr>
        <p:spPr>
          <a:xfrm>
            <a:off x="1252024" y="1465140"/>
            <a:ext cx="7755696" cy="4351338"/>
          </a:xfrm>
        </p:spPr>
        <p:txBody>
          <a:bodyPr/>
          <a:lstStyle/>
          <a:p>
            <a:pPr>
              <a:buFont typeface="Wingdings" panose="05000000000000000000" pitchFamily="2" charset="2"/>
              <a:buChar char="§"/>
            </a:pPr>
            <a:r>
              <a:rPr lang="en-US" sz="2400" dirty="0" smtClean="0">
                <a:solidFill>
                  <a:schemeClr val="tx1"/>
                </a:solidFill>
              </a:rPr>
              <a:t> Based </a:t>
            </a:r>
            <a:r>
              <a:rPr lang="en-US" sz="2400" dirty="0">
                <a:solidFill>
                  <a:schemeClr val="tx1"/>
                </a:solidFill>
              </a:rPr>
              <a:t>on your current age, it is estimated that the following amounts will be needed </a:t>
            </a:r>
            <a:r>
              <a:rPr lang="en-US" sz="2400" dirty="0" smtClean="0">
                <a:solidFill>
                  <a:schemeClr val="tx1"/>
                </a:solidFill>
              </a:rPr>
              <a:t>at </a:t>
            </a:r>
            <a:r>
              <a:rPr lang="en-US" sz="2400" dirty="0">
                <a:solidFill>
                  <a:schemeClr val="tx1"/>
                </a:solidFill>
              </a:rPr>
              <a:t>the age of </a:t>
            </a:r>
            <a:r>
              <a:rPr lang="en-US" sz="2400" dirty="0" smtClean="0">
                <a:solidFill>
                  <a:schemeClr val="tx1"/>
                </a:solidFill>
              </a:rPr>
              <a:t>65 to retire:</a:t>
            </a:r>
            <a:endParaRPr lang="en-US" sz="2400" dirty="0">
              <a:solidFill>
                <a:schemeClr val="tx1"/>
              </a:solidFill>
            </a:endParaRPr>
          </a:p>
          <a:p>
            <a:pPr lvl="1"/>
            <a:r>
              <a:rPr lang="en-US" sz="2200" dirty="0">
                <a:solidFill>
                  <a:schemeClr val="tx1"/>
                </a:solidFill>
              </a:rPr>
              <a:t>25 year old: $3-4 million</a:t>
            </a:r>
          </a:p>
          <a:p>
            <a:pPr lvl="1"/>
            <a:r>
              <a:rPr lang="en-US" sz="2200" dirty="0">
                <a:solidFill>
                  <a:schemeClr val="tx1"/>
                </a:solidFill>
              </a:rPr>
              <a:t>35 year old: $2-3 million</a:t>
            </a:r>
          </a:p>
          <a:p>
            <a:pPr lvl="1"/>
            <a:r>
              <a:rPr lang="en-US" sz="2200" dirty="0">
                <a:solidFill>
                  <a:schemeClr val="tx1"/>
                </a:solidFill>
              </a:rPr>
              <a:t>45 year old: $1-2 million</a:t>
            </a:r>
          </a:p>
          <a:p>
            <a:pPr>
              <a:buFont typeface="Wingdings" panose="05000000000000000000" pitchFamily="2" charset="2"/>
              <a:buChar char="§"/>
            </a:pPr>
            <a:r>
              <a:rPr lang="en-US" sz="2400" dirty="0" smtClean="0">
                <a:solidFill>
                  <a:schemeClr val="tx1"/>
                </a:solidFill>
              </a:rPr>
              <a:t> Save 10-15% </a:t>
            </a:r>
            <a:r>
              <a:rPr lang="en-US" sz="2400" dirty="0">
                <a:solidFill>
                  <a:schemeClr val="tx1"/>
                </a:solidFill>
              </a:rPr>
              <a:t>of your annual income for retirement.</a:t>
            </a:r>
          </a:p>
          <a:p>
            <a:pPr>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cs typeface="Arial" panose="020B0604020202020204" pitchFamily="34" charset="0"/>
              </a:rPr>
              <a:t>One </a:t>
            </a:r>
            <a:r>
              <a:rPr lang="en-US" sz="2400" dirty="0">
                <a:solidFill>
                  <a:schemeClr val="tx1"/>
                </a:solidFill>
                <a:cs typeface="Arial" panose="020B0604020202020204" pitchFamily="34" charset="0"/>
              </a:rPr>
              <a:t>million dollars today will not be worth one million dollars in 20 </a:t>
            </a:r>
            <a:r>
              <a:rPr lang="en-US" sz="2400" dirty="0" smtClean="0">
                <a:solidFill>
                  <a:schemeClr val="tx1"/>
                </a:solidFill>
                <a:cs typeface="Arial" panose="020B0604020202020204" pitchFamily="34" charset="0"/>
              </a:rPr>
              <a:t>years due to inflation &amp; the future value of the US dollar.</a:t>
            </a:r>
            <a:endParaRPr lang="en-US" sz="2400" dirty="0">
              <a:solidFill>
                <a:schemeClr val="tx1"/>
              </a:solidFill>
              <a:cs typeface="Arial" panose="020B0604020202020204" pitchFamily="34" charset="0"/>
            </a:endParaRP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607" y="4781977"/>
            <a:ext cx="2442528" cy="162886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472" y="5727001"/>
            <a:ext cx="1594248" cy="773315"/>
          </a:xfrm>
          <a:prstGeom prst="rect">
            <a:avLst/>
          </a:prstGeom>
        </p:spPr>
      </p:pic>
    </p:spTree>
    <p:custDataLst>
      <p:tags r:id="rId1"/>
    </p:custDataLst>
    <p:extLst>
      <p:ext uri="{BB962C8B-B14F-4D97-AF65-F5344CB8AC3E}">
        <p14:creationId xmlns:p14="http://schemas.microsoft.com/office/powerpoint/2010/main" val="95020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6092" y="759655"/>
            <a:ext cx="7249258" cy="520505"/>
          </a:xfrm>
        </p:spPr>
        <p:txBody>
          <a:bodyPr/>
          <a:lstStyle/>
          <a:p>
            <a:r>
              <a:rPr lang="en-US" b="1" dirty="0" smtClean="0"/>
              <a:t>WHERE TO BEGIN</a:t>
            </a:r>
            <a:endParaRPr lang="en-US" b="1" dirty="0"/>
          </a:p>
        </p:txBody>
      </p:sp>
      <p:sp>
        <p:nvSpPr>
          <p:cNvPr id="5" name="Content Placeholder 4"/>
          <p:cNvSpPr>
            <a:spLocks noGrp="1"/>
          </p:cNvSpPr>
          <p:nvPr>
            <p:ph idx="1"/>
          </p:nvPr>
        </p:nvSpPr>
        <p:spPr>
          <a:xfrm>
            <a:off x="1266092" y="1434905"/>
            <a:ext cx="7249258" cy="4742058"/>
          </a:xfrm>
        </p:spPr>
        <p:txBody>
          <a:bodyPr>
            <a:normAutofit/>
          </a:bodyPr>
          <a:lstStyle/>
          <a:p>
            <a:pPr marL="514350" indent="-514350">
              <a:buFont typeface="+mj-lt"/>
              <a:buAutoNum type="arabicPeriod"/>
            </a:pPr>
            <a:r>
              <a:rPr lang="en-US" sz="2800" dirty="0"/>
              <a:t>Know how much money you have </a:t>
            </a:r>
            <a:r>
              <a:rPr lang="en-US" sz="2800" dirty="0" smtClean="0"/>
              <a:t>available to </a:t>
            </a:r>
            <a:r>
              <a:rPr lang="en-US" sz="2800" dirty="0"/>
              <a:t>use</a:t>
            </a:r>
          </a:p>
          <a:p>
            <a:pPr marL="514350" indent="-514350">
              <a:buFont typeface="+mj-lt"/>
              <a:buAutoNum type="arabicPeriod"/>
            </a:pPr>
            <a:r>
              <a:rPr lang="en-US" sz="2800" dirty="0"/>
              <a:t>Understand how much risk you are willing to take</a:t>
            </a:r>
          </a:p>
          <a:p>
            <a:pPr marL="514350" indent="-514350">
              <a:buFont typeface="+mj-lt"/>
              <a:buAutoNum type="arabicPeriod"/>
            </a:pPr>
            <a:r>
              <a:rPr lang="en-US" sz="2800" dirty="0"/>
              <a:t>Diversify your portfolio</a:t>
            </a:r>
          </a:p>
          <a:p>
            <a:pPr marL="514350" indent="-514350">
              <a:buFont typeface="+mj-lt"/>
              <a:buAutoNum type="arabicPeriod"/>
            </a:pPr>
            <a:r>
              <a:rPr lang="en-US" sz="2800" dirty="0"/>
              <a:t>Pick a place</a:t>
            </a:r>
          </a:p>
          <a:p>
            <a:pPr marL="514350" indent="-514350">
              <a:buFont typeface="+mj-lt"/>
              <a:buAutoNum type="arabicPeriod"/>
            </a:pPr>
            <a:r>
              <a:rPr lang="en-US" sz="2800" dirty="0"/>
              <a:t>Never invest more than you can afford to lose</a:t>
            </a:r>
          </a:p>
          <a:p>
            <a:pPr marL="0" indent="0">
              <a:buNone/>
            </a:pPr>
            <a:endParaRPr lang="en-US"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835" y="5621107"/>
            <a:ext cx="1849697" cy="897225"/>
          </a:xfrm>
          <a:prstGeom prst="rect">
            <a:avLst/>
          </a:prstGeom>
        </p:spPr>
      </p:pic>
    </p:spTree>
    <p:custDataLst>
      <p:tags r:id="rId1"/>
    </p:custDataLst>
    <p:extLst>
      <p:ext uri="{BB962C8B-B14F-4D97-AF65-F5344CB8AC3E}">
        <p14:creationId xmlns:p14="http://schemas.microsoft.com/office/powerpoint/2010/main" val="3329863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17452"/>
            <a:ext cx="7277393" cy="973237"/>
          </a:xfrm>
        </p:spPr>
        <p:txBody>
          <a:bodyPr>
            <a:noAutofit/>
          </a:bodyPr>
          <a:lstStyle/>
          <a:p>
            <a:r>
              <a:rPr lang="en-US" b="1" dirty="0"/>
              <a:t>SAVING FOR RETIREMENT IS EASIER THE EARLIER YOU START SAVING</a:t>
            </a:r>
          </a:p>
        </p:txBody>
      </p:sp>
      <p:sp>
        <p:nvSpPr>
          <p:cNvPr id="3" name="Content Placeholder 2"/>
          <p:cNvSpPr>
            <a:spLocks noGrp="1"/>
          </p:cNvSpPr>
          <p:nvPr>
            <p:ph idx="1"/>
          </p:nvPr>
        </p:nvSpPr>
        <p:spPr>
          <a:xfrm>
            <a:off x="1237956" y="1825625"/>
            <a:ext cx="7277394" cy="4351338"/>
          </a:xfrm>
        </p:spPr>
        <p:txBody>
          <a:bodyPr>
            <a:normAutofit/>
          </a:bodyPr>
          <a:lstStyle/>
          <a:p>
            <a:pPr>
              <a:buFont typeface="Wingdings" panose="05000000000000000000" pitchFamily="2" charset="2"/>
              <a:buChar char="§"/>
            </a:pPr>
            <a:r>
              <a:rPr lang="en-US" dirty="0" smtClean="0"/>
              <a:t>Retirement amount</a:t>
            </a:r>
          </a:p>
          <a:p>
            <a:pPr lvl="1"/>
            <a:r>
              <a:rPr lang="en-US" dirty="0" smtClean="0"/>
              <a:t>Depends on the lifestyle you want to live in retirement</a:t>
            </a:r>
          </a:p>
          <a:p>
            <a:pPr>
              <a:buFont typeface="Wingdings" panose="05000000000000000000" pitchFamily="2" charset="2"/>
              <a:buChar char="§"/>
            </a:pPr>
            <a:r>
              <a:rPr lang="en-US" dirty="0" smtClean="0"/>
              <a:t>When to retire?</a:t>
            </a:r>
          </a:p>
          <a:p>
            <a:pPr lvl="1"/>
            <a:r>
              <a:rPr lang="en-US" dirty="0" smtClean="0"/>
              <a:t>Retiring earlier = shorter period of time to build funds</a:t>
            </a:r>
          </a:p>
          <a:p>
            <a:pPr>
              <a:buFont typeface="Wingdings" panose="05000000000000000000" pitchFamily="2" charset="2"/>
              <a:buChar char="§"/>
            </a:pPr>
            <a:r>
              <a:rPr lang="en-US" dirty="0" smtClean="0"/>
              <a:t>How long will retirement funds last?</a:t>
            </a:r>
          </a:p>
          <a:p>
            <a:pPr lvl="1"/>
            <a:r>
              <a:rPr lang="en-US" dirty="0" smtClean="0"/>
              <a:t>25 years or longer</a:t>
            </a:r>
          </a:p>
          <a:p>
            <a:pPr>
              <a:buFont typeface="Wingdings" panose="05000000000000000000" pitchFamily="2" charset="2"/>
              <a:buChar char="§"/>
            </a:pPr>
            <a:r>
              <a:rPr lang="en-US" dirty="0" smtClean="0"/>
              <a:t>401K/403B plans</a:t>
            </a:r>
          </a:p>
          <a:p>
            <a:pPr lvl="1"/>
            <a:r>
              <a:rPr lang="en-US" dirty="0" smtClean="0"/>
              <a:t>Tax friendly</a:t>
            </a:r>
          </a:p>
          <a:p>
            <a:pPr lvl="1"/>
            <a:r>
              <a:rPr lang="en-US" dirty="0" smtClean="0"/>
              <a:t>Employer matched</a:t>
            </a:r>
          </a:p>
          <a:p>
            <a:pPr>
              <a:buFont typeface="Wingdings" panose="05000000000000000000" pitchFamily="2" charset="2"/>
              <a:buChar char="§"/>
            </a:pPr>
            <a:r>
              <a:rPr lang="en-US" dirty="0" smtClean="0"/>
              <a:t>IRAs – Traditional and </a:t>
            </a:r>
            <a:r>
              <a:rPr lang="en-US" dirty="0"/>
              <a:t>R</a:t>
            </a:r>
            <a:r>
              <a:rPr lang="en-US" dirty="0" smtClean="0"/>
              <a:t>oth</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072" y="5671218"/>
            <a:ext cx="1803515" cy="874823"/>
          </a:xfrm>
          <a:prstGeom prst="rect">
            <a:avLst/>
          </a:prstGeom>
        </p:spPr>
      </p:pic>
    </p:spTree>
    <p:custDataLst>
      <p:tags r:id="rId1"/>
    </p:custDataLst>
    <p:extLst>
      <p:ext uri="{BB962C8B-B14F-4D97-AF65-F5344CB8AC3E}">
        <p14:creationId xmlns:p14="http://schemas.microsoft.com/office/powerpoint/2010/main" val="68925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829995"/>
            <a:ext cx="7305528" cy="633046"/>
          </a:xfrm>
        </p:spPr>
        <p:txBody>
          <a:bodyPr/>
          <a:lstStyle/>
          <a:p>
            <a:r>
              <a:rPr lang="en-US" b="1" dirty="0"/>
              <a:t>401 (K) </a:t>
            </a:r>
            <a:r>
              <a:rPr lang="en-US" b="1" dirty="0" smtClean="0"/>
              <a:t>PLANS</a:t>
            </a:r>
            <a:endParaRPr lang="en-US" b="1" dirty="0"/>
          </a:p>
        </p:txBody>
      </p:sp>
      <p:sp>
        <p:nvSpPr>
          <p:cNvPr id="3" name="Content Placeholder 2"/>
          <p:cNvSpPr>
            <a:spLocks noGrp="1"/>
          </p:cNvSpPr>
          <p:nvPr>
            <p:ph idx="1"/>
          </p:nvPr>
        </p:nvSpPr>
        <p:spPr>
          <a:xfrm>
            <a:off x="1209822" y="1463041"/>
            <a:ext cx="6987506" cy="4143767"/>
          </a:xfrm>
        </p:spPr>
        <p:txBody>
          <a:bodyPr/>
          <a:lstStyle/>
          <a:p>
            <a:pPr>
              <a:buFont typeface="Wingdings" panose="05000000000000000000" pitchFamily="2" charset="2"/>
              <a:buChar char="§"/>
            </a:pPr>
            <a:r>
              <a:rPr lang="en-US" sz="2400" dirty="0" smtClean="0"/>
              <a:t> Employer </a:t>
            </a:r>
            <a:r>
              <a:rPr lang="en-US" sz="2400" dirty="0"/>
              <a:t>sponsored account that comes out of your paycheck</a:t>
            </a:r>
          </a:p>
          <a:p>
            <a:pPr>
              <a:buFont typeface="Wingdings" panose="05000000000000000000" pitchFamily="2" charset="2"/>
              <a:buChar char="§"/>
            </a:pPr>
            <a:r>
              <a:rPr lang="en-US" sz="2400" dirty="0" smtClean="0"/>
              <a:t> Employers </a:t>
            </a:r>
            <a:r>
              <a:rPr lang="en-US" sz="2400" dirty="0"/>
              <a:t>can match up to a certain percentage which is equivalent to free money.</a:t>
            </a:r>
          </a:p>
          <a:p>
            <a:pPr>
              <a:buFont typeface="Wingdings" panose="05000000000000000000" pitchFamily="2" charset="2"/>
              <a:buChar char="§"/>
            </a:pPr>
            <a:r>
              <a:rPr lang="en-US" sz="2400" dirty="0" smtClean="0"/>
              <a:t> Withdrawing </a:t>
            </a:r>
            <a:r>
              <a:rPr lang="en-US" sz="2400" dirty="0"/>
              <a:t>the funds early can result in a penalty</a:t>
            </a:r>
          </a:p>
          <a:p>
            <a:pPr marL="0" indent="0">
              <a:buNone/>
            </a:pPr>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1333" r="89778">
                        <a14:backgroundMark x1="19556" y1="7111" x2="13778" y2="63111"/>
                        <a14:backgroundMark x1="68889" y1="11556" x2="94222" y2="30222"/>
                        <a14:backgroundMark x1="91111" y1="48444" x2="84444" y2="80889"/>
                        <a14:backgroundMark x1="19111" y1="87111" x2="60000" y2="88889"/>
                      </a14:backgroundRemoval>
                    </a14:imgEffect>
                  </a14:imgLayer>
                </a14:imgProps>
              </a:ext>
            </a:extLst>
          </a:blip>
          <a:stretch>
            <a:fillRect/>
          </a:stretch>
        </p:blipFill>
        <p:spPr>
          <a:xfrm>
            <a:off x="3456386" y="3534924"/>
            <a:ext cx="2494378" cy="249437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5075" y="5828145"/>
            <a:ext cx="1531644" cy="742948"/>
          </a:xfrm>
          <a:prstGeom prst="rect">
            <a:avLst/>
          </a:prstGeom>
        </p:spPr>
      </p:pic>
    </p:spTree>
    <p:custDataLst>
      <p:tags r:id="rId1"/>
    </p:custDataLst>
    <p:extLst>
      <p:ext uri="{BB962C8B-B14F-4D97-AF65-F5344CB8AC3E}">
        <p14:creationId xmlns:p14="http://schemas.microsoft.com/office/powerpoint/2010/main" val="49129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1636</TotalTime>
  <Words>2530</Words>
  <Application>Microsoft Office PowerPoint</Application>
  <PresentationFormat>On-screen Show (4:3)</PresentationFormat>
  <Paragraphs>165</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Adobe Devanagari</vt:lpstr>
      <vt:lpstr>Arial</vt:lpstr>
      <vt:lpstr>Arial Black</vt:lpstr>
      <vt:lpstr>Calibri</vt:lpstr>
      <vt:lpstr>Calibri Light</vt:lpstr>
      <vt:lpstr>Wingdings</vt:lpstr>
      <vt:lpstr>PPT template final</vt:lpstr>
      <vt:lpstr>PowerPoint Presentation</vt:lpstr>
      <vt:lpstr>RETIREMENT &amp; INVESTING</vt:lpstr>
      <vt:lpstr>WHY DO I NEED INSURANCE OR A RETIREMENT ACCOUNT WHEN I’M YOUNG AND HEALTHY? BLOCKING THE COST OF RISK</vt:lpstr>
      <vt:lpstr>MINDSET FOR STARTING YOUNG</vt:lpstr>
      <vt:lpstr>RETIREMENT PLANS</vt:lpstr>
      <vt:lpstr>Retirement</vt:lpstr>
      <vt:lpstr>WHERE TO BEGIN</vt:lpstr>
      <vt:lpstr>SAVING FOR RETIREMENT IS EASIER THE EARLIER YOU START SAVING</vt:lpstr>
      <vt:lpstr>401 (K) PLANS</vt:lpstr>
      <vt:lpstr>INDIVIDUAL RETIREMENT ACCOUNTS (IRAs) </vt:lpstr>
      <vt:lpstr>TYPES OF IRAs</vt:lpstr>
      <vt:lpstr>TOOLS THAT MAY HELP</vt:lpstr>
      <vt:lpstr>INVESTING</vt:lpstr>
      <vt:lpstr>INVESTING</vt:lpstr>
      <vt:lpstr>INVESTING</vt:lpstr>
      <vt:lpstr>TIME VALUE OF MONEY</vt:lpstr>
      <vt:lpstr>PLANT YOUR MONEY AND WATCH IT GROW!!</vt:lpstr>
      <vt:lpstr>RETIREMENT &amp; INVESTING – Review Questions</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Jones, Skipper</cp:lastModifiedBy>
  <cp:revision>156</cp:revision>
  <dcterms:created xsi:type="dcterms:W3CDTF">2017-05-15T13:24:58Z</dcterms:created>
  <dcterms:modified xsi:type="dcterms:W3CDTF">2021-03-01T16:28:18Z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