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5.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3.xml" ContentType="application/vnd.openxmlformats-officedocument.presentationml.tags+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55.xml" ContentType="application/vnd.openxmlformats-officedocument.presentationml.notesSlide+xml"/>
  <Override PartName="/ppt/tags/tag58.xml" ContentType="application/vnd.openxmlformats-officedocument.presentationml.tags+xml"/>
  <Override PartName="/ppt/notesSlides/notesSlide56.xml" ContentType="application/vnd.openxmlformats-officedocument.presentationml.notesSlide+xml"/>
  <Override PartName="/ppt/tags/tag59.xml" ContentType="application/vnd.openxmlformats-officedocument.presentationml.tags+xml"/>
  <Override PartName="/ppt/notesSlides/notesSlide5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60.xml" ContentType="application/vnd.openxmlformats-officedocument.presentationml.tags+xml"/>
  <Override PartName="/ppt/notesSlides/notesSlide58.xml" ContentType="application/vnd.openxmlformats-officedocument.presentationml.notesSlide+xml"/>
  <Override PartName="/ppt/tags/tag61.xml" ContentType="application/vnd.openxmlformats-officedocument.presentationml.tags+xml"/>
  <Override PartName="/ppt/notesSlides/notesSlide59.xml" ContentType="application/vnd.openxmlformats-officedocument.presentationml.notesSlide+xml"/>
  <Override PartName="/ppt/tags/tag62.xml" ContentType="application/vnd.openxmlformats-officedocument.presentationml.tags+xml"/>
  <Override PartName="/ppt/notesSlides/notesSlide60.xml" ContentType="application/vnd.openxmlformats-officedocument.presentationml.notesSlide+xml"/>
  <Override PartName="/ppt/tags/tag63.xml" ContentType="application/vnd.openxmlformats-officedocument.presentationml.tags+xml"/>
  <Override PartName="/ppt/notesSlides/notesSlide6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64.xml" ContentType="application/vnd.openxmlformats-officedocument.presentationml.tags+xml"/>
  <Override PartName="/ppt/notesSlides/notesSlide6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65.xml" ContentType="application/vnd.openxmlformats-officedocument.presentationml.tags+xml"/>
  <Override PartName="/ppt/notesSlides/notesSlide63.xml" ContentType="application/vnd.openxmlformats-officedocument.presentationml.notesSlide+xml"/>
  <Override PartName="/ppt/tags/tag66.xml" ContentType="application/vnd.openxmlformats-officedocument.presentationml.tags+xml"/>
  <Override PartName="/ppt/notesSlides/notesSlide6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67.xml" ContentType="application/vnd.openxmlformats-officedocument.presentationml.tags+xml"/>
  <Override PartName="/ppt/notesSlides/notesSlide65.xml" ContentType="application/vnd.openxmlformats-officedocument.presentationml.notesSlide+xml"/>
  <Override PartName="/ppt/tags/tag68.xml" ContentType="application/vnd.openxmlformats-officedocument.presentationml.tags+xml"/>
  <Override PartName="/ppt/notesSlides/notesSlide6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67.xml" ContentType="application/vnd.openxmlformats-officedocument.presentationml.notesSlide+xml"/>
  <Override PartName="/ppt/tags/tag71.xml" ContentType="application/vnd.openxmlformats-officedocument.presentationml.tags+xml"/>
  <Override PartName="/ppt/notesSlides/notesSlide68.xml" ContentType="application/vnd.openxmlformats-officedocument.presentationml.notesSlide+xml"/>
  <Override PartName="/ppt/tags/tag72.xml" ContentType="application/vnd.openxmlformats-officedocument.presentationml.tags+xml"/>
  <Override PartName="/ppt/notesSlides/notesSlide69.xml" ContentType="application/vnd.openxmlformats-officedocument.presentationml.notesSlide+xml"/>
  <Override PartName="/ppt/tags/tag73.xml" ContentType="application/vnd.openxmlformats-officedocument.presentationml.tags+xml"/>
  <Override PartName="/ppt/notesSlides/notesSlide70.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71.xml" ContentType="application/vnd.openxmlformats-officedocument.presentationml.notesSlide+xml"/>
  <Override PartName="/ppt/tags/tag76.xml" ContentType="application/vnd.openxmlformats-officedocument.presentationml.tags+xml"/>
  <Override PartName="/ppt/notesSlides/notesSlide7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77.xml" ContentType="application/vnd.openxmlformats-officedocument.presentationml.tags+xml"/>
  <Override PartName="/ppt/notesSlides/notesSlide73.xml" ContentType="application/vnd.openxmlformats-officedocument.presentationml.notesSlide+xml"/>
  <Override PartName="/ppt/tags/tag78.xml" ContentType="application/vnd.openxmlformats-officedocument.presentationml.tags+xml"/>
  <Override PartName="/ppt/notesSlides/notesSlide74.xml" ContentType="application/vnd.openxmlformats-officedocument.presentationml.notesSlide+xml"/>
  <Override PartName="/ppt/tags/tag79.xml" ContentType="application/vnd.openxmlformats-officedocument.presentationml.tags+xml"/>
  <Override PartName="/ppt/notesSlides/notesSlide7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80.xml" ContentType="application/vnd.openxmlformats-officedocument.presentationml.tags+xml"/>
  <Override PartName="/ppt/notesSlides/notesSlide7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81.xml" ContentType="application/vnd.openxmlformats-officedocument.presentationml.tags+xml"/>
  <Override PartName="/ppt/notesSlides/notesSlide7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82.xml" ContentType="application/vnd.openxmlformats-officedocument.presentationml.tags+xml"/>
  <Override PartName="/ppt/notesSlides/notesSlide7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83.xml" ContentType="application/vnd.openxmlformats-officedocument.presentationml.tags+xml"/>
  <Override PartName="/ppt/notesSlides/notesSlide79.xml" ContentType="application/vnd.openxmlformats-officedocument.presentationml.notesSlide+xml"/>
  <Override PartName="/ppt/tags/tag84.xml" ContentType="application/vnd.openxmlformats-officedocument.presentationml.tags+xml"/>
  <Override PartName="/ppt/notesSlides/notesSlide80.xml" ContentType="application/vnd.openxmlformats-officedocument.presentationml.notesSlide+xml"/>
  <Override PartName="/ppt/tags/tag85.xml" ContentType="application/vnd.openxmlformats-officedocument.presentationml.tags+xml"/>
  <Override PartName="/ppt/notesSlides/notesSlide81.xml" ContentType="application/vnd.openxmlformats-officedocument.presentationml.notesSlide+xml"/>
  <Override PartName="/ppt/tags/tag86.xml" ContentType="application/vnd.openxmlformats-officedocument.presentationml.tags+xml"/>
  <Override PartName="/ppt/notesSlides/notesSlide8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87.xml" ContentType="application/vnd.openxmlformats-officedocument.presentationml.tags+xml"/>
  <Override PartName="/ppt/notesSlides/notesSlide83.xml" ContentType="application/vnd.openxmlformats-officedocument.presentationml.notesSlide+xml"/>
  <Override PartName="/ppt/tags/tag88.xml" ContentType="application/vnd.openxmlformats-officedocument.presentationml.tags+xml"/>
  <Override PartName="/ppt/notesSlides/notesSlide84.xml" ContentType="application/vnd.openxmlformats-officedocument.presentationml.notesSlide+xml"/>
  <Override PartName="/ppt/tags/tag89.xml" ContentType="application/vnd.openxmlformats-officedocument.presentationml.tags+xml"/>
  <Override PartName="/ppt/notesSlides/notesSlide85.xml" ContentType="application/vnd.openxmlformats-officedocument.presentationml.notesSlide+xml"/>
  <Override PartName="/ppt/tags/tag90.xml" ContentType="application/vnd.openxmlformats-officedocument.presentationml.tags+xml"/>
  <Override PartName="/ppt/notesSlides/notesSlide86.xml" ContentType="application/vnd.openxmlformats-officedocument.presentationml.notesSlide+xml"/>
  <Override PartName="/ppt/tags/tag91.xml" ContentType="application/vnd.openxmlformats-officedocument.presentationml.tags+xml"/>
  <Override PartName="/ppt/notesSlides/notesSlide87.xml" ContentType="application/vnd.openxmlformats-officedocument.presentationml.notesSlide+xml"/>
  <Override PartName="/ppt/tags/tag92.xml" ContentType="application/vnd.openxmlformats-officedocument.presentationml.tags+xml"/>
  <Override PartName="/ppt/notesSlides/notesSlide8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93.xml" ContentType="application/vnd.openxmlformats-officedocument.presentationml.tags+xml"/>
  <Override PartName="/ppt/notesSlides/notesSlide8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94.xml" ContentType="application/vnd.openxmlformats-officedocument.presentationml.tags+xml"/>
  <Override PartName="/ppt/notesSlides/notesSlide90.xml" ContentType="application/vnd.openxmlformats-officedocument.presentationml.notesSlide+xml"/>
  <Override PartName="/ppt/tags/tag95.xml" ContentType="application/vnd.openxmlformats-officedocument.presentationml.tags+xml"/>
  <Override PartName="/ppt/notesSlides/notesSlide91.xml" ContentType="application/vnd.openxmlformats-officedocument.presentationml.notesSlide+xml"/>
  <Override PartName="/ppt/tags/tag96.xml" ContentType="application/vnd.openxmlformats-officedocument.presentationml.tags+xml"/>
  <Override PartName="/ppt/notesSlides/notesSlide92.xml" ContentType="application/vnd.openxmlformats-officedocument.presentationml.notesSlide+xml"/>
  <Override PartName="/ppt/tags/tag97.xml" ContentType="application/vnd.openxmlformats-officedocument.presentationml.tags+xml"/>
  <Override PartName="/ppt/notesSlides/notesSlide93.xml" ContentType="application/vnd.openxmlformats-officedocument.presentationml.notesSlide+xml"/>
  <Override PartName="/ppt/tags/tag98.xml" ContentType="application/vnd.openxmlformats-officedocument.presentationml.tags+xml"/>
  <Override PartName="/ppt/notesSlides/notesSlide94.xml" ContentType="application/vnd.openxmlformats-officedocument.presentationml.notesSlide+xml"/>
  <Override PartName="/ppt/tags/tag99.xml" ContentType="application/vnd.openxmlformats-officedocument.presentationml.tags+xml"/>
  <Override PartName="/ppt/notesSlides/notesSlide95.xml" ContentType="application/vnd.openxmlformats-officedocument.presentationml.notesSlide+xml"/>
  <Override PartName="/ppt/tags/tag100.xml" ContentType="application/vnd.openxmlformats-officedocument.presentationml.tags+xml"/>
  <Override PartName="/ppt/notesSlides/notesSlide9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101.xml" ContentType="application/vnd.openxmlformats-officedocument.presentationml.tags+xml"/>
  <Override PartName="/ppt/notesSlides/notesSlide97.xml" ContentType="application/vnd.openxmlformats-officedocument.presentationml.notesSlide+xml"/>
  <Override PartName="/ppt/tags/tag102.xml" ContentType="application/vnd.openxmlformats-officedocument.presentationml.tags+xml"/>
  <Override PartName="/ppt/notesSlides/notesSlide98.xml" ContentType="application/vnd.openxmlformats-officedocument.presentationml.notesSlide+xml"/>
  <Override PartName="/ppt/tags/tag103.xml" ContentType="application/vnd.openxmlformats-officedocument.presentationml.tags+xml"/>
  <Override PartName="/ppt/notesSlides/notesSlide99.xml" ContentType="application/vnd.openxmlformats-officedocument.presentationml.notesSlide+xml"/>
  <Override PartName="/ppt/tags/tag10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108"/>
  </p:notesMasterIdLst>
  <p:sldIdLst>
    <p:sldId id="256" r:id="rId2"/>
    <p:sldId id="376" r:id="rId3"/>
    <p:sldId id="257" r:id="rId4"/>
    <p:sldId id="258" r:id="rId5"/>
    <p:sldId id="259" r:id="rId6"/>
    <p:sldId id="381" r:id="rId7"/>
    <p:sldId id="273" r:id="rId8"/>
    <p:sldId id="274" r:id="rId9"/>
    <p:sldId id="272" r:id="rId10"/>
    <p:sldId id="380" r:id="rId11"/>
    <p:sldId id="361" r:id="rId12"/>
    <p:sldId id="362" r:id="rId13"/>
    <p:sldId id="292" r:id="rId14"/>
    <p:sldId id="289" r:id="rId15"/>
    <p:sldId id="291" r:id="rId16"/>
    <p:sldId id="290" r:id="rId17"/>
    <p:sldId id="382" r:id="rId18"/>
    <p:sldId id="383" r:id="rId19"/>
    <p:sldId id="263" r:id="rId20"/>
    <p:sldId id="385" r:id="rId21"/>
    <p:sldId id="386" r:id="rId22"/>
    <p:sldId id="387" r:id="rId23"/>
    <p:sldId id="388" r:id="rId24"/>
    <p:sldId id="384" r:id="rId25"/>
    <p:sldId id="281" r:id="rId26"/>
    <p:sldId id="295" r:id="rId27"/>
    <p:sldId id="372" r:id="rId28"/>
    <p:sldId id="297" r:id="rId29"/>
    <p:sldId id="280" r:id="rId30"/>
    <p:sldId id="296" r:id="rId31"/>
    <p:sldId id="415" r:id="rId32"/>
    <p:sldId id="418" r:id="rId33"/>
    <p:sldId id="416" r:id="rId34"/>
    <p:sldId id="294" r:id="rId35"/>
    <p:sldId id="268" r:id="rId36"/>
    <p:sldId id="392" r:id="rId37"/>
    <p:sldId id="394" r:id="rId38"/>
    <p:sldId id="399" r:id="rId39"/>
    <p:sldId id="311" r:id="rId40"/>
    <p:sldId id="402" r:id="rId41"/>
    <p:sldId id="310" r:id="rId42"/>
    <p:sldId id="395" r:id="rId43"/>
    <p:sldId id="396" r:id="rId44"/>
    <p:sldId id="397" r:id="rId45"/>
    <p:sldId id="398" r:id="rId46"/>
    <p:sldId id="401" r:id="rId47"/>
    <p:sldId id="363" r:id="rId48"/>
    <p:sldId id="286" r:id="rId49"/>
    <p:sldId id="283" r:id="rId50"/>
    <p:sldId id="282" r:id="rId51"/>
    <p:sldId id="364" r:id="rId52"/>
    <p:sldId id="267" r:id="rId53"/>
    <p:sldId id="403" r:id="rId54"/>
    <p:sldId id="262" r:id="rId55"/>
    <p:sldId id="279" r:id="rId56"/>
    <p:sldId id="278" r:id="rId57"/>
    <p:sldId id="374" r:id="rId58"/>
    <p:sldId id="269" r:id="rId59"/>
    <p:sldId id="404" r:id="rId60"/>
    <p:sldId id="358" r:id="rId61"/>
    <p:sldId id="319" r:id="rId62"/>
    <p:sldId id="359" r:id="rId63"/>
    <p:sldId id="360" r:id="rId64"/>
    <p:sldId id="320" r:id="rId65"/>
    <p:sldId id="406" r:id="rId66"/>
    <p:sldId id="407" r:id="rId67"/>
    <p:sldId id="408" r:id="rId68"/>
    <p:sldId id="322" r:id="rId69"/>
    <p:sldId id="323" r:id="rId70"/>
    <p:sldId id="324" r:id="rId71"/>
    <p:sldId id="270" r:id="rId72"/>
    <p:sldId id="409" r:id="rId73"/>
    <p:sldId id="260" r:id="rId74"/>
    <p:sldId id="275" r:id="rId75"/>
    <p:sldId id="357" r:id="rId76"/>
    <p:sldId id="271" r:id="rId77"/>
    <p:sldId id="410" r:id="rId78"/>
    <p:sldId id="326" r:id="rId79"/>
    <p:sldId id="327" r:id="rId80"/>
    <p:sldId id="328" r:id="rId81"/>
    <p:sldId id="329" r:id="rId82"/>
    <p:sldId id="330" r:id="rId83"/>
    <p:sldId id="331" r:id="rId84"/>
    <p:sldId id="332" r:id="rId85"/>
    <p:sldId id="411" r:id="rId86"/>
    <p:sldId id="391" r:id="rId87"/>
    <p:sldId id="412" r:id="rId88"/>
    <p:sldId id="335" r:id="rId89"/>
    <p:sldId id="336" r:id="rId90"/>
    <p:sldId id="337" r:id="rId91"/>
    <p:sldId id="338" r:id="rId92"/>
    <p:sldId id="413" r:id="rId93"/>
    <p:sldId id="342" r:id="rId94"/>
    <p:sldId id="343" r:id="rId95"/>
    <p:sldId id="344" r:id="rId96"/>
    <p:sldId id="345" r:id="rId97"/>
    <p:sldId id="346" r:id="rId98"/>
    <p:sldId id="347" r:id="rId99"/>
    <p:sldId id="348" r:id="rId100"/>
    <p:sldId id="265" r:id="rId101"/>
    <p:sldId id="414" r:id="rId102"/>
    <p:sldId id="350" r:id="rId103"/>
    <p:sldId id="351" r:id="rId104"/>
    <p:sldId id="352" r:id="rId105"/>
    <p:sldId id="353" r:id="rId106"/>
    <p:sldId id="354" r:id="rId107"/>
  </p:sldIdLst>
  <p:sldSz cx="9144000" cy="6858000" type="screen4x3"/>
  <p:notesSz cx="6858000" cy="9144000"/>
  <p:custDataLst>
    <p:tags r:id="rId10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8F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02" autoAdjust="0"/>
    <p:restoredTop sz="79884" autoAdjust="0"/>
  </p:normalViewPr>
  <p:slideViewPr>
    <p:cSldViewPr snapToGrid="0" snapToObjects="1">
      <p:cViewPr varScale="1">
        <p:scale>
          <a:sx n="92" d="100"/>
          <a:sy n="92" d="100"/>
        </p:scale>
        <p:origin x="205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gs" Target="tags/tag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Sheet1!$B$1</c:f>
              <c:strCache>
                <c:ptCount val="1"/>
                <c:pt idx="0">
                  <c:v>Credit Score</c:v>
                </c:pt>
              </c:strCache>
            </c:strRef>
          </c:tx>
          <c:dPt>
            <c:idx val="0"/>
            <c:bubble3D val="0"/>
            <c:spPr>
              <a:solidFill>
                <a:schemeClr val="accent6">
                  <a:tint val="54000"/>
                </a:schemeClr>
              </a:solidFill>
              <a:ln w="19050">
                <a:solidFill>
                  <a:schemeClr val="lt1"/>
                </a:solidFill>
              </a:ln>
              <a:effectLst/>
            </c:spPr>
            <c:extLst>
              <c:ext xmlns:c16="http://schemas.microsoft.com/office/drawing/2014/chart" uri="{C3380CC4-5D6E-409C-BE32-E72D297353CC}">
                <c16:uniqueId val="{00000001-FD2E-4E21-A2F1-1D22F50A9162}"/>
              </c:ext>
            </c:extLst>
          </c:dPt>
          <c:dPt>
            <c:idx val="1"/>
            <c:bubble3D val="0"/>
            <c:spPr>
              <a:solidFill>
                <a:schemeClr val="accent6">
                  <a:tint val="77000"/>
                </a:schemeClr>
              </a:solidFill>
              <a:ln w="19050">
                <a:solidFill>
                  <a:schemeClr val="lt1"/>
                </a:solidFill>
              </a:ln>
              <a:effectLst/>
            </c:spPr>
            <c:extLst>
              <c:ext xmlns:c16="http://schemas.microsoft.com/office/drawing/2014/chart" uri="{C3380CC4-5D6E-409C-BE32-E72D297353CC}">
                <c16:uniqueId val="{00000003-FD2E-4E21-A2F1-1D22F50A9162}"/>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FD2E-4E21-A2F1-1D22F50A9162}"/>
              </c:ext>
            </c:extLst>
          </c:dPt>
          <c:dPt>
            <c:idx val="3"/>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7-FD2E-4E21-A2F1-1D22F50A9162}"/>
              </c:ext>
            </c:extLst>
          </c:dPt>
          <c:dPt>
            <c:idx val="4"/>
            <c:bubble3D val="0"/>
            <c:spPr>
              <a:solidFill>
                <a:schemeClr val="accent6">
                  <a:shade val="53000"/>
                </a:schemeClr>
              </a:solidFill>
              <a:ln w="19050">
                <a:solidFill>
                  <a:schemeClr val="lt1"/>
                </a:solidFill>
              </a:ln>
              <a:effectLst/>
            </c:spPr>
            <c:extLst>
              <c:ext xmlns:c16="http://schemas.microsoft.com/office/drawing/2014/chart" uri="{C3380CC4-5D6E-409C-BE32-E72D297353CC}">
                <c16:uniqueId val="{00000001-FB28-46ED-BEA6-18BBB286C8E9}"/>
              </c:ext>
            </c:extLst>
          </c:dPt>
          <c:dLbls>
            <c:dLbl>
              <c:idx val="0"/>
              <c:tx>
                <c:rich>
                  <a:bodyPr/>
                  <a:lstStyle/>
                  <a:p>
                    <a:fld id="{00D9CC21-7988-450B-B3C2-E14BD724F3D3}" type="CATEGORYNAME">
                      <a:rPr lang="en-US" baseline="0">
                        <a:latin typeface="+mn-lt"/>
                      </a:rPr>
                      <a:pPr/>
                      <a:t>[CATEGORY NAME]</a:t>
                    </a:fld>
                    <a:endParaRPr 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D2E-4E21-A2F1-1D22F50A9162}"/>
                </c:ext>
              </c:extLst>
            </c:dLbl>
            <c:dLbl>
              <c:idx val="1"/>
              <c:tx>
                <c:rich>
                  <a:bodyPr/>
                  <a:lstStyle/>
                  <a:p>
                    <a:fld id="{E9718C73-D339-4CBF-8B2A-281C3A7B7C49}" type="CATEGORYNAME">
                      <a:rPr lang="en-US" b="1">
                        <a:latin typeface="+mn-lt"/>
                        <a:cs typeface="Adobe Devanagari" panose="02040503050201020203" pitchFamily="18" charset="0"/>
                      </a:rPr>
                      <a:pPr/>
                      <a:t>[CATEGORY NAME]</a:t>
                    </a:fld>
                    <a:endParaRPr 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D2E-4E21-A2F1-1D22F50A9162}"/>
                </c:ext>
              </c:extLst>
            </c:dLbl>
            <c:dLbl>
              <c:idx val="2"/>
              <c:tx>
                <c:rich>
                  <a:bodyPr/>
                  <a:lstStyle/>
                  <a:p>
                    <a:fld id="{E5234D84-C446-4E18-A769-05115BF1C980}" type="CATEGORYNAME">
                      <a:rPr lang="en-US" b="1" baseline="0">
                        <a:latin typeface="+mn-lt"/>
                      </a:rPr>
                      <a:pPr/>
                      <a:t>[CATEGORY NAME]</a:t>
                    </a:fld>
                    <a:endParaRPr 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D2E-4E21-A2F1-1D22F50A9162}"/>
                </c:ext>
              </c:extLst>
            </c:dLbl>
            <c:dLbl>
              <c:idx val="3"/>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dobe Devanagari" panose="02040503050201020203" pitchFamily="18" charset="0"/>
                        <a:ea typeface="+mn-ea"/>
                        <a:cs typeface="+mn-cs"/>
                      </a:defRPr>
                    </a:pPr>
                    <a:fld id="{198653A8-28DF-4138-9760-9847D9C6C5FC}" type="CATEGORYNAME">
                      <a:rPr lang="en-US" sz="1800" b="1">
                        <a:latin typeface="+mn-lt"/>
                      </a:rPr>
                      <a:pPr>
                        <a:defRPr sz="1800" b="1">
                          <a:latin typeface="Adobe Devanagari" panose="02040503050201020203" pitchFamily="18" charset="0"/>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dobe Devanagari" panose="02040503050201020203" pitchFamily="18" charset="0"/>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D2E-4E21-A2F1-1D22F50A9162}"/>
                </c:ext>
              </c:extLst>
            </c:dLbl>
            <c:dLbl>
              <c:idx val="4"/>
              <c:tx>
                <c:rich>
                  <a:bodyPr/>
                  <a:lstStyle/>
                  <a:p>
                    <a:fld id="{3F902700-3F79-4B71-9FD4-D2D2202466C0}" type="CATEGORYNAME">
                      <a:rPr lang="en-US" b="1">
                        <a:latin typeface="+mn-lt"/>
                        <a:cs typeface="Adobe Devanagari" panose="02040503050201020203" pitchFamily="18" charset="0"/>
                      </a:rPr>
                      <a:pPr/>
                      <a:t>[CATEGORY NAME]</a:t>
                    </a:fld>
                    <a:endParaRPr lang="en-US"/>
                  </a:p>
                </c:rich>
              </c:tx>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B28-46ED-BEA6-18BBB286C8E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Poor</c:v>
                </c:pt>
                <c:pt idx="1">
                  <c:v>Fair</c:v>
                </c:pt>
                <c:pt idx="2">
                  <c:v>Good</c:v>
                </c:pt>
                <c:pt idx="3">
                  <c:v>Very good </c:v>
                </c:pt>
                <c:pt idx="4">
                  <c:v>Exceptional</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0-FB28-46ED-BEA6-18BBB286C8E9}"/>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64617876180589"/>
          <c:y val="6.5688786872357435E-2"/>
          <c:w val="0.82756109350103513"/>
          <c:h val="0.93431121312764254"/>
        </c:manualLayout>
      </c:layout>
      <c:pie3DChart>
        <c:varyColors val="1"/>
        <c:ser>
          <c:idx val="0"/>
          <c:order val="0"/>
          <c:tx>
            <c:strRef>
              <c:f>Sheet1!$B$1</c:f>
              <c:strCache>
                <c:ptCount val="1"/>
                <c:pt idx="0">
                  <c:v>Sales</c:v>
                </c:pt>
              </c:strCache>
            </c:strRef>
          </c:tx>
          <c:dPt>
            <c:idx val="0"/>
            <c:bubble3D val="0"/>
            <c:spPr>
              <a:solidFill>
                <a:schemeClr val="accent6">
                  <a:shade val="53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2-AE5A-4EB8-8A84-05A73FB8FBDE}"/>
              </c:ext>
            </c:extLst>
          </c:dPt>
          <c:dPt>
            <c:idx val="1"/>
            <c:bubble3D val="0"/>
            <c:spPr>
              <a:solidFill>
                <a:schemeClr val="accent6">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AE5A-4EB8-8A84-05A73FB8FBDE}"/>
              </c:ext>
            </c:extLst>
          </c:dPt>
          <c:dPt>
            <c:idx val="2"/>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1-AE5A-4EB8-8A84-05A73FB8FBDE}"/>
              </c:ext>
            </c:extLst>
          </c:dPt>
          <c:dPt>
            <c:idx val="3"/>
            <c:bubble3D val="0"/>
            <c:spPr>
              <a:solidFill>
                <a:schemeClr val="accent6">
                  <a:tint val="7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AE5A-4EB8-8A84-05A73FB8FBDE}"/>
              </c:ext>
            </c:extLst>
          </c:dPt>
          <c:dPt>
            <c:idx val="4"/>
            <c:bubble3D val="0"/>
            <c:spPr>
              <a:solidFill>
                <a:schemeClr val="accent6">
                  <a:tint val="54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4-AE5A-4EB8-8A84-05A73FB8FBDE}"/>
              </c:ext>
            </c:extLst>
          </c:dPt>
          <c:dLbls>
            <c:dLbl>
              <c:idx val="0"/>
              <c:layout>
                <c:manualLayout>
                  <c:x val="-3.0376883850015558E-2"/>
                  <c:y val="-9.974963932469091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AE5A-4EB8-8A84-05A73FB8FBDE}"/>
                </c:ext>
              </c:extLst>
            </c:dLbl>
            <c:dLbl>
              <c:idx val="1"/>
              <c:layout>
                <c:manualLayout>
                  <c:x val="-0.20502080506988574"/>
                  <c:y val="-9.7316721292381378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E5A-4EB8-8A84-05A73FB8FBDE}"/>
                </c:ext>
              </c:extLst>
            </c:dLbl>
            <c:dLbl>
              <c:idx val="2"/>
              <c:layout>
                <c:manualLayout>
                  <c:x val="7.6500300399211093E-3"/>
                  <c:y val="-0.3187122622325490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E5A-4EB8-8A84-05A73FB8FBDE}"/>
                </c:ext>
              </c:extLst>
            </c:dLbl>
            <c:dLbl>
              <c:idx val="3"/>
              <c:layout>
                <c:manualLayout>
                  <c:x val="2.9070114151700188E-2"/>
                  <c:y val="-0.10704839342161952"/>
                </c:manualLayout>
              </c:layout>
              <c:tx>
                <c:rich>
                  <a:bodyPr/>
                  <a:lstStyle/>
                  <a:p>
                    <a:r>
                      <a:rPr lang="en-US" baseline="0" dirty="0" smtClean="0"/>
                      <a:t>Types of Credit</a:t>
                    </a:r>
                    <a:r>
                      <a:rPr lang="en-US" baseline="0" dirty="0"/>
                      <a:t>
</a:t>
                    </a:r>
                    <a:fld id="{C33CA071-4478-43D5-8865-607DFAA41AEC}"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E5A-4EB8-8A84-05A73FB8FBDE}"/>
                </c:ext>
              </c:extLst>
            </c:dLbl>
            <c:dLbl>
              <c:idx val="4"/>
              <c:layout>
                <c:manualLayout>
                  <c:x val="8.2620324431148043E-2"/>
                  <c:y val="-2.189626229078581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AE5A-4EB8-8A84-05A73FB8FBDE}"/>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Payment History</c:v>
                </c:pt>
                <c:pt idx="1">
                  <c:v>Outstanding Credit/Limit</c:v>
                </c:pt>
                <c:pt idx="2">
                  <c:v>Length of Relationship</c:v>
                </c:pt>
                <c:pt idx="3">
                  <c:v>types of credit</c:v>
                </c:pt>
                <c:pt idx="4">
                  <c:v>New Credit </c:v>
                </c:pt>
              </c:strCache>
            </c:strRef>
          </c:cat>
          <c:val>
            <c:numRef>
              <c:f>Sheet1!$B$2:$B$6</c:f>
              <c:numCache>
                <c:formatCode>0%</c:formatCode>
                <c:ptCount val="5"/>
                <c:pt idx="0">
                  <c:v>0.35</c:v>
                </c:pt>
                <c:pt idx="1">
                  <c:v>0.3</c:v>
                </c:pt>
                <c:pt idx="2">
                  <c:v>0.15</c:v>
                </c:pt>
                <c:pt idx="3">
                  <c:v>0.1</c:v>
                </c:pt>
                <c:pt idx="4">
                  <c:v>0.1</c:v>
                </c:pt>
              </c:numCache>
            </c:numRef>
          </c:val>
          <c:extLst>
            <c:ext xmlns:c16="http://schemas.microsoft.com/office/drawing/2014/chart" uri="{C3380CC4-5D6E-409C-BE32-E72D297353CC}">
              <c16:uniqueId val="{00000000-AE5A-4EB8-8A84-05A73FB8FBDE}"/>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a:solidFill>
                  <a:schemeClr val="tx1"/>
                </a:solidFill>
              </a:rPr>
              <a:t>Spending Suggestions</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Spending Suggestions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E28-495B-9512-F30E4E81C75A}"/>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9E28-495B-9512-F30E4E81C75A}"/>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9E28-495B-9512-F30E4E81C75A}"/>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E28-495B-9512-F30E4E81C75A}"/>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9E28-495B-9512-F30E4E81C75A}"/>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E28-495B-9512-F30E4E81C75A}"/>
              </c:ext>
            </c:extLst>
          </c:dPt>
          <c:dLbls>
            <c:dLbl>
              <c:idx val="0"/>
              <c:layout>
                <c:manualLayout>
                  <c:x val="-3.0151849831687415E-2"/>
                  <c:y val="3.5489397714743465E-2"/>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1544963323801458"/>
                      <c:h val="0.11453367133664769"/>
                    </c:manualLayout>
                  </c15:layout>
                </c:ext>
                <c:ext xmlns:c16="http://schemas.microsoft.com/office/drawing/2014/chart" uri="{C3380CC4-5D6E-409C-BE32-E72D297353CC}">
                  <c16:uniqueId val="{00000001-9E28-495B-9512-F30E4E81C75A}"/>
                </c:ext>
              </c:extLst>
            </c:dLbl>
            <c:dLbl>
              <c:idx val="1"/>
              <c:layout>
                <c:manualLayout>
                  <c:x val="-1.9452806343024119E-2"/>
                  <c:y val="-4.9713192285017187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9E28-495B-9512-F30E4E81C75A}"/>
                </c:ext>
              </c:extLst>
            </c:dLbl>
            <c:dLbl>
              <c:idx val="2"/>
              <c:layout>
                <c:manualLayout>
                  <c:x val="3.1124413562986696E-2"/>
                  <c:y val="-1.3550132609920842E-3"/>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2C747057-0041-40A1-8D15-955455009067}" type="CATEGORYNAME">
                      <a:rPr lang="en-US" sz="1100"/>
                      <a:pPr>
                        <a:defRPr>
                          <a:solidFill>
                            <a:schemeClr val="accent1"/>
                          </a:solidFill>
                        </a:defRPr>
                      </a:pPr>
                      <a:t>[CATEGORY NAME]</a:t>
                    </a:fld>
                    <a:r>
                      <a:rPr lang="en-US" baseline="0" dirty="0"/>
                      <a:t>
</a:t>
                    </a:r>
                    <a:fld id="{636415DD-F066-4B3C-9B49-3792DEDC2226}" type="PERCENTAGE">
                      <a:rPr lang="en-US" baseline="0"/>
                      <a:pPr>
                        <a:defRPr>
                          <a:solidFill>
                            <a:schemeClr val="accent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1737530789427043"/>
                      <c:h val="0.13741200149115476"/>
                    </c:manualLayout>
                  </c15:layout>
                  <c15:dlblFieldTable/>
                  <c15:showDataLabelsRange val="0"/>
                </c:ext>
                <c:ext xmlns:c16="http://schemas.microsoft.com/office/drawing/2014/chart" uri="{C3380CC4-5D6E-409C-BE32-E72D297353CC}">
                  <c16:uniqueId val="{00000004-9E28-495B-9512-F30E4E81C75A}"/>
                </c:ext>
              </c:extLst>
            </c:dLbl>
            <c:dLbl>
              <c:idx val="3"/>
              <c:layout>
                <c:manualLayout>
                  <c:x val="1.5562245074419239E-2"/>
                  <c:y val="-1.6260159131903821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E28-495B-9512-F30E4E81C75A}"/>
                </c:ext>
              </c:extLst>
            </c:dLbl>
            <c:dLbl>
              <c:idx val="4"/>
              <c:layout>
                <c:manualLayout>
                  <c:x val="2.5288724831783006E-2"/>
                  <c:y val="-1.8970185653887778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BBCD180B-083F-4A9C-9B3C-5E9C434356AC}" type="CATEGORYNAME">
                      <a:rPr lang="en-US"/>
                      <a:pPr>
                        <a:defRPr>
                          <a:solidFill>
                            <a:schemeClr val="accent1"/>
                          </a:solidFill>
                        </a:defRPr>
                      </a:pPr>
                      <a:t>[CATEGORY NAME]</a:t>
                    </a:fld>
                    <a:r>
                      <a:rPr lang="en-US" baseline="0" dirty="0"/>
                      <a:t>
</a:t>
                    </a:r>
                    <a:r>
                      <a:rPr lang="en-US" baseline="0" dirty="0" smtClean="0"/>
                      <a:t>10-15%</a:t>
                    </a: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151162090738609"/>
                      <c:h val="0.15032517117445082"/>
                    </c:manualLayout>
                  </c15:layout>
                  <c15:dlblFieldTable/>
                  <c15:showDataLabelsRange val="0"/>
                </c:ext>
                <c:ext xmlns:c16="http://schemas.microsoft.com/office/drawing/2014/chart" uri="{C3380CC4-5D6E-409C-BE32-E72D297353CC}">
                  <c16:uniqueId val="{00000006-9E28-495B-9512-F30E4E81C75A}"/>
                </c:ext>
              </c:extLst>
            </c:dLbl>
            <c:dLbl>
              <c:idx val="5"/>
              <c:layout>
                <c:manualLayout>
                  <c:x val="4.2796173954652905E-2"/>
                  <c:y val="4.6796076479082328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3861777242085275"/>
                      <c:h val="0.14280125357272791"/>
                    </c:manualLayout>
                  </c15:layout>
                </c:ext>
                <c:ext xmlns:c16="http://schemas.microsoft.com/office/drawing/2014/chart" uri="{C3380CC4-5D6E-409C-BE32-E72D297353CC}">
                  <c16:uniqueId val="{00000003-9E28-495B-9512-F30E4E81C75A}"/>
                </c:ext>
              </c:extLst>
            </c:dLbl>
            <c:spPr>
              <a:noFill/>
              <a:ln>
                <a:no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Housing/Utilities</c:v>
                </c:pt>
                <c:pt idx="1">
                  <c:v>Food &amp; Household Items</c:v>
                </c:pt>
                <c:pt idx="2">
                  <c:v>Clothing and Personal</c:v>
                </c:pt>
                <c:pt idx="3">
                  <c:v>Transportation</c:v>
                </c:pt>
                <c:pt idx="4">
                  <c:v>Saving/Investing</c:v>
                </c:pt>
                <c:pt idx="5">
                  <c:v>Misc./Entertainment</c:v>
                </c:pt>
              </c:strCache>
            </c:strRef>
          </c:cat>
          <c:val>
            <c:numRef>
              <c:f>Sheet1!$B$2:$B$7</c:f>
              <c:numCache>
                <c:formatCode>0%</c:formatCode>
                <c:ptCount val="6"/>
                <c:pt idx="0">
                  <c:v>0.3</c:v>
                </c:pt>
                <c:pt idx="1">
                  <c:v>0.2</c:v>
                </c:pt>
                <c:pt idx="2">
                  <c:v>0.1</c:v>
                </c:pt>
                <c:pt idx="3">
                  <c:v>0.1</c:v>
                </c:pt>
                <c:pt idx="4">
                  <c:v>0.1</c:v>
                </c:pt>
                <c:pt idx="5">
                  <c:v>0.2</c:v>
                </c:pt>
              </c:numCache>
            </c:numRef>
          </c:val>
          <c:extLst>
            <c:ext xmlns:c16="http://schemas.microsoft.com/office/drawing/2014/chart" uri="{C3380CC4-5D6E-409C-BE32-E72D297353CC}">
              <c16:uniqueId val="{00000000-9E28-495B-9512-F30E4E81C75A}"/>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hyperlink" Target="http://www.farmbiz.com/" TargetMode="External"/><Relationship Id="rId7" Type="http://schemas.openxmlformats.org/officeDocument/2006/relationships/hyperlink" Target="http://www.cffm.umn.edu/FINPACK" TargetMode="External"/><Relationship Id="rId2" Type="http://schemas.openxmlformats.org/officeDocument/2006/relationships/hyperlink" Target="http://www.pcmars.com/" TargetMode="External"/><Relationship Id="rId1" Type="http://schemas.openxmlformats.org/officeDocument/2006/relationships/hyperlink" Target="http://www.farmworks.com/" TargetMode="External"/><Relationship Id="rId6" Type="http://schemas.openxmlformats.org/officeDocument/2006/relationships/hyperlink" Target="http://www.fbssystems.com/" TargetMode="External"/><Relationship Id="rId5" Type="http://schemas.openxmlformats.org/officeDocument/2006/relationships/hyperlink" Target="http://www.redwingsoftware.com/" TargetMode="External"/><Relationship Id="rId4" Type="http://schemas.openxmlformats.org/officeDocument/2006/relationships/hyperlink" Target="http://www.easyfarm.com/" TargetMode="External"/></Relationships>
</file>

<file path=ppt/diagrams/_rels/data7.xml.rels><?xml version="1.0" encoding="UTF-8" standalone="yes"?>
<Relationships xmlns="http://schemas.openxmlformats.org/package/2006/relationships"><Relationship Id="rId1" Type="http://schemas.openxmlformats.org/officeDocument/2006/relationships/hyperlink" Target="CFC%20Personal%20Monthly%20Budget.xlsx" TargetMode="External"/></Relationships>
</file>

<file path=ppt/diagrams/_rels/drawing10.xml.rels><?xml version="1.0" encoding="UTF-8" standalone="yes"?>
<Relationships xmlns="http://schemas.openxmlformats.org/package/2006/relationships"><Relationship Id="rId3" Type="http://schemas.openxmlformats.org/officeDocument/2006/relationships/hyperlink" Target="http://www.farmbiz.com/" TargetMode="External"/><Relationship Id="rId7" Type="http://schemas.openxmlformats.org/officeDocument/2006/relationships/hyperlink" Target="http://www.cffm.umn.edu/FINPACK" TargetMode="External"/><Relationship Id="rId2" Type="http://schemas.openxmlformats.org/officeDocument/2006/relationships/hyperlink" Target="http://www.pcmars.com/" TargetMode="External"/><Relationship Id="rId1" Type="http://schemas.openxmlformats.org/officeDocument/2006/relationships/hyperlink" Target="http://www.farmworks.com/" TargetMode="External"/><Relationship Id="rId6" Type="http://schemas.openxmlformats.org/officeDocument/2006/relationships/hyperlink" Target="http://www.fbssystems.com/" TargetMode="External"/><Relationship Id="rId5" Type="http://schemas.openxmlformats.org/officeDocument/2006/relationships/hyperlink" Target="http://www.redwingsoftware.com/" TargetMode="External"/><Relationship Id="rId4" Type="http://schemas.openxmlformats.org/officeDocument/2006/relationships/hyperlink" Target="http://www.easyfarm.com/"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CFC%20Personal%20Monthly%20Budget.xlsx" TargetMode="Externa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D544E4-2891-4E35-BB2E-E05CD2857718}" type="doc">
      <dgm:prSet loTypeId="urn:microsoft.com/office/officeart/2005/8/layout/list1" loCatId="list" qsTypeId="urn:microsoft.com/office/officeart/2005/8/quickstyle/simple1" qsCatId="simple" csTypeId="urn:microsoft.com/office/officeart/2005/8/colors/accent6_1" csCatId="accent6" phldr="1"/>
      <dgm:spPr/>
      <dgm:t>
        <a:bodyPr/>
        <a:lstStyle/>
        <a:p>
          <a:endParaRPr lang="en-US"/>
        </a:p>
      </dgm:t>
    </dgm:pt>
    <dgm:pt modelId="{23790394-CD69-4E1A-AA0C-64C688A75C3C}">
      <dgm:prSet phldrT="[Text]"/>
      <dgm:spPr/>
      <dgm:t>
        <a:bodyPr/>
        <a:lstStyle/>
        <a:p>
          <a:r>
            <a:rPr lang="en-US" dirty="0" smtClean="0">
              <a:latin typeface="+mn-lt"/>
              <a:cs typeface="Adobe Devanagari" panose="02040503050201020203" pitchFamily="18" charset="0"/>
            </a:rPr>
            <a:t>3-6 months</a:t>
          </a:r>
          <a:endParaRPr lang="en-US" dirty="0">
            <a:latin typeface="+mn-lt"/>
            <a:cs typeface="Adobe Devanagari" panose="02040503050201020203" pitchFamily="18" charset="0"/>
          </a:endParaRPr>
        </a:p>
      </dgm:t>
    </dgm:pt>
    <dgm:pt modelId="{7F6275B4-5B15-46B6-AB9A-5FB65A132B98}" type="parTrans" cxnId="{BF799BAF-3288-4A70-818D-2CC11387F792}">
      <dgm:prSet/>
      <dgm:spPr/>
      <dgm:t>
        <a:bodyPr/>
        <a:lstStyle/>
        <a:p>
          <a:endParaRPr lang="en-US"/>
        </a:p>
      </dgm:t>
    </dgm:pt>
    <dgm:pt modelId="{876AB979-7C9A-4D19-B594-0662ED329C0D}" type="sibTrans" cxnId="{BF799BAF-3288-4A70-818D-2CC11387F792}">
      <dgm:prSet/>
      <dgm:spPr/>
      <dgm:t>
        <a:bodyPr/>
        <a:lstStyle/>
        <a:p>
          <a:endParaRPr lang="en-US"/>
        </a:p>
      </dgm:t>
    </dgm:pt>
    <dgm:pt modelId="{BA44D6A4-FB43-4400-B0BD-7F1EA41E0465}">
      <dgm:prSet phldrT="[Text]"/>
      <dgm:spPr/>
      <dgm:t>
        <a:bodyPr/>
        <a:lstStyle/>
        <a:p>
          <a:r>
            <a:rPr lang="en-US" dirty="0" smtClean="0">
              <a:latin typeface="+mn-lt"/>
              <a:cs typeface="Adobe Devanagari" panose="02040503050201020203" pitchFamily="18" charset="0"/>
            </a:rPr>
            <a:t>Be able to purchase necessities</a:t>
          </a:r>
          <a:endParaRPr lang="en-US" dirty="0">
            <a:latin typeface="+mn-lt"/>
            <a:cs typeface="Adobe Devanagari" panose="02040503050201020203" pitchFamily="18" charset="0"/>
          </a:endParaRPr>
        </a:p>
      </dgm:t>
    </dgm:pt>
    <dgm:pt modelId="{C71B903F-601F-4E3B-A106-DDC0EE169A31}" type="parTrans" cxnId="{F9097CA7-C84A-4189-A224-3BF4E93A0B7C}">
      <dgm:prSet/>
      <dgm:spPr/>
      <dgm:t>
        <a:bodyPr/>
        <a:lstStyle/>
        <a:p>
          <a:endParaRPr lang="en-US"/>
        </a:p>
      </dgm:t>
    </dgm:pt>
    <dgm:pt modelId="{AC87D804-DBCD-414B-B776-4F487EF4DBB9}" type="sibTrans" cxnId="{F9097CA7-C84A-4189-A224-3BF4E93A0B7C}">
      <dgm:prSet/>
      <dgm:spPr/>
      <dgm:t>
        <a:bodyPr/>
        <a:lstStyle/>
        <a:p>
          <a:endParaRPr lang="en-US"/>
        </a:p>
      </dgm:t>
    </dgm:pt>
    <dgm:pt modelId="{1AF29897-B0D5-4F43-B827-3F011E3B2919}">
      <dgm:prSet phldrT="[Text]"/>
      <dgm:spPr/>
      <dgm:t>
        <a:bodyPr/>
        <a:lstStyle/>
        <a:p>
          <a:r>
            <a:rPr lang="en-US" u="none" dirty="0" smtClean="0">
              <a:latin typeface="+mn-lt"/>
              <a:cs typeface="Adobe Devanagari" panose="02040503050201020203" pitchFamily="18" charset="0"/>
            </a:rPr>
            <a:t>Be able to pay in cash</a:t>
          </a:r>
          <a:endParaRPr lang="en-US" u="none" dirty="0">
            <a:latin typeface="+mn-lt"/>
            <a:cs typeface="Adobe Devanagari" panose="02040503050201020203" pitchFamily="18" charset="0"/>
          </a:endParaRPr>
        </a:p>
      </dgm:t>
    </dgm:pt>
    <dgm:pt modelId="{3E7F1302-E4AE-4770-B5BD-3A4BB8DFD730}" type="parTrans" cxnId="{2F735C24-4673-49D3-83AE-639B8ED38060}">
      <dgm:prSet/>
      <dgm:spPr/>
      <dgm:t>
        <a:bodyPr/>
        <a:lstStyle/>
        <a:p>
          <a:endParaRPr lang="en-US"/>
        </a:p>
      </dgm:t>
    </dgm:pt>
    <dgm:pt modelId="{BEEFF126-BDF9-498A-A7C6-1D85C746FE03}" type="sibTrans" cxnId="{2F735C24-4673-49D3-83AE-639B8ED38060}">
      <dgm:prSet/>
      <dgm:spPr/>
      <dgm:t>
        <a:bodyPr/>
        <a:lstStyle/>
        <a:p>
          <a:endParaRPr lang="en-US"/>
        </a:p>
      </dgm:t>
    </dgm:pt>
    <dgm:pt modelId="{1E92B7FB-0488-4717-ABC7-FD1D588E9AD1}" type="pres">
      <dgm:prSet presAssocID="{96D544E4-2891-4E35-BB2E-E05CD2857718}" presName="linear" presStyleCnt="0">
        <dgm:presLayoutVars>
          <dgm:dir/>
          <dgm:animLvl val="lvl"/>
          <dgm:resizeHandles val="exact"/>
        </dgm:presLayoutVars>
      </dgm:prSet>
      <dgm:spPr/>
      <dgm:t>
        <a:bodyPr/>
        <a:lstStyle/>
        <a:p>
          <a:endParaRPr lang="en-US"/>
        </a:p>
      </dgm:t>
    </dgm:pt>
    <dgm:pt modelId="{92883518-563C-4A56-9957-0280A07686DB}" type="pres">
      <dgm:prSet presAssocID="{23790394-CD69-4E1A-AA0C-64C688A75C3C}" presName="parentLin" presStyleCnt="0"/>
      <dgm:spPr/>
    </dgm:pt>
    <dgm:pt modelId="{3AE3D6A3-F571-41A9-BA2F-8EB4303D6CA3}" type="pres">
      <dgm:prSet presAssocID="{23790394-CD69-4E1A-AA0C-64C688A75C3C}" presName="parentLeftMargin" presStyleLbl="node1" presStyleIdx="0" presStyleCnt="3"/>
      <dgm:spPr/>
      <dgm:t>
        <a:bodyPr/>
        <a:lstStyle/>
        <a:p>
          <a:endParaRPr lang="en-US"/>
        </a:p>
      </dgm:t>
    </dgm:pt>
    <dgm:pt modelId="{E64D08BC-EFC5-4C71-A68F-D2A48FF04988}" type="pres">
      <dgm:prSet presAssocID="{23790394-CD69-4E1A-AA0C-64C688A75C3C}" presName="parentText" presStyleLbl="node1" presStyleIdx="0" presStyleCnt="3" custLinFactNeighborY="-5867">
        <dgm:presLayoutVars>
          <dgm:chMax val="0"/>
          <dgm:bulletEnabled val="1"/>
        </dgm:presLayoutVars>
      </dgm:prSet>
      <dgm:spPr/>
      <dgm:t>
        <a:bodyPr/>
        <a:lstStyle/>
        <a:p>
          <a:endParaRPr lang="en-US"/>
        </a:p>
      </dgm:t>
    </dgm:pt>
    <dgm:pt modelId="{C665CD31-4B73-421A-9BAF-297B33AD60A5}" type="pres">
      <dgm:prSet presAssocID="{23790394-CD69-4E1A-AA0C-64C688A75C3C}" presName="negativeSpace" presStyleCnt="0"/>
      <dgm:spPr/>
    </dgm:pt>
    <dgm:pt modelId="{44CBE16E-950A-4F5C-AE08-AF9101A6AE06}" type="pres">
      <dgm:prSet presAssocID="{23790394-CD69-4E1A-AA0C-64C688A75C3C}" presName="childText" presStyleLbl="conFgAcc1" presStyleIdx="0" presStyleCnt="3">
        <dgm:presLayoutVars>
          <dgm:bulletEnabled val="1"/>
        </dgm:presLayoutVars>
      </dgm:prSet>
      <dgm:spPr/>
    </dgm:pt>
    <dgm:pt modelId="{00EC1061-FE5A-45B9-AE5A-CE4B8A09138A}" type="pres">
      <dgm:prSet presAssocID="{876AB979-7C9A-4D19-B594-0662ED329C0D}" presName="spaceBetweenRectangles" presStyleCnt="0"/>
      <dgm:spPr/>
    </dgm:pt>
    <dgm:pt modelId="{082EB78B-3D15-4B24-8BC5-CA6382D95AD0}" type="pres">
      <dgm:prSet presAssocID="{BA44D6A4-FB43-4400-B0BD-7F1EA41E0465}" presName="parentLin" presStyleCnt="0"/>
      <dgm:spPr/>
    </dgm:pt>
    <dgm:pt modelId="{A75B9605-55C4-4D58-9C02-DBDC7A5C54FB}" type="pres">
      <dgm:prSet presAssocID="{BA44D6A4-FB43-4400-B0BD-7F1EA41E0465}" presName="parentLeftMargin" presStyleLbl="node1" presStyleIdx="0" presStyleCnt="3"/>
      <dgm:spPr/>
      <dgm:t>
        <a:bodyPr/>
        <a:lstStyle/>
        <a:p>
          <a:endParaRPr lang="en-US"/>
        </a:p>
      </dgm:t>
    </dgm:pt>
    <dgm:pt modelId="{D0F7E5D4-CC7C-4D56-A40C-F41AECFF3BE7}" type="pres">
      <dgm:prSet presAssocID="{BA44D6A4-FB43-4400-B0BD-7F1EA41E0465}" presName="parentText" presStyleLbl="node1" presStyleIdx="1" presStyleCnt="3">
        <dgm:presLayoutVars>
          <dgm:chMax val="0"/>
          <dgm:bulletEnabled val="1"/>
        </dgm:presLayoutVars>
      </dgm:prSet>
      <dgm:spPr/>
      <dgm:t>
        <a:bodyPr/>
        <a:lstStyle/>
        <a:p>
          <a:endParaRPr lang="en-US"/>
        </a:p>
      </dgm:t>
    </dgm:pt>
    <dgm:pt modelId="{F52342E2-A888-44E5-BD56-844BB8DA9BB5}" type="pres">
      <dgm:prSet presAssocID="{BA44D6A4-FB43-4400-B0BD-7F1EA41E0465}" presName="negativeSpace" presStyleCnt="0"/>
      <dgm:spPr/>
    </dgm:pt>
    <dgm:pt modelId="{4238C1F6-4703-46F0-8686-4105B309E76D}" type="pres">
      <dgm:prSet presAssocID="{BA44D6A4-FB43-4400-B0BD-7F1EA41E0465}" presName="childText" presStyleLbl="conFgAcc1" presStyleIdx="1" presStyleCnt="3">
        <dgm:presLayoutVars>
          <dgm:bulletEnabled val="1"/>
        </dgm:presLayoutVars>
      </dgm:prSet>
      <dgm:spPr/>
    </dgm:pt>
    <dgm:pt modelId="{F995F86F-6D31-4E46-A13A-C4B7BDEF91E7}" type="pres">
      <dgm:prSet presAssocID="{AC87D804-DBCD-414B-B776-4F487EF4DBB9}" presName="spaceBetweenRectangles" presStyleCnt="0"/>
      <dgm:spPr/>
    </dgm:pt>
    <dgm:pt modelId="{8E1E8687-B2A8-49AE-BB32-BC416A60A4BB}" type="pres">
      <dgm:prSet presAssocID="{1AF29897-B0D5-4F43-B827-3F011E3B2919}" presName="parentLin" presStyleCnt="0"/>
      <dgm:spPr/>
    </dgm:pt>
    <dgm:pt modelId="{8196D77F-F78F-4A42-93AD-385B7B531B45}" type="pres">
      <dgm:prSet presAssocID="{1AF29897-B0D5-4F43-B827-3F011E3B2919}" presName="parentLeftMargin" presStyleLbl="node1" presStyleIdx="1" presStyleCnt="3"/>
      <dgm:spPr/>
      <dgm:t>
        <a:bodyPr/>
        <a:lstStyle/>
        <a:p>
          <a:endParaRPr lang="en-US"/>
        </a:p>
      </dgm:t>
    </dgm:pt>
    <dgm:pt modelId="{0840F612-ECB0-4CA6-BF74-52F0A422B82C}" type="pres">
      <dgm:prSet presAssocID="{1AF29897-B0D5-4F43-B827-3F011E3B2919}" presName="parentText" presStyleLbl="node1" presStyleIdx="2" presStyleCnt="3">
        <dgm:presLayoutVars>
          <dgm:chMax val="0"/>
          <dgm:bulletEnabled val="1"/>
        </dgm:presLayoutVars>
      </dgm:prSet>
      <dgm:spPr/>
      <dgm:t>
        <a:bodyPr/>
        <a:lstStyle/>
        <a:p>
          <a:endParaRPr lang="en-US"/>
        </a:p>
      </dgm:t>
    </dgm:pt>
    <dgm:pt modelId="{63422C4F-4562-48FC-85F3-68992B1C18D2}" type="pres">
      <dgm:prSet presAssocID="{1AF29897-B0D5-4F43-B827-3F011E3B2919}" presName="negativeSpace" presStyleCnt="0"/>
      <dgm:spPr/>
    </dgm:pt>
    <dgm:pt modelId="{9498C62D-8144-40B9-BB70-265604C14C6E}" type="pres">
      <dgm:prSet presAssocID="{1AF29897-B0D5-4F43-B827-3F011E3B2919}" presName="childText" presStyleLbl="conFgAcc1" presStyleIdx="2" presStyleCnt="3">
        <dgm:presLayoutVars>
          <dgm:bulletEnabled val="1"/>
        </dgm:presLayoutVars>
      </dgm:prSet>
      <dgm:spPr/>
    </dgm:pt>
  </dgm:ptLst>
  <dgm:cxnLst>
    <dgm:cxn modelId="{34D57DD2-22F7-4BAF-8872-BF7568ABDE07}" type="presOf" srcId="{BA44D6A4-FB43-4400-B0BD-7F1EA41E0465}" destId="{D0F7E5D4-CC7C-4D56-A40C-F41AECFF3BE7}" srcOrd="1" destOrd="0" presId="urn:microsoft.com/office/officeart/2005/8/layout/list1"/>
    <dgm:cxn modelId="{16C2FDE4-048B-4A02-B57E-E4FB022C7003}" type="presOf" srcId="{BA44D6A4-FB43-4400-B0BD-7F1EA41E0465}" destId="{A75B9605-55C4-4D58-9C02-DBDC7A5C54FB}" srcOrd="0" destOrd="0" presId="urn:microsoft.com/office/officeart/2005/8/layout/list1"/>
    <dgm:cxn modelId="{435B06FC-5F57-45BE-869B-B4C39BE57212}" type="presOf" srcId="{23790394-CD69-4E1A-AA0C-64C688A75C3C}" destId="{E64D08BC-EFC5-4C71-A68F-D2A48FF04988}" srcOrd="1" destOrd="0" presId="urn:microsoft.com/office/officeart/2005/8/layout/list1"/>
    <dgm:cxn modelId="{2F735C24-4673-49D3-83AE-639B8ED38060}" srcId="{96D544E4-2891-4E35-BB2E-E05CD2857718}" destId="{1AF29897-B0D5-4F43-B827-3F011E3B2919}" srcOrd="2" destOrd="0" parTransId="{3E7F1302-E4AE-4770-B5BD-3A4BB8DFD730}" sibTransId="{BEEFF126-BDF9-498A-A7C6-1D85C746FE03}"/>
    <dgm:cxn modelId="{5867C2E9-4BA0-42E0-B16A-04A7563738E7}" type="presOf" srcId="{1AF29897-B0D5-4F43-B827-3F011E3B2919}" destId="{0840F612-ECB0-4CA6-BF74-52F0A422B82C}" srcOrd="1" destOrd="0" presId="urn:microsoft.com/office/officeart/2005/8/layout/list1"/>
    <dgm:cxn modelId="{97B3E09B-75CF-4F76-BDF1-981FE5FFFFF5}" type="presOf" srcId="{23790394-CD69-4E1A-AA0C-64C688A75C3C}" destId="{3AE3D6A3-F571-41A9-BA2F-8EB4303D6CA3}" srcOrd="0" destOrd="0" presId="urn:microsoft.com/office/officeart/2005/8/layout/list1"/>
    <dgm:cxn modelId="{4E4C7DEB-358E-4406-A66D-A16096A4F224}" type="presOf" srcId="{96D544E4-2891-4E35-BB2E-E05CD2857718}" destId="{1E92B7FB-0488-4717-ABC7-FD1D588E9AD1}" srcOrd="0" destOrd="0" presId="urn:microsoft.com/office/officeart/2005/8/layout/list1"/>
    <dgm:cxn modelId="{BF799BAF-3288-4A70-818D-2CC11387F792}" srcId="{96D544E4-2891-4E35-BB2E-E05CD2857718}" destId="{23790394-CD69-4E1A-AA0C-64C688A75C3C}" srcOrd="0" destOrd="0" parTransId="{7F6275B4-5B15-46B6-AB9A-5FB65A132B98}" sibTransId="{876AB979-7C9A-4D19-B594-0662ED329C0D}"/>
    <dgm:cxn modelId="{C8FDC585-29E1-436C-AA1D-BFA28DD743D0}" type="presOf" srcId="{1AF29897-B0D5-4F43-B827-3F011E3B2919}" destId="{8196D77F-F78F-4A42-93AD-385B7B531B45}" srcOrd="0" destOrd="0" presId="urn:microsoft.com/office/officeart/2005/8/layout/list1"/>
    <dgm:cxn modelId="{F9097CA7-C84A-4189-A224-3BF4E93A0B7C}" srcId="{96D544E4-2891-4E35-BB2E-E05CD2857718}" destId="{BA44D6A4-FB43-4400-B0BD-7F1EA41E0465}" srcOrd="1" destOrd="0" parTransId="{C71B903F-601F-4E3B-A106-DDC0EE169A31}" sibTransId="{AC87D804-DBCD-414B-B776-4F487EF4DBB9}"/>
    <dgm:cxn modelId="{1DA945AA-21E6-4E65-A60C-74D6DD8103CF}" type="presParOf" srcId="{1E92B7FB-0488-4717-ABC7-FD1D588E9AD1}" destId="{92883518-563C-4A56-9957-0280A07686DB}" srcOrd="0" destOrd="0" presId="urn:microsoft.com/office/officeart/2005/8/layout/list1"/>
    <dgm:cxn modelId="{8CD154EF-40A3-47A9-8C57-C22C0EB52185}" type="presParOf" srcId="{92883518-563C-4A56-9957-0280A07686DB}" destId="{3AE3D6A3-F571-41A9-BA2F-8EB4303D6CA3}" srcOrd="0" destOrd="0" presId="urn:microsoft.com/office/officeart/2005/8/layout/list1"/>
    <dgm:cxn modelId="{1268DF37-BF0C-40F2-B772-624425DFEF6F}" type="presParOf" srcId="{92883518-563C-4A56-9957-0280A07686DB}" destId="{E64D08BC-EFC5-4C71-A68F-D2A48FF04988}" srcOrd="1" destOrd="0" presId="urn:microsoft.com/office/officeart/2005/8/layout/list1"/>
    <dgm:cxn modelId="{71E7F75D-74FE-4E77-8C17-03D561FF0CB8}" type="presParOf" srcId="{1E92B7FB-0488-4717-ABC7-FD1D588E9AD1}" destId="{C665CD31-4B73-421A-9BAF-297B33AD60A5}" srcOrd="1" destOrd="0" presId="urn:microsoft.com/office/officeart/2005/8/layout/list1"/>
    <dgm:cxn modelId="{CE6150B0-3629-493D-93B6-F07D3853EC2D}" type="presParOf" srcId="{1E92B7FB-0488-4717-ABC7-FD1D588E9AD1}" destId="{44CBE16E-950A-4F5C-AE08-AF9101A6AE06}" srcOrd="2" destOrd="0" presId="urn:microsoft.com/office/officeart/2005/8/layout/list1"/>
    <dgm:cxn modelId="{DD491EB9-A086-480F-A59F-D657BF94E700}" type="presParOf" srcId="{1E92B7FB-0488-4717-ABC7-FD1D588E9AD1}" destId="{00EC1061-FE5A-45B9-AE5A-CE4B8A09138A}" srcOrd="3" destOrd="0" presId="urn:microsoft.com/office/officeart/2005/8/layout/list1"/>
    <dgm:cxn modelId="{C0E7BC6A-6AA8-4D31-9598-71D49CD12A71}" type="presParOf" srcId="{1E92B7FB-0488-4717-ABC7-FD1D588E9AD1}" destId="{082EB78B-3D15-4B24-8BC5-CA6382D95AD0}" srcOrd="4" destOrd="0" presId="urn:microsoft.com/office/officeart/2005/8/layout/list1"/>
    <dgm:cxn modelId="{D67F743E-B4DE-4B72-8910-97979BE1E3A7}" type="presParOf" srcId="{082EB78B-3D15-4B24-8BC5-CA6382D95AD0}" destId="{A75B9605-55C4-4D58-9C02-DBDC7A5C54FB}" srcOrd="0" destOrd="0" presId="urn:microsoft.com/office/officeart/2005/8/layout/list1"/>
    <dgm:cxn modelId="{B6A544C7-CF9F-4C84-BB33-21E7CA44CA2E}" type="presParOf" srcId="{082EB78B-3D15-4B24-8BC5-CA6382D95AD0}" destId="{D0F7E5D4-CC7C-4D56-A40C-F41AECFF3BE7}" srcOrd="1" destOrd="0" presId="urn:microsoft.com/office/officeart/2005/8/layout/list1"/>
    <dgm:cxn modelId="{53CA2351-DCE6-4FD9-B055-C29AAA9E2E48}" type="presParOf" srcId="{1E92B7FB-0488-4717-ABC7-FD1D588E9AD1}" destId="{F52342E2-A888-44E5-BD56-844BB8DA9BB5}" srcOrd="5" destOrd="0" presId="urn:microsoft.com/office/officeart/2005/8/layout/list1"/>
    <dgm:cxn modelId="{E55511D7-CDBC-4999-B353-E14E9BB2CA7B}" type="presParOf" srcId="{1E92B7FB-0488-4717-ABC7-FD1D588E9AD1}" destId="{4238C1F6-4703-46F0-8686-4105B309E76D}" srcOrd="6" destOrd="0" presId="urn:microsoft.com/office/officeart/2005/8/layout/list1"/>
    <dgm:cxn modelId="{CDE82537-D4AF-4351-BE9F-E2FD408224B3}" type="presParOf" srcId="{1E92B7FB-0488-4717-ABC7-FD1D588E9AD1}" destId="{F995F86F-6D31-4E46-A13A-C4B7BDEF91E7}" srcOrd="7" destOrd="0" presId="urn:microsoft.com/office/officeart/2005/8/layout/list1"/>
    <dgm:cxn modelId="{71791323-EB56-4DAF-B049-6CA8B75B35AD}" type="presParOf" srcId="{1E92B7FB-0488-4717-ABC7-FD1D588E9AD1}" destId="{8E1E8687-B2A8-49AE-BB32-BC416A60A4BB}" srcOrd="8" destOrd="0" presId="urn:microsoft.com/office/officeart/2005/8/layout/list1"/>
    <dgm:cxn modelId="{13421890-3EEA-4A23-89A6-515C8F6F85BE}" type="presParOf" srcId="{8E1E8687-B2A8-49AE-BB32-BC416A60A4BB}" destId="{8196D77F-F78F-4A42-93AD-385B7B531B45}" srcOrd="0" destOrd="0" presId="urn:microsoft.com/office/officeart/2005/8/layout/list1"/>
    <dgm:cxn modelId="{49BA0675-341C-4DD4-A9C1-D11E6C30C2BA}" type="presParOf" srcId="{8E1E8687-B2A8-49AE-BB32-BC416A60A4BB}" destId="{0840F612-ECB0-4CA6-BF74-52F0A422B82C}" srcOrd="1" destOrd="0" presId="urn:microsoft.com/office/officeart/2005/8/layout/list1"/>
    <dgm:cxn modelId="{501BEDD6-C6B0-424A-B5B6-463AAB54A4E0}" type="presParOf" srcId="{1E92B7FB-0488-4717-ABC7-FD1D588E9AD1}" destId="{63422C4F-4562-48FC-85F3-68992B1C18D2}" srcOrd="9" destOrd="0" presId="urn:microsoft.com/office/officeart/2005/8/layout/list1"/>
    <dgm:cxn modelId="{37DE2AB1-DFF2-4463-B382-7DD9316BAC4F}" type="presParOf" srcId="{1E92B7FB-0488-4717-ABC7-FD1D588E9AD1}" destId="{9498C62D-8144-40B9-BB70-265604C14C6E}"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18EA683-AE56-4767-9F70-98134202AA18}"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US"/>
        </a:p>
      </dgm:t>
    </dgm:pt>
    <dgm:pt modelId="{8B057006-CC4B-4EE4-81D5-4C042684913E}">
      <dgm:prSet phldrT="[Text]"/>
      <dgm:spPr/>
      <dgm:t>
        <a:bodyPr/>
        <a:lstStyle/>
        <a:p>
          <a:r>
            <a:rPr lang="en-US" dirty="0" smtClean="0">
              <a:latin typeface="+mn-lt"/>
              <a:cs typeface="Adobe Devanagari" panose="02040503050201020203" pitchFamily="18" charset="0"/>
            </a:rPr>
            <a:t>WEBSITES</a:t>
          </a:r>
          <a:endParaRPr lang="en-US" dirty="0">
            <a:latin typeface="+mn-lt"/>
            <a:cs typeface="Adobe Devanagari" panose="02040503050201020203" pitchFamily="18" charset="0"/>
          </a:endParaRPr>
        </a:p>
      </dgm:t>
    </dgm:pt>
    <dgm:pt modelId="{97FE4920-8529-4646-89C4-F08E4788D22C}" type="parTrans" cxnId="{E281952C-13CC-44E6-95D2-B1BFDFF28715}">
      <dgm:prSet/>
      <dgm:spPr/>
      <dgm:t>
        <a:bodyPr/>
        <a:lstStyle/>
        <a:p>
          <a:endParaRPr lang="en-US"/>
        </a:p>
      </dgm:t>
    </dgm:pt>
    <dgm:pt modelId="{7107A4C9-0DC8-450D-AD91-81F8005D85F9}" type="sibTrans" cxnId="{E281952C-13CC-44E6-95D2-B1BFDFF28715}">
      <dgm:prSet/>
      <dgm:spPr/>
      <dgm:t>
        <a:bodyPr/>
        <a:lstStyle/>
        <a:p>
          <a:endParaRPr lang="en-US"/>
        </a:p>
      </dgm:t>
    </dgm:pt>
    <dgm:pt modelId="{07AE3438-665A-4BE8-97B2-3F565FC20744}">
      <dgm:prSet phldrT="[Text]"/>
      <dgm:spPr/>
      <dgm:t>
        <a:bodyPr/>
        <a:lstStyle/>
        <a:p>
          <a:r>
            <a:rPr lang="en-US" dirty="0" smtClean="0">
              <a:latin typeface="+mn-lt"/>
              <a:cs typeface="Adobe Devanagari" panose="02040503050201020203" pitchFamily="18" charset="0"/>
            </a:rPr>
            <a:t>QuickBooks</a:t>
          </a:r>
          <a:endParaRPr lang="en-US" dirty="0">
            <a:latin typeface="+mn-lt"/>
            <a:cs typeface="Adobe Devanagari" panose="02040503050201020203" pitchFamily="18" charset="0"/>
          </a:endParaRPr>
        </a:p>
      </dgm:t>
    </dgm:pt>
    <dgm:pt modelId="{AA229348-8867-4CE2-900D-717AEE180CDB}" type="parTrans" cxnId="{4173947D-DD53-4A7C-8100-FBCCA03992D9}">
      <dgm:prSet/>
      <dgm:spPr/>
      <dgm:t>
        <a:bodyPr/>
        <a:lstStyle/>
        <a:p>
          <a:endParaRPr lang="en-US"/>
        </a:p>
      </dgm:t>
    </dgm:pt>
    <dgm:pt modelId="{C68670FB-579B-4904-A74F-FDCFA0A41848}" type="sibTrans" cxnId="{4173947D-DD53-4A7C-8100-FBCCA03992D9}">
      <dgm:prSet/>
      <dgm:spPr/>
      <dgm:t>
        <a:bodyPr/>
        <a:lstStyle/>
        <a:p>
          <a:endParaRPr lang="en-US"/>
        </a:p>
      </dgm:t>
    </dgm:pt>
    <dgm:pt modelId="{025E59B6-E697-4803-85A0-2E42D64BB6AD}">
      <dgm:prSet phldrT="[Text]"/>
      <dgm:spPr/>
      <dgm:t>
        <a:bodyPr/>
        <a:lstStyle/>
        <a:p>
          <a:r>
            <a:rPr lang="en-US" dirty="0" err="1" smtClean="0">
              <a:latin typeface="+mn-lt"/>
              <a:cs typeface="Adobe Devanagari" panose="02040503050201020203" pitchFamily="18" charset="0"/>
            </a:rPr>
            <a:t>Farmworks</a:t>
          </a:r>
          <a:r>
            <a:rPr lang="en-US" dirty="0" smtClean="0">
              <a:latin typeface="+mn-lt"/>
              <a:cs typeface="Adobe Devanagari" panose="02040503050201020203" pitchFamily="18" charset="0"/>
            </a:rPr>
            <a:t>, </a:t>
          </a:r>
          <a:r>
            <a:rPr lang="en-US" dirty="0" smtClean="0">
              <a:latin typeface="+mn-lt"/>
              <a:cs typeface="Adobe Devanagari" panose="02040503050201020203" pitchFamily="18" charset="0"/>
              <a:hlinkClick xmlns:r="http://schemas.openxmlformats.org/officeDocument/2006/relationships" r:id="rId1"/>
            </a:rPr>
            <a:t>www.farmworks.com</a:t>
          </a:r>
          <a:endParaRPr lang="en-US" dirty="0">
            <a:latin typeface="+mn-lt"/>
            <a:cs typeface="Adobe Devanagari" panose="02040503050201020203" pitchFamily="18" charset="0"/>
          </a:endParaRPr>
        </a:p>
      </dgm:t>
    </dgm:pt>
    <dgm:pt modelId="{3D26D795-7533-4860-A8DC-4A4447242B0E}" type="parTrans" cxnId="{7EE16A90-1E92-4D5A-9A5A-B95970F36E93}">
      <dgm:prSet/>
      <dgm:spPr/>
      <dgm:t>
        <a:bodyPr/>
        <a:lstStyle/>
        <a:p>
          <a:endParaRPr lang="en-US"/>
        </a:p>
      </dgm:t>
    </dgm:pt>
    <dgm:pt modelId="{B4A485E1-A3DD-4BDE-ABB5-29D3F1AAC3E1}" type="sibTrans" cxnId="{7EE16A90-1E92-4D5A-9A5A-B95970F36E93}">
      <dgm:prSet/>
      <dgm:spPr/>
      <dgm:t>
        <a:bodyPr/>
        <a:lstStyle/>
        <a:p>
          <a:endParaRPr lang="en-US"/>
        </a:p>
      </dgm:t>
    </dgm:pt>
    <dgm:pt modelId="{1EF9B4B1-40F2-4887-AE25-613D055FFCA0}">
      <dgm:prSet phldrT="[Text]"/>
      <dgm:spPr/>
      <dgm:t>
        <a:bodyPr/>
        <a:lstStyle/>
        <a:p>
          <a:r>
            <a:rPr lang="en-US" dirty="0" err="1" smtClean="0">
              <a:latin typeface="+mn-lt"/>
              <a:cs typeface="Adobe Devanagari" panose="02040503050201020203" pitchFamily="18" charset="0"/>
            </a:rPr>
            <a:t>PCMars</a:t>
          </a:r>
          <a:r>
            <a:rPr lang="en-US" dirty="0" smtClean="0">
              <a:latin typeface="+mn-lt"/>
              <a:cs typeface="Adobe Devanagari" panose="02040503050201020203" pitchFamily="18" charset="0"/>
            </a:rPr>
            <a:t>, </a:t>
          </a:r>
          <a:r>
            <a:rPr lang="en-US" dirty="0" smtClean="0">
              <a:latin typeface="+mn-lt"/>
              <a:cs typeface="Adobe Devanagari" panose="02040503050201020203" pitchFamily="18" charset="0"/>
              <a:hlinkClick xmlns:r="http://schemas.openxmlformats.org/officeDocument/2006/relationships" r:id="rId2"/>
            </a:rPr>
            <a:t>www.pcmars.com</a:t>
          </a:r>
          <a:endParaRPr lang="en-US" dirty="0">
            <a:latin typeface="+mn-lt"/>
            <a:cs typeface="Adobe Devanagari" panose="02040503050201020203" pitchFamily="18" charset="0"/>
          </a:endParaRPr>
        </a:p>
      </dgm:t>
    </dgm:pt>
    <dgm:pt modelId="{4BAEF69E-9BE8-42D2-88A4-41794BAE5B07}" type="parTrans" cxnId="{3C5C3585-0230-43AC-92F2-E5FDA6F7C4C7}">
      <dgm:prSet/>
      <dgm:spPr/>
      <dgm:t>
        <a:bodyPr/>
        <a:lstStyle/>
        <a:p>
          <a:endParaRPr lang="en-US"/>
        </a:p>
      </dgm:t>
    </dgm:pt>
    <dgm:pt modelId="{E290127A-3B5E-4357-9E26-1778459A3E11}" type="sibTrans" cxnId="{3C5C3585-0230-43AC-92F2-E5FDA6F7C4C7}">
      <dgm:prSet/>
      <dgm:spPr/>
      <dgm:t>
        <a:bodyPr/>
        <a:lstStyle/>
        <a:p>
          <a:endParaRPr lang="en-US"/>
        </a:p>
      </dgm:t>
    </dgm:pt>
    <dgm:pt modelId="{0EEF1C20-47E6-4F39-85EC-C3BCF0F70D49}">
      <dgm:prSet phldrT="[Text]"/>
      <dgm:spPr/>
      <dgm:t>
        <a:bodyPr/>
        <a:lstStyle/>
        <a:p>
          <a:r>
            <a:rPr lang="en-US" dirty="0" err="1" smtClean="0">
              <a:latin typeface="+mn-lt"/>
              <a:cs typeface="Adobe Devanagari" panose="02040503050201020203" pitchFamily="18" charset="0"/>
            </a:rPr>
            <a:t>Ultrafarm</a:t>
          </a:r>
          <a:r>
            <a:rPr lang="en-US" dirty="0" smtClean="0">
              <a:latin typeface="+mn-lt"/>
              <a:cs typeface="Adobe Devanagari" panose="02040503050201020203" pitchFamily="18" charset="0"/>
            </a:rPr>
            <a:t>, </a:t>
          </a:r>
          <a:r>
            <a:rPr lang="en-US" dirty="0" smtClean="0">
              <a:latin typeface="+mn-lt"/>
              <a:cs typeface="Adobe Devanagari" panose="02040503050201020203" pitchFamily="18" charset="0"/>
              <a:hlinkClick xmlns:r="http://schemas.openxmlformats.org/officeDocument/2006/relationships" r:id="rId3"/>
            </a:rPr>
            <a:t>www.farmbiz.com</a:t>
          </a:r>
          <a:endParaRPr lang="en-US" dirty="0">
            <a:latin typeface="+mn-lt"/>
            <a:cs typeface="Adobe Devanagari" panose="02040503050201020203" pitchFamily="18" charset="0"/>
          </a:endParaRPr>
        </a:p>
      </dgm:t>
    </dgm:pt>
    <dgm:pt modelId="{D6A46CB2-72E1-4CE5-B023-C6DA98F6753C}" type="parTrans" cxnId="{1686919B-B060-4AB6-B766-37346C5E7D98}">
      <dgm:prSet/>
      <dgm:spPr/>
      <dgm:t>
        <a:bodyPr/>
        <a:lstStyle/>
        <a:p>
          <a:endParaRPr lang="en-US"/>
        </a:p>
      </dgm:t>
    </dgm:pt>
    <dgm:pt modelId="{23A13F96-2A3F-44D4-9F5E-BE817DAFCB8B}" type="sibTrans" cxnId="{1686919B-B060-4AB6-B766-37346C5E7D98}">
      <dgm:prSet/>
      <dgm:spPr/>
      <dgm:t>
        <a:bodyPr/>
        <a:lstStyle/>
        <a:p>
          <a:endParaRPr lang="en-US"/>
        </a:p>
      </dgm:t>
    </dgm:pt>
    <dgm:pt modelId="{0870FEE2-2D1C-4045-B323-68F286205BBF}">
      <dgm:prSet phldrT="[Text]"/>
      <dgm:spPr/>
      <dgm:t>
        <a:bodyPr/>
        <a:lstStyle/>
        <a:p>
          <a:r>
            <a:rPr lang="en-US" dirty="0" smtClean="0">
              <a:latin typeface="+mn-lt"/>
              <a:cs typeface="Adobe Devanagari" panose="02040503050201020203" pitchFamily="18" charset="0"/>
            </a:rPr>
            <a:t>Easy Farm, </a:t>
          </a:r>
          <a:r>
            <a:rPr lang="en-US" dirty="0" smtClean="0">
              <a:latin typeface="+mn-lt"/>
              <a:cs typeface="Adobe Devanagari" panose="02040503050201020203" pitchFamily="18" charset="0"/>
              <a:hlinkClick xmlns:r="http://schemas.openxmlformats.org/officeDocument/2006/relationships" r:id="rId4"/>
            </a:rPr>
            <a:t>www.easyfarm.com</a:t>
          </a:r>
          <a:endParaRPr lang="en-US" dirty="0">
            <a:latin typeface="+mn-lt"/>
            <a:cs typeface="Adobe Devanagari" panose="02040503050201020203" pitchFamily="18" charset="0"/>
          </a:endParaRPr>
        </a:p>
      </dgm:t>
    </dgm:pt>
    <dgm:pt modelId="{D242113B-5882-42FC-AEE9-7400ADB2E232}" type="parTrans" cxnId="{1344B105-429E-41BE-81D5-D72CF766C75D}">
      <dgm:prSet/>
      <dgm:spPr/>
      <dgm:t>
        <a:bodyPr/>
        <a:lstStyle/>
        <a:p>
          <a:endParaRPr lang="en-US"/>
        </a:p>
      </dgm:t>
    </dgm:pt>
    <dgm:pt modelId="{21896BF7-3FB1-4A9A-BDCF-1DA91B4D205D}" type="sibTrans" cxnId="{1344B105-429E-41BE-81D5-D72CF766C75D}">
      <dgm:prSet/>
      <dgm:spPr/>
      <dgm:t>
        <a:bodyPr/>
        <a:lstStyle/>
        <a:p>
          <a:endParaRPr lang="en-US"/>
        </a:p>
      </dgm:t>
    </dgm:pt>
    <dgm:pt modelId="{EE3F559F-9F84-43AA-AF74-66827C746C5C}">
      <dgm:prSet phldrT="[Text]"/>
      <dgm:spPr/>
      <dgm:t>
        <a:bodyPr/>
        <a:lstStyle/>
        <a:p>
          <a:r>
            <a:rPr lang="en-US" dirty="0" smtClean="0">
              <a:latin typeface="+mn-lt"/>
              <a:cs typeface="Adobe Devanagari" panose="02040503050201020203" pitchFamily="18" charset="0"/>
            </a:rPr>
            <a:t>CenterPoint Accounting for Agriculture, </a:t>
          </a:r>
          <a:r>
            <a:rPr lang="en-US" dirty="0" smtClean="0">
              <a:latin typeface="+mn-lt"/>
              <a:cs typeface="Adobe Devanagari" panose="02040503050201020203" pitchFamily="18" charset="0"/>
              <a:hlinkClick xmlns:r="http://schemas.openxmlformats.org/officeDocument/2006/relationships" r:id="rId5"/>
            </a:rPr>
            <a:t>www.redwingsoftware.com</a:t>
          </a:r>
          <a:endParaRPr lang="en-US" dirty="0">
            <a:latin typeface="+mn-lt"/>
            <a:cs typeface="Adobe Devanagari" panose="02040503050201020203" pitchFamily="18" charset="0"/>
          </a:endParaRPr>
        </a:p>
      </dgm:t>
    </dgm:pt>
    <dgm:pt modelId="{2BE32EC6-2E30-4A68-959A-59840439D802}" type="parTrans" cxnId="{A1D0A1BF-9C6B-45C3-86E8-F6B2041E3D31}">
      <dgm:prSet/>
      <dgm:spPr/>
      <dgm:t>
        <a:bodyPr/>
        <a:lstStyle/>
        <a:p>
          <a:endParaRPr lang="en-US"/>
        </a:p>
      </dgm:t>
    </dgm:pt>
    <dgm:pt modelId="{6639D7A6-0B38-44B1-83D5-B25CDC5FC405}" type="sibTrans" cxnId="{A1D0A1BF-9C6B-45C3-86E8-F6B2041E3D31}">
      <dgm:prSet/>
      <dgm:spPr/>
      <dgm:t>
        <a:bodyPr/>
        <a:lstStyle/>
        <a:p>
          <a:endParaRPr lang="en-US"/>
        </a:p>
      </dgm:t>
    </dgm:pt>
    <dgm:pt modelId="{B4575321-3F76-4F6D-A428-B73767BA430D}">
      <dgm:prSet phldrT="[Text]"/>
      <dgm:spPr/>
      <dgm:t>
        <a:bodyPr/>
        <a:lstStyle/>
        <a:p>
          <a:r>
            <a:rPr lang="en-US" dirty="0" err="1" smtClean="0">
              <a:latin typeface="+mn-lt"/>
              <a:cs typeface="Adobe Devanagari" panose="02040503050201020203" pitchFamily="18" charset="0"/>
            </a:rPr>
            <a:t>TransAction</a:t>
          </a:r>
          <a:r>
            <a:rPr lang="en-US" dirty="0" smtClean="0">
              <a:latin typeface="+mn-lt"/>
              <a:cs typeface="Adobe Devanagari" panose="02040503050201020203" pitchFamily="18" charset="0"/>
            </a:rPr>
            <a:t> Plus, </a:t>
          </a:r>
          <a:r>
            <a:rPr lang="en-US" dirty="0" smtClean="0">
              <a:latin typeface="+mn-lt"/>
              <a:cs typeface="Adobe Devanagari" panose="02040503050201020203" pitchFamily="18" charset="0"/>
              <a:hlinkClick xmlns:r="http://schemas.openxmlformats.org/officeDocument/2006/relationships" r:id="rId6"/>
            </a:rPr>
            <a:t>www.fbssystems.com</a:t>
          </a:r>
          <a:endParaRPr lang="en-US" dirty="0">
            <a:latin typeface="+mn-lt"/>
            <a:cs typeface="Adobe Devanagari" panose="02040503050201020203" pitchFamily="18" charset="0"/>
          </a:endParaRPr>
        </a:p>
      </dgm:t>
    </dgm:pt>
    <dgm:pt modelId="{78CAAF81-73C7-4A96-A6DE-7D354DFD9CEB}" type="parTrans" cxnId="{4F1E64A6-C829-4CF1-A52B-CE34E87297D6}">
      <dgm:prSet/>
      <dgm:spPr/>
      <dgm:t>
        <a:bodyPr/>
        <a:lstStyle/>
        <a:p>
          <a:endParaRPr lang="en-US"/>
        </a:p>
      </dgm:t>
    </dgm:pt>
    <dgm:pt modelId="{7CAD1D2A-5D9A-46EB-9DA5-76CBFF8B3AD2}" type="sibTrans" cxnId="{4F1E64A6-C829-4CF1-A52B-CE34E87297D6}">
      <dgm:prSet/>
      <dgm:spPr/>
      <dgm:t>
        <a:bodyPr/>
        <a:lstStyle/>
        <a:p>
          <a:endParaRPr lang="en-US"/>
        </a:p>
      </dgm:t>
    </dgm:pt>
    <dgm:pt modelId="{11D1CB17-DD34-45F0-A382-8C889D7179AD}">
      <dgm:prSet phldrT="[Text]"/>
      <dgm:spPr/>
      <dgm:t>
        <a:bodyPr/>
        <a:lstStyle/>
        <a:p>
          <a:r>
            <a:rPr lang="en-US" dirty="0" err="1" smtClean="0">
              <a:latin typeface="+mn-lt"/>
              <a:cs typeface="Adobe Devanagari" panose="02040503050201020203" pitchFamily="18" charset="0"/>
            </a:rPr>
            <a:t>FinPack</a:t>
          </a:r>
          <a:r>
            <a:rPr lang="en-US" dirty="0" smtClean="0">
              <a:latin typeface="+mn-lt"/>
              <a:cs typeface="Adobe Devanagari" panose="02040503050201020203" pitchFamily="18" charset="0"/>
            </a:rPr>
            <a:t>, </a:t>
          </a:r>
          <a:r>
            <a:rPr lang="en-US" u="sng" dirty="0" smtClean="0">
              <a:latin typeface="+mn-lt"/>
              <a:cs typeface="Adobe Devanagari" panose="02040503050201020203" pitchFamily="18" charset="0"/>
              <a:hlinkClick xmlns:r="http://schemas.openxmlformats.org/officeDocument/2006/relationships" r:id="rId7"/>
            </a:rPr>
            <a:t>www.cffm.umn.edu/FINPACK</a:t>
          </a:r>
          <a:endParaRPr lang="en-US" dirty="0">
            <a:latin typeface="+mn-lt"/>
            <a:cs typeface="Adobe Devanagari" panose="02040503050201020203" pitchFamily="18" charset="0"/>
          </a:endParaRPr>
        </a:p>
      </dgm:t>
    </dgm:pt>
    <dgm:pt modelId="{50025CD7-F2F1-49FB-8BFE-EFFF19D4D199}" type="parTrans" cxnId="{9C640C95-2153-405F-929F-0A44B215E709}">
      <dgm:prSet/>
      <dgm:spPr/>
      <dgm:t>
        <a:bodyPr/>
        <a:lstStyle/>
        <a:p>
          <a:endParaRPr lang="en-US"/>
        </a:p>
      </dgm:t>
    </dgm:pt>
    <dgm:pt modelId="{472A62EC-B876-4B41-AAAB-49E1528272BE}" type="sibTrans" cxnId="{9C640C95-2153-405F-929F-0A44B215E709}">
      <dgm:prSet/>
      <dgm:spPr/>
      <dgm:t>
        <a:bodyPr/>
        <a:lstStyle/>
        <a:p>
          <a:endParaRPr lang="en-US"/>
        </a:p>
      </dgm:t>
    </dgm:pt>
    <dgm:pt modelId="{0307519D-3EFA-4BE8-B74F-1DD8D94DDF85}">
      <dgm:prSet phldrT="[Text]"/>
      <dgm:spPr/>
      <dgm:t>
        <a:bodyPr/>
        <a:lstStyle/>
        <a:p>
          <a:r>
            <a:rPr lang="en-US" dirty="0" smtClean="0">
              <a:latin typeface="+mn-lt"/>
              <a:cs typeface="Adobe Devanagari" panose="02040503050201020203" pitchFamily="18" charset="0"/>
            </a:rPr>
            <a:t>Software Programs- Quicken Starter Edition/Quicken Deluxe</a:t>
          </a:r>
          <a:endParaRPr lang="en-US" u="none" dirty="0">
            <a:latin typeface="+mn-lt"/>
            <a:cs typeface="Adobe Devanagari" panose="02040503050201020203" pitchFamily="18" charset="0"/>
          </a:endParaRPr>
        </a:p>
      </dgm:t>
    </dgm:pt>
    <dgm:pt modelId="{4C77AF85-0F40-4CB8-ACE7-D5CFCB101367}" type="parTrans" cxnId="{2B07EB3F-6476-4642-872B-E02F9A575621}">
      <dgm:prSet/>
      <dgm:spPr/>
      <dgm:t>
        <a:bodyPr/>
        <a:lstStyle/>
        <a:p>
          <a:endParaRPr lang="en-US"/>
        </a:p>
      </dgm:t>
    </dgm:pt>
    <dgm:pt modelId="{E058EEBA-4328-4694-A97D-6DFF5883F544}" type="sibTrans" cxnId="{2B07EB3F-6476-4642-872B-E02F9A575621}">
      <dgm:prSet/>
      <dgm:spPr/>
      <dgm:t>
        <a:bodyPr/>
        <a:lstStyle/>
        <a:p>
          <a:endParaRPr lang="en-US"/>
        </a:p>
      </dgm:t>
    </dgm:pt>
    <dgm:pt modelId="{4982FBAD-7BCD-4A52-9966-F98307B74E39}" type="pres">
      <dgm:prSet presAssocID="{F18EA683-AE56-4767-9F70-98134202AA18}" presName="Name0" presStyleCnt="0">
        <dgm:presLayoutVars>
          <dgm:dir/>
          <dgm:animLvl val="lvl"/>
          <dgm:resizeHandles val="exact"/>
        </dgm:presLayoutVars>
      </dgm:prSet>
      <dgm:spPr/>
      <dgm:t>
        <a:bodyPr/>
        <a:lstStyle/>
        <a:p>
          <a:endParaRPr lang="en-US"/>
        </a:p>
      </dgm:t>
    </dgm:pt>
    <dgm:pt modelId="{62D98B58-3254-4269-8FBB-4D111316CC61}" type="pres">
      <dgm:prSet presAssocID="{8B057006-CC4B-4EE4-81D5-4C042684913E}" presName="linNode" presStyleCnt="0"/>
      <dgm:spPr/>
    </dgm:pt>
    <dgm:pt modelId="{73EB09A4-E598-46A9-BF20-D2E0FBE6A7DE}" type="pres">
      <dgm:prSet presAssocID="{8B057006-CC4B-4EE4-81D5-4C042684913E}" presName="parentText" presStyleLbl="node1" presStyleIdx="0" presStyleCnt="1">
        <dgm:presLayoutVars>
          <dgm:chMax val="1"/>
          <dgm:bulletEnabled val="1"/>
        </dgm:presLayoutVars>
      </dgm:prSet>
      <dgm:spPr/>
      <dgm:t>
        <a:bodyPr/>
        <a:lstStyle/>
        <a:p>
          <a:endParaRPr lang="en-US"/>
        </a:p>
      </dgm:t>
    </dgm:pt>
    <dgm:pt modelId="{6F87C245-0028-4D87-9147-ED988BF62647}" type="pres">
      <dgm:prSet presAssocID="{8B057006-CC4B-4EE4-81D5-4C042684913E}" presName="descendantText" presStyleLbl="alignAccFollowNode1" presStyleIdx="0" presStyleCnt="1">
        <dgm:presLayoutVars>
          <dgm:bulletEnabled val="1"/>
        </dgm:presLayoutVars>
      </dgm:prSet>
      <dgm:spPr/>
      <dgm:t>
        <a:bodyPr/>
        <a:lstStyle/>
        <a:p>
          <a:endParaRPr lang="en-US"/>
        </a:p>
      </dgm:t>
    </dgm:pt>
  </dgm:ptLst>
  <dgm:cxnLst>
    <dgm:cxn modelId="{3C5C3585-0230-43AC-92F2-E5FDA6F7C4C7}" srcId="{8B057006-CC4B-4EE4-81D5-4C042684913E}" destId="{1EF9B4B1-40F2-4887-AE25-613D055FFCA0}" srcOrd="3" destOrd="0" parTransId="{4BAEF69E-9BE8-42D2-88A4-41794BAE5B07}" sibTransId="{E290127A-3B5E-4357-9E26-1778459A3E11}"/>
    <dgm:cxn modelId="{E281952C-13CC-44E6-95D2-B1BFDFF28715}" srcId="{F18EA683-AE56-4767-9F70-98134202AA18}" destId="{8B057006-CC4B-4EE4-81D5-4C042684913E}" srcOrd="0" destOrd="0" parTransId="{97FE4920-8529-4646-89C4-F08E4788D22C}" sibTransId="{7107A4C9-0DC8-450D-AD91-81F8005D85F9}"/>
    <dgm:cxn modelId="{EC6618C6-5440-43C1-9990-085DCBBF61C9}" type="presOf" srcId="{EE3F559F-9F84-43AA-AF74-66827C746C5C}" destId="{6F87C245-0028-4D87-9147-ED988BF62647}" srcOrd="0" destOrd="6" presId="urn:microsoft.com/office/officeart/2005/8/layout/vList5"/>
    <dgm:cxn modelId="{2B07EB3F-6476-4642-872B-E02F9A575621}" srcId="{8B057006-CC4B-4EE4-81D5-4C042684913E}" destId="{0307519D-3EFA-4BE8-B74F-1DD8D94DDF85}" srcOrd="0" destOrd="0" parTransId="{4C77AF85-0F40-4CB8-ACE7-D5CFCB101367}" sibTransId="{E058EEBA-4328-4694-A97D-6DFF5883F544}"/>
    <dgm:cxn modelId="{9C640C95-2153-405F-929F-0A44B215E709}" srcId="{8B057006-CC4B-4EE4-81D5-4C042684913E}" destId="{11D1CB17-DD34-45F0-A382-8C889D7179AD}" srcOrd="8" destOrd="0" parTransId="{50025CD7-F2F1-49FB-8BFE-EFFF19D4D199}" sibTransId="{472A62EC-B876-4B41-AAAB-49E1528272BE}"/>
    <dgm:cxn modelId="{1686919B-B060-4AB6-B766-37346C5E7D98}" srcId="{8B057006-CC4B-4EE4-81D5-4C042684913E}" destId="{0EEF1C20-47E6-4F39-85EC-C3BCF0F70D49}" srcOrd="4" destOrd="0" parTransId="{D6A46CB2-72E1-4CE5-B023-C6DA98F6753C}" sibTransId="{23A13F96-2A3F-44D4-9F5E-BE817DAFCB8B}"/>
    <dgm:cxn modelId="{4F1E64A6-C829-4CF1-A52B-CE34E87297D6}" srcId="{8B057006-CC4B-4EE4-81D5-4C042684913E}" destId="{B4575321-3F76-4F6D-A428-B73767BA430D}" srcOrd="7" destOrd="0" parTransId="{78CAAF81-73C7-4A96-A6DE-7D354DFD9CEB}" sibTransId="{7CAD1D2A-5D9A-46EB-9DA5-76CBFF8B3AD2}"/>
    <dgm:cxn modelId="{A1D0A1BF-9C6B-45C3-86E8-F6B2041E3D31}" srcId="{8B057006-CC4B-4EE4-81D5-4C042684913E}" destId="{EE3F559F-9F84-43AA-AF74-66827C746C5C}" srcOrd="6" destOrd="0" parTransId="{2BE32EC6-2E30-4A68-959A-59840439D802}" sibTransId="{6639D7A6-0B38-44B1-83D5-B25CDC5FC405}"/>
    <dgm:cxn modelId="{B12B2B37-E0F8-4F94-BA48-CBAB242378BA}" type="presOf" srcId="{0870FEE2-2D1C-4045-B323-68F286205BBF}" destId="{6F87C245-0028-4D87-9147-ED988BF62647}" srcOrd="0" destOrd="5" presId="urn:microsoft.com/office/officeart/2005/8/layout/vList5"/>
    <dgm:cxn modelId="{323188EB-F4B0-48E0-B61D-520D91A79A3F}" type="presOf" srcId="{0307519D-3EFA-4BE8-B74F-1DD8D94DDF85}" destId="{6F87C245-0028-4D87-9147-ED988BF62647}" srcOrd="0" destOrd="0" presId="urn:microsoft.com/office/officeart/2005/8/layout/vList5"/>
    <dgm:cxn modelId="{24ED84E1-D0A7-42B4-9AD8-F06A4692911C}" type="presOf" srcId="{1EF9B4B1-40F2-4887-AE25-613D055FFCA0}" destId="{6F87C245-0028-4D87-9147-ED988BF62647}" srcOrd="0" destOrd="3" presId="urn:microsoft.com/office/officeart/2005/8/layout/vList5"/>
    <dgm:cxn modelId="{C5BAA7C9-5BDE-49E3-A955-F58FEC015C1A}" type="presOf" srcId="{07AE3438-665A-4BE8-97B2-3F565FC20744}" destId="{6F87C245-0028-4D87-9147-ED988BF62647}" srcOrd="0" destOrd="1" presId="urn:microsoft.com/office/officeart/2005/8/layout/vList5"/>
    <dgm:cxn modelId="{409F29C8-5876-49AA-9B67-1463421BBE70}" type="presOf" srcId="{11D1CB17-DD34-45F0-A382-8C889D7179AD}" destId="{6F87C245-0028-4D87-9147-ED988BF62647}" srcOrd="0" destOrd="8" presId="urn:microsoft.com/office/officeart/2005/8/layout/vList5"/>
    <dgm:cxn modelId="{4173947D-DD53-4A7C-8100-FBCCA03992D9}" srcId="{8B057006-CC4B-4EE4-81D5-4C042684913E}" destId="{07AE3438-665A-4BE8-97B2-3F565FC20744}" srcOrd="1" destOrd="0" parTransId="{AA229348-8867-4CE2-900D-717AEE180CDB}" sibTransId="{C68670FB-579B-4904-A74F-FDCFA0A41848}"/>
    <dgm:cxn modelId="{31AF051F-2DD1-48FD-A380-295B5DAE3E49}" type="presOf" srcId="{025E59B6-E697-4803-85A0-2E42D64BB6AD}" destId="{6F87C245-0028-4D87-9147-ED988BF62647}" srcOrd="0" destOrd="2" presId="urn:microsoft.com/office/officeart/2005/8/layout/vList5"/>
    <dgm:cxn modelId="{1344B105-429E-41BE-81D5-D72CF766C75D}" srcId="{8B057006-CC4B-4EE4-81D5-4C042684913E}" destId="{0870FEE2-2D1C-4045-B323-68F286205BBF}" srcOrd="5" destOrd="0" parTransId="{D242113B-5882-42FC-AEE9-7400ADB2E232}" sibTransId="{21896BF7-3FB1-4A9A-BDCF-1DA91B4D205D}"/>
    <dgm:cxn modelId="{D840305F-15C0-4ADA-8932-DB9B4E5A8651}" type="presOf" srcId="{8B057006-CC4B-4EE4-81D5-4C042684913E}" destId="{73EB09A4-E598-46A9-BF20-D2E0FBE6A7DE}" srcOrd="0" destOrd="0" presId="urn:microsoft.com/office/officeart/2005/8/layout/vList5"/>
    <dgm:cxn modelId="{4E6A35D1-CA15-4F10-B688-79174BD64D9D}" type="presOf" srcId="{F18EA683-AE56-4767-9F70-98134202AA18}" destId="{4982FBAD-7BCD-4A52-9966-F98307B74E39}" srcOrd="0" destOrd="0" presId="urn:microsoft.com/office/officeart/2005/8/layout/vList5"/>
    <dgm:cxn modelId="{D6AA4702-FF80-4E18-9BBD-7A4489FAD050}" type="presOf" srcId="{0EEF1C20-47E6-4F39-85EC-C3BCF0F70D49}" destId="{6F87C245-0028-4D87-9147-ED988BF62647}" srcOrd="0" destOrd="4" presId="urn:microsoft.com/office/officeart/2005/8/layout/vList5"/>
    <dgm:cxn modelId="{22B4049B-7AED-4579-85DD-A1BF792F3726}" type="presOf" srcId="{B4575321-3F76-4F6D-A428-B73767BA430D}" destId="{6F87C245-0028-4D87-9147-ED988BF62647}" srcOrd="0" destOrd="7" presId="urn:microsoft.com/office/officeart/2005/8/layout/vList5"/>
    <dgm:cxn modelId="{7EE16A90-1E92-4D5A-9A5A-B95970F36E93}" srcId="{8B057006-CC4B-4EE4-81D5-4C042684913E}" destId="{025E59B6-E697-4803-85A0-2E42D64BB6AD}" srcOrd="2" destOrd="0" parTransId="{3D26D795-7533-4860-A8DC-4A4447242B0E}" sibTransId="{B4A485E1-A3DD-4BDE-ABB5-29D3F1AAC3E1}"/>
    <dgm:cxn modelId="{C933148C-2F7F-4524-9B0C-2E353C4CA8CF}" type="presParOf" srcId="{4982FBAD-7BCD-4A52-9966-F98307B74E39}" destId="{62D98B58-3254-4269-8FBB-4D111316CC61}" srcOrd="0" destOrd="0" presId="urn:microsoft.com/office/officeart/2005/8/layout/vList5"/>
    <dgm:cxn modelId="{B3C3BA75-7EA6-4CB5-BA52-323B2969595C}" type="presParOf" srcId="{62D98B58-3254-4269-8FBB-4D111316CC61}" destId="{73EB09A4-E598-46A9-BF20-D2E0FBE6A7DE}" srcOrd="0" destOrd="0" presId="urn:microsoft.com/office/officeart/2005/8/layout/vList5"/>
    <dgm:cxn modelId="{867DE3AD-393E-44A0-9A59-1BAAC46DABD4}" type="presParOf" srcId="{62D98B58-3254-4269-8FBB-4D111316CC61}" destId="{6F87C245-0028-4D87-9147-ED988BF62647}"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18EA683-AE56-4767-9F70-98134202AA18}"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US"/>
        </a:p>
      </dgm:t>
    </dgm:pt>
    <dgm:pt modelId="{8B057006-CC4B-4EE4-81D5-4C042684913E}">
      <dgm:prSet phldrT="[Text]" custT="1"/>
      <dgm:spPr/>
      <dgm:t>
        <a:bodyPr/>
        <a:lstStyle/>
        <a:p>
          <a:r>
            <a:rPr lang="en-US" sz="4000" dirty="0" smtClean="0">
              <a:latin typeface="+mn-lt"/>
              <a:cs typeface="Adobe Devanagari" panose="02040503050201020203" pitchFamily="18" charset="0"/>
            </a:rPr>
            <a:t>AG BIZ PLANNER</a:t>
          </a:r>
          <a:endParaRPr lang="en-US" sz="4000" dirty="0">
            <a:latin typeface="Adobe Devanagari" panose="02040503050201020203" pitchFamily="18" charset="0"/>
            <a:cs typeface="Adobe Devanagari" panose="02040503050201020203" pitchFamily="18" charset="0"/>
          </a:endParaRPr>
        </a:p>
      </dgm:t>
    </dgm:pt>
    <dgm:pt modelId="{97FE4920-8529-4646-89C4-F08E4788D22C}" type="parTrans" cxnId="{E281952C-13CC-44E6-95D2-B1BFDFF28715}">
      <dgm:prSet/>
      <dgm:spPr/>
      <dgm:t>
        <a:bodyPr/>
        <a:lstStyle/>
        <a:p>
          <a:endParaRPr lang="en-US"/>
        </a:p>
      </dgm:t>
    </dgm:pt>
    <dgm:pt modelId="{7107A4C9-0DC8-450D-AD91-81F8005D85F9}" type="sibTrans" cxnId="{E281952C-13CC-44E6-95D2-B1BFDFF28715}">
      <dgm:prSet/>
      <dgm:spPr/>
      <dgm:t>
        <a:bodyPr/>
        <a:lstStyle/>
        <a:p>
          <a:endParaRPr lang="en-US"/>
        </a:p>
      </dgm:t>
    </dgm:pt>
    <dgm:pt modelId="{BA918956-3BE4-474F-8283-C429B29B96E4}">
      <dgm:prSet phldrT="[Text]" custT="1"/>
      <dgm:spPr/>
      <dgm:t>
        <a:bodyPr/>
        <a:lstStyle/>
        <a:p>
          <a:pPr algn="l"/>
          <a:r>
            <a:rPr lang="en-US" sz="2000" dirty="0" smtClean="0">
              <a:latin typeface="+mn-lt"/>
              <a:cs typeface="Adobe Devanagari" panose="02040503050201020203" pitchFamily="18" charset="0"/>
            </a:rPr>
            <a:t>Designed for young, beginning, &amp; small farmers</a:t>
          </a:r>
          <a:endParaRPr lang="en-US" sz="2000" dirty="0">
            <a:latin typeface="+mn-lt"/>
            <a:cs typeface="Adobe Devanagari" panose="02040503050201020203" pitchFamily="18" charset="0"/>
          </a:endParaRPr>
        </a:p>
      </dgm:t>
    </dgm:pt>
    <dgm:pt modelId="{54085107-089D-4D64-980E-9F6F8E339E90}" type="parTrans" cxnId="{3CBD4712-960F-4DCD-9B20-1C20B71BB9A3}">
      <dgm:prSet/>
      <dgm:spPr/>
      <dgm:t>
        <a:bodyPr/>
        <a:lstStyle/>
        <a:p>
          <a:endParaRPr lang="en-US"/>
        </a:p>
      </dgm:t>
    </dgm:pt>
    <dgm:pt modelId="{304D7C8F-A2BE-403E-9DF2-6EB3D71B5542}" type="sibTrans" cxnId="{3CBD4712-960F-4DCD-9B20-1C20B71BB9A3}">
      <dgm:prSet/>
      <dgm:spPr/>
      <dgm:t>
        <a:bodyPr/>
        <a:lstStyle/>
        <a:p>
          <a:endParaRPr lang="en-US"/>
        </a:p>
      </dgm:t>
    </dgm:pt>
    <dgm:pt modelId="{07AE3438-665A-4BE8-97B2-3F565FC20744}">
      <dgm:prSet phldrT="[Text]" custT="1"/>
      <dgm:spPr/>
      <dgm:t>
        <a:bodyPr/>
        <a:lstStyle/>
        <a:p>
          <a:pPr algn="l"/>
          <a:r>
            <a:rPr lang="en-US" sz="2000" dirty="0" smtClean="0">
              <a:latin typeface="+mn-lt"/>
              <a:cs typeface="Adobe Devanagari" panose="02040503050201020203" pitchFamily="18" charset="0"/>
            </a:rPr>
            <a:t>Focuses on good records including construction of: 	</a:t>
          </a:r>
          <a:endParaRPr lang="en-US" sz="2000" dirty="0">
            <a:latin typeface="+mn-lt"/>
            <a:cs typeface="Adobe Devanagari" panose="02040503050201020203" pitchFamily="18" charset="0"/>
          </a:endParaRPr>
        </a:p>
      </dgm:t>
    </dgm:pt>
    <dgm:pt modelId="{AA229348-8867-4CE2-900D-717AEE180CDB}" type="parTrans" cxnId="{4173947D-DD53-4A7C-8100-FBCCA03992D9}">
      <dgm:prSet/>
      <dgm:spPr/>
      <dgm:t>
        <a:bodyPr/>
        <a:lstStyle/>
        <a:p>
          <a:endParaRPr lang="en-US"/>
        </a:p>
      </dgm:t>
    </dgm:pt>
    <dgm:pt modelId="{C68670FB-579B-4904-A74F-FDCFA0A41848}" type="sibTrans" cxnId="{4173947D-DD53-4A7C-8100-FBCCA03992D9}">
      <dgm:prSet/>
      <dgm:spPr/>
      <dgm:t>
        <a:bodyPr/>
        <a:lstStyle/>
        <a:p>
          <a:endParaRPr lang="en-US"/>
        </a:p>
      </dgm:t>
    </dgm:pt>
    <dgm:pt modelId="{0307519D-3EFA-4BE8-B74F-1DD8D94DDF85}">
      <dgm:prSet phldrT="[Text]" custT="1"/>
      <dgm:spPr/>
      <dgm:t>
        <a:bodyPr/>
        <a:lstStyle/>
        <a:p>
          <a:pPr algn="l"/>
          <a:r>
            <a:rPr lang="en-US" sz="2000" u="none" dirty="0" smtClean="0">
              <a:latin typeface="+mn-lt"/>
              <a:cs typeface="Adobe Devanagari" panose="02040503050201020203" pitchFamily="18" charset="0"/>
            </a:rPr>
            <a:t>10-module, 6 month, online course </a:t>
          </a:r>
          <a:endParaRPr lang="en-US" sz="2000" u="none" dirty="0">
            <a:latin typeface="+mn-lt"/>
            <a:cs typeface="Adobe Devanagari" panose="02040503050201020203" pitchFamily="18" charset="0"/>
          </a:endParaRPr>
        </a:p>
      </dgm:t>
    </dgm:pt>
    <dgm:pt modelId="{4C77AF85-0F40-4CB8-ACE7-D5CFCB101367}" type="parTrans" cxnId="{2B07EB3F-6476-4642-872B-E02F9A575621}">
      <dgm:prSet/>
      <dgm:spPr/>
      <dgm:t>
        <a:bodyPr/>
        <a:lstStyle/>
        <a:p>
          <a:endParaRPr lang="en-US"/>
        </a:p>
      </dgm:t>
    </dgm:pt>
    <dgm:pt modelId="{E058EEBA-4328-4694-A97D-6DFF5883F544}" type="sibTrans" cxnId="{2B07EB3F-6476-4642-872B-E02F9A575621}">
      <dgm:prSet/>
      <dgm:spPr/>
      <dgm:t>
        <a:bodyPr/>
        <a:lstStyle/>
        <a:p>
          <a:endParaRPr lang="en-US"/>
        </a:p>
      </dgm:t>
    </dgm:pt>
    <dgm:pt modelId="{E798CB5D-F27B-4F29-AA76-79CD7F66B851}">
      <dgm:prSet phldrT="[Text]" custT="1"/>
      <dgm:spPr/>
      <dgm:t>
        <a:bodyPr/>
        <a:lstStyle/>
        <a:p>
          <a:pPr algn="l"/>
          <a:r>
            <a:rPr lang="en-US" sz="2000" dirty="0" smtClean="0">
              <a:latin typeface="+mn-lt"/>
              <a:cs typeface="Adobe Devanagari" panose="02040503050201020203" pitchFamily="18" charset="0"/>
            </a:rPr>
            <a:t>balance sheet</a:t>
          </a:r>
          <a:endParaRPr lang="en-US" sz="2000" dirty="0">
            <a:latin typeface="+mn-lt"/>
            <a:cs typeface="Adobe Devanagari" panose="02040503050201020203" pitchFamily="18" charset="0"/>
          </a:endParaRPr>
        </a:p>
      </dgm:t>
    </dgm:pt>
    <dgm:pt modelId="{50DC98EA-5A79-408C-B46E-DEC19F5C32AB}" type="parTrans" cxnId="{E135D479-5639-4EFD-B77C-73D8E7A8BBA0}">
      <dgm:prSet/>
      <dgm:spPr/>
      <dgm:t>
        <a:bodyPr/>
        <a:lstStyle/>
        <a:p>
          <a:endParaRPr lang="en-US"/>
        </a:p>
      </dgm:t>
    </dgm:pt>
    <dgm:pt modelId="{F641F827-052B-4288-8F39-83900C09BAD8}" type="sibTrans" cxnId="{E135D479-5639-4EFD-B77C-73D8E7A8BBA0}">
      <dgm:prSet/>
      <dgm:spPr/>
      <dgm:t>
        <a:bodyPr/>
        <a:lstStyle/>
        <a:p>
          <a:endParaRPr lang="en-US"/>
        </a:p>
      </dgm:t>
    </dgm:pt>
    <dgm:pt modelId="{9AF81853-310D-4EC7-B8F7-D3F10F05E148}">
      <dgm:prSet phldrT="[Text]" custT="1"/>
      <dgm:spPr/>
      <dgm:t>
        <a:bodyPr/>
        <a:lstStyle/>
        <a:p>
          <a:pPr algn="l"/>
          <a:r>
            <a:rPr lang="en-US" sz="2000" dirty="0" smtClean="0">
              <a:latin typeface="+mn-lt"/>
              <a:cs typeface="Adobe Devanagari" panose="02040503050201020203" pitchFamily="18" charset="0"/>
            </a:rPr>
            <a:t>income statement </a:t>
          </a:r>
          <a:endParaRPr lang="en-US" sz="2000" dirty="0">
            <a:latin typeface="+mn-lt"/>
            <a:cs typeface="Adobe Devanagari" panose="02040503050201020203" pitchFamily="18" charset="0"/>
          </a:endParaRPr>
        </a:p>
      </dgm:t>
    </dgm:pt>
    <dgm:pt modelId="{56097F96-20A7-4544-98E0-69D1622C832D}" type="sibTrans" cxnId="{30471914-35B7-4D30-9210-4A9F60506C4B}">
      <dgm:prSet/>
      <dgm:spPr/>
      <dgm:t>
        <a:bodyPr/>
        <a:lstStyle/>
        <a:p>
          <a:endParaRPr lang="en-US"/>
        </a:p>
      </dgm:t>
    </dgm:pt>
    <dgm:pt modelId="{07B90705-62DE-4C94-8BB8-547A95344561}" type="parTrans" cxnId="{30471914-35B7-4D30-9210-4A9F60506C4B}">
      <dgm:prSet/>
      <dgm:spPr/>
      <dgm:t>
        <a:bodyPr/>
        <a:lstStyle/>
        <a:p>
          <a:endParaRPr lang="en-US"/>
        </a:p>
      </dgm:t>
    </dgm:pt>
    <dgm:pt modelId="{0BE7C6F7-8755-4B43-B509-B23BB5CB3244}">
      <dgm:prSet phldrT="[Text]" custT="1"/>
      <dgm:spPr/>
      <dgm:t>
        <a:bodyPr/>
        <a:lstStyle/>
        <a:p>
          <a:pPr algn="l"/>
          <a:r>
            <a:rPr lang="en-US" sz="2000" dirty="0" smtClean="0">
              <a:latin typeface="+mn-lt"/>
              <a:cs typeface="Adobe Devanagari" panose="02040503050201020203" pitchFamily="18" charset="0"/>
            </a:rPr>
            <a:t>personal financial statement</a:t>
          </a:r>
          <a:endParaRPr lang="en-US" sz="2000" dirty="0">
            <a:latin typeface="+mn-lt"/>
            <a:cs typeface="Adobe Devanagari" panose="02040503050201020203" pitchFamily="18" charset="0"/>
          </a:endParaRPr>
        </a:p>
      </dgm:t>
    </dgm:pt>
    <dgm:pt modelId="{2DC1DDDB-D01A-4A38-BC72-F4B275FF90C0}" type="sibTrans" cxnId="{A5457F6B-18BA-42AC-9FC6-416D30644609}">
      <dgm:prSet/>
      <dgm:spPr/>
      <dgm:t>
        <a:bodyPr/>
        <a:lstStyle/>
        <a:p>
          <a:endParaRPr lang="en-US"/>
        </a:p>
      </dgm:t>
    </dgm:pt>
    <dgm:pt modelId="{1D3790FE-CA3C-410F-B3F7-D6629385EDD7}" type="parTrans" cxnId="{A5457F6B-18BA-42AC-9FC6-416D30644609}">
      <dgm:prSet/>
      <dgm:spPr/>
      <dgm:t>
        <a:bodyPr/>
        <a:lstStyle/>
        <a:p>
          <a:endParaRPr lang="en-US"/>
        </a:p>
      </dgm:t>
    </dgm:pt>
    <dgm:pt modelId="{4982FBAD-7BCD-4A52-9966-F98307B74E39}" type="pres">
      <dgm:prSet presAssocID="{F18EA683-AE56-4767-9F70-98134202AA18}" presName="Name0" presStyleCnt="0">
        <dgm:presLayoutVars>
          <dgm:dir/>
          <dgm:animLvl val="lvl"/>
          <dgm:resizeHandles val="exact"/>
        </dgm:presLayoutVars>
      </dgm:prSet>
      <dgm:spPr/>
      <dgm:t>
        <a:bodyPr/>
        <a:lstStyle/>
        <a:p>
          <a:endParaRPr lang="en-US"/>
        </a:p>
      </dgm:t>
    </dgm:pt>
    <dgm:pt modelId="{62D98B58-3254-4269-8FBB-4D111316CC61}" type="pres">
      <dgm:prSet presAssocID="{8B057006-CC4B-4EE4-81D5-4C042684913E}" presName="linNode" presStyleCnt="0"/>
      <dgm:spPr/>
    </dgm:pt>
    <dgm:pt modelId="{73EB09A4-E598-46A9-BF20-D2E0FBE6A7DE}" type="pres">
      <dgm:prSet presAssocID="{8B057006-CC4B-4EE4-81D5-4C042684913E}" presName="parentText" presStyleLbl="node1" presStyleIdx="0" presStyleCnt="1">
        <dgm:presLayoutVars>
          <dgm:chMax val="1"/>
          <dgm:bulletEnabled val="1"/>
        </dgm:presLayoutVars>
      </dgm:prSet>
      <dgm:spPr/>
      <dgm:t>
        <a:bodyPr/>
        <a:lstStyle/>
        <a:p>
          <a:endParaRPr lang="en-US"/>
        </a:p>
      </dgm:t>
    </dgm:pt>
    <dgm:pt modelId="{6F87C245-0028-4D87-9147-ED988BF62647}" type="pres">
      <dgm:prSet presAssocID="{8B057006-CC4B-4EE4-81D5-4C042684913E}" presName="descendantText" presStyleLbl="alignAccFollowNode1" presStyleIdx="0" presStyleCnt="1" custLinFactNeighborY="859">
        <dgm:presLayoutVars>
          <dgm:bulletEnabled val="1"/>
        </dgm:presLayoutVars>
      </dgm:prSet>
      <dgm:spPr/>
      <dgm:t>
        <a:bodyPr/>
        <a:lstStyle/>
        <a:p>
          <a:endParaRPr lang="en-US"/>
        </a:p>
      </dgm:t>
    </dgm:pt>
  </dgm:ptLst>
  <dgm:cxnLst>
    <dgm:cxn modelId="{E135D479-5639-4EFD-B77C-73D8E7A8BBA0}" srcId="{07AE3438-665A-4BE8-97B2-3F565FC20744}" destId="{E798CB5D-F27B-4F29-AA76-79CD7F66B851}" srcOrd="0" destOrd="0" parTransId="{50DC98EA-5A79-408C-B46E-DEC19F5C32AB}" sibTransId="{F641F827-052B-4288-8F39-83900C09BAD8}"/>
    <dgm:cxn modelId="{E281952C-13CC-44E6-95D2-B1BFDFF28715}" srcId="{F18EA683-AE56-4767-9F70-98134202AA18}" destId="{8B057006-CC4B-4EE4-81D5-4C042684913E}" srcOrd="0" destOrd="0" parTransId="{97FE4920-8529-4646-89C4-F08E4788D22C}" sibTransId="{7107A4C9-0DC8-450D-AD91-81F8005D85F9}"/>
    <dgm:cxn modelId="{2B07EB3F-6476-4642-872B-E02F9A575621}" srcId="{8B057006-CC4B-4EE4-81D5-4C042684913E}" destId="{0307519D-3EFA-4BE8-B74F-1DD8D94DDF85}" srcOrd="0" destOrd="0" parTransId="{4C77AF85-0F40-4CB8-ACE7-D5CFCB101367}" sibTransId="{E058EEBA-4328-4694-A97D-6DFF5883F544}"/>
    <dgm:cxn modelId="{808D2E86-89AB-44BB-A235-A2E410EAB658}" type="presOf" srcId="{E798CB5D-F27B-4F29-AA76-79CD7F66B851}" destId="{6F87C245-0028-4D87-9147-ED988BF62647}" srcOrd="0" destOrd="3" presId="urn:microsoft.com/office/officeart/2005/8/layout/vList5"/>
    <dgm:cxn modelId="{A5457F6B-18BA-42AC-9FC6-416D30644609}" srcId="{07AE3438-665A-4BE8-97B2-3F565FC20744}" destId="{0BE7C6F7-8755-4B43-B509-B23BB5CB3244}" srcOrd="2" destOrd="0" parTransId="{1D3790FE-CA3C-410F-B3F7-D6629385EDD7}" sibTransId="{2DC1DDDB-D01A-4A38-BC72-F4B275FF90C0}"/>
    <dgm:cxn modelId="{AB99DDB5-9D8A-4064-841A-FF3428B7A566}" type="presOf" srcId="{0BE7C6F7-8755-4B43-B509-B23BB5CB3244}" destId="{6F87C245-0028-4D87-9147-ED988BF62647}" srcOrd="0" destOrd="5" presId="urn:microsoft.com/office/officeart/2005/8/layout/vList5"/>
    <dgm:cxn modelId="{323188EB-F4B0-48E0-B61D-520D91A79A3F}" type="presOf" srcId="{0307519D-3EFA-4BE8-B74F-1DD8D94DDF85}" destId="{6F87C245-0028-4D87-9147-ED988BF62647}" srcOrd="0" destOrd="0" presId="urn:microsoft.com/office/officeart/2005/8/layout/vList5"/>
    <dgm:cxn modelId="{3CBD4712-960F-4DCD-9B20-1C20B71BB9A3}" srcId="{8B057006-CC4B-4EE4-81D5-4C042684913E}" destId="{BA918956-3BE4-474F-8283-C429B29B96E4}" srcOrd="1" destOrd="0" parTransId="{54085107-089D-4D64-980E-9F6F8E339E90}" sibTransId="{304D7C8F-A2BE-403E-9DF2-6EB3D71B5542}"/>
    <dgm:cxn modelId="{C5BAA7C9-5BDE-49E3-A955-F58FEC015C1A}" type="presOf" srcId="{07AE3438-665A-4BE8-97B2-3F565FC20744}" destId="{6F87C245-0028-4D87-9147-ED988BF62647}" srcOrd="0" destOrd="2" presId="urn:microsoft.com/office/officeart/2005/8/layout/vList5"/>
    <dgm:cxn modelId="{4173947D-DD53-4A7C-8100-FBCCA03992D9}" srcId="{8B057006-CC4B-4EE4-81D5-4C042684913E}" destId="{07AE3438-665A-4BE8-97B2-3F565FC20744}" srcOrd="2" destOrd="0" parTransId="{AA229348-8867-4CE2-900D-717AEE180CDB}" sibTransId="{C68670FB-579B-4904-A74F-FDCFA0A41848}"/>
    <dgm:cxn modelId="{D840305F-15C0-4ADA-8932-DB9B4E5A8651}" type="presOf" srcId="{8B057006-CC4B-4EE4-81D5-4C042684913E}" destId="{73EB09A4-E598-46A9-BF20-D2E0FBE6A7DE}" srcOrd="0" destOrd="0" presId="urn:microsoft.com/office/officeart/2005/8/layout/vList5"/>
    <dgm:cxn modelId="{4E6A35D1-CA15-4F10-B688-79174BD64D9D}" type="presOf" srcId="{F18EA683-AE56-4767-9F70-98134202AA18}" destId="{4982FBAD-7BCD-4A52-9966-F98307B74E39}" srcOrd="0" destOrd="0" presId="urn:microsoft.com/office/officeart/2005/8/layout/vList5"/>
    <dgm:cxn modelId="{54E1A5B2-F06F-4809-BB38-26D7B9F6408B}" type="presOf" srcId="{BA918956-3BE4-474F-8283-C429B29B96E4}" destId="{6F87C245-0028-4D87-9147-ED988BF62647}" srcOrd="0" destOrd="1" presId="urn:microsoft.com/office/officeart/2005/8/layout/vList5"/>
    <dgm:cxn modelId="{A7ACD476-EAA1-4A08-9390-B31FC54FCA8E}" type="presOf" srcId="{9AF81853-310D-4EC7-B8F7-D3F10F05E148}" destId="{6F87C245-0028-4D87-9147-ED988BF62647}" srcOrd="0" destOrd="4" presId="urn:microsoft.com/office/officeart/2005/8/layout/vList5"/>
    <dgm:cxn modelId="{30471914-35B7-4D30-9210-4A9F60506C4B}" srcId="{07AE3438-665A-4BE8-97B2-3F565FC20744}" destId="{9AF81853-310D-4EC7-B8F7-D3F10F05E148}" srcOrd="1" destOrd="0" parTransId="{07B90705-62DE-4C94-8BB8-547A95344561}" sibTransId="{56097F96-20A7-4544-98E0-69D1622C832D}"/>
    <dgm:cxn modelId="{C933148C-2F7F-4524-9B0C-2E353C4CA8CF}" type="presParOf" srcId="{4982FBAD-7BCD-4A52-9966-F98307B74E39}" destId="{62D98B58-3254-4269-8FBB-4D111316CC61}" srcOrd="0" destOrd="0" presId="urn:microsoft.com/office/officeart/2005/8/layout/vList5"/>
    <dgm:cxn modelId="{B3C3BA75-7EA6-4CB5-BA52-323B2969595C}" type="presParOf" srcId="{62D98B58-3254-4269-8FBB-4D111316CC61}" destId="{73EB09A4-E598-46A9-BF20-D2E0FBE6A7DE}" srcOrd="0" destOrd="0" presId="urn:microsoft.com/office/officeart/2005/8/layout/vList5"/>
    <dgm:cxn modelId="{867DE3AD-393E-44A0-9A59-1BAAC46DABD4}" type="presParOf" srcId="{62D98B58-3254-4269-8FBB-4D111316CC61}" destId="{6F87C245-0028-4D87-9147-ED988BF62647}"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18EA683-AE56-4767-9F70-98134202AA18}"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US"/>
        </a:p>
      </dgm:t>
    </dgm:pt>
    <dgm:pt modelId="{8B057006-CC4B-4EE4-81D5-4C042684913E}">
      <dgm:prSet phldrT="[Text]" custT="1"/>
      <dgm:spPr/>
      <dgm:t>
        <a:bodyPr/>
        <a:lstStyle/>
        <a:p>
          <a:r>
            <a:rPr lang="en-US" sz="4800" dirty="0" smtClean="0">
              <a:latin typeface="+mn-lt"/>
              <a:cs typeface="Adobe Devanagari" panose="02040503050201020203" pitchFamily="18" charset="0"/>
            </a:rPr>
            <a:t>AG BIZ BASICS</a:t>
          </a:r>
          <a:endParaRPr lang="en-US" sz="4800" dirty="0">
            <a:latin typeface="+mn-lt"/>
            <a:cs typeface="Adobe Devanagari" panose="02040503050201020203" pitchFamily="18" charset="0"/>
          </a:endParaRPr>
        </a:p>
      </dgm:t>
    </dgm:pt>
    <dgm:pt modelId="{97FE4920-8529-4646-89C4-F08E4788D22C}" type="parTrans" cxnId="{E281952C-13CC-44E6-95D2-B1BFDFF28715}">
      <dgm:prSet/>
      <dgm:spPr/>
      <dgm:t>
        <a:bodyPr/>
        <a:lstStyle/>
        <a:p>
          <a:endParaRPr lang="en-US"/>
        </a:p>
      </dgm:t>
    </dgm:pt>
    <dgm:pt modelId="{7107A4C9-0DC8-450D-AD91-81F8005D85F9}" type="sibTrans" cxnId="{E281952C-13CC-44E6-95D2-B1BFDFF28715}">
      <dgm:prSet/>
      <dgm:spPr/>
      <dgm:t>
        <a:bodyPr/>
        <a:lstStyle/>
        <a:p>
          <a:endParaRPr lang="en-US"/>
        </a:p>
      </dgm:t>
    </dgm:pt>
    <dgm:pt modelId="{BA918956-3BE4-474F-8283-C429B29B96E4}">
      <dgm:prSet phldrT="[Text]"/>
      <dgm:spPr/>
      <dgm:t>
        <a:bodyPr/>
        <a:lstStyle/>
        <a:p>
          <a:r>
            <a:rPr lang="en-US" sz="1800" dirty="0" smtClean="0">
              <a:latin typeface="+mn-lt"/>
              <a:cs typeface="Adobe Devanagari" panose="02040503050201020203" pitchFamily="18" charset="0"/>
            </a:rPr>
            <a:t>Designed for young, beginning, &amp; small farmers</a:t>
          </a:r>
          <a:endParaRPr lang="en-US" sz="1800" dirty="0">
            <a:latin typeface="+mn-lt"/>
            <a:cs typeface="Adobe Devanagari" panose="02040503050201020203" pitchFamily="18" charset="0"/>
          </a:endParaRPr>
        </a:p>
      </dgm:t>
    </dgm:pt>
    <dgm:pt modelId="{54085107-089D-4D64-980E-9F6F8E339E90}" type="parTrans" cxnId="{3CBD4712-960F-4DCD-9B20-1C20B71BB9A3}">
      <dgm:prSet/>
      <dgm:spPr/>
      <dgm:t>
        <a:bodyPr/>
        <a:lstStyle/>
        <a:p>
          <a:endParaRPr lang="en-US"/>
        </a:p>
      </dgm:t>
    </dgm:pt>
    <dgm:pt modelId="{304D7C8F-A2BE-403E-9DF2-6EB3D71B5542}" type="sibTrans" cxnId="{3CBD4712-960F-4DCD-9B20-1C20B71BB9A3}">
      <dgm:prSet/>
      <dgm:spPr/>
      <dgm:t>
        <a:bodyPr/>
        <a:lstStyle/>
        <a:p>
          <a:endParaRPr lang="en-US"/>
        </a:p>
      </dgm:t>
    </dgm:pt>
    <dgm:pt modelId="{07AE3438-665A-4BE8-97B2-3F565FC20744}">
      <dgm:prSet phldrT="[Text]"/>
      <dgm:spPr/>
      <dgm:t>
        <a:bodyPr/>
        <a:lstStyle/>
        <a:p>
          <a:r>
            <a:rPr lang="en-US" sz="1800" dirty="0" smtClean="0">
              <a:latin typeface="+mn-lt"/>
              <a:cs typeface="Adobe Devanagari" panose="02040503050201020203" pitchFamily="18" charset="0"/>
            </a:rPr>
            <a:t>Focuses on developing a better understanding of	</a:t>
          </a:r>
          <a:endParaRPr lang="en-US" sz="1800" dirty="0">
            <a:latin typeface="+mn-lt"/>
            <a:cs typeface="Adobe Devanagari" panose="02040503050201020203" pitchFamily="18" charset="0"/>
          </a:endParaRPr>
        </a:p>
      </dgm:t>
    </dgm:pt>
    <dgm:pt modelId="{AA229348-8867-4CE2-900D-717AEE180CDB}" type="parTrans" cxnId="{4173947D-DD53-4A7C-8100-FBCCA03992D9}">
      <dgm:prSet/>
      <dgm:spPr/>
      <dgm:t>
        <a:bodyPr/>
        <a:lstStyle/>
        <a:p>
          <a:endParaRPr lang="en-US"/>
        </a:p>
      </dgm:t>
    </dgm:pt>
    <dgm:pt modelId="{C68670FB-579B-4904-A74F-FDCFA0A41848}" type="sibTrans" cxnId="{4173947D-DD53-4A7C-8100-FBCCA03992D9}">
      <dgm:prSet/>
      <dgm:spPr/>
      <dgm:t>
        <a:bodyPr/>
        <a:lstStyle/>
        <a:p>
          <a:endParaRPr lang="en-US"/>
        </a:p>
      </dgm:t>
    </dgm:pt>
    <dgm:pt modelId="{0307519D-3EFA-4BE8-B74F-1DD8D94DDF85}">
      <dgm:prSet phldrT="[Text]" custT="1"/>
      <dgm:spPr/>
      <dgm:t>
        <a:bodyPr/>
        <a:lstStyle/>
        <a:p>
          <a:r>
            <a:rPr lang="en-US" sz="2000" u="none" dirty="0" smtClean="0">
              <a:latin typeface="+mn-lt"/>
              <a:cs typeface="Adobe Devanagari" panose="02040503050201020203" pitchFamily="18" charset="0"/>
            </a:rPr>
            <a:t>Fast paced, 3 months, “mini-course” </a:t>
          </a:r>
          <a:endParaRPr lang="en-US" sz="2000" u="none" dirty="0">
            <a:latin typeface="+mn-lt"/>
            <a:cs typeface="Adobe Devanagari" panose="02040503050201020203" pitchFamily="18" charset="0"/>
          </a:endParaRPr>
        </a:p>
      </dgm:t>
    </dgm:pt>
    <dgm:pt modelId="{4C77AF85-0F40-4CB8-ACE7-D5CFCB101367}" type="parTrans" cxnId="{2B07EB3F-6476-4642-872B-E02F9A575621}">
      <dgm:prSet/>
      <dgm:spPr/>
      <dgm:t>
        <a:bodyPr/>
        <a:lstStyle/>
        <a:p>
          <a:endParaRPr lang="en-US"/>
        </a:p>
      </dgm:t>
    </dgm:pt>
    <dgm:pt modelId="{E058EEBA-4328-4694-A97D-6DFF5883F544}" type="sibTrans" cxnId="{2B07EB3F-6476-4642-872B-E02F9A575621}">
      <dgm:prSet/>
      <dgm:spPr/>
      <dgm:t>
        <a:bodyPr/>
        <a:lstStyle/>
        <a:p>
          <a:endParaRPr lang="en-US"/>
        </a:p>
      </dgm:t>
    </dgm:pt>
    <dgm:pt modelId="{9AF81853-310D-4EC7-B8F7-D3F10F05E148}">
      <dgm:prSet phldrT="[Text]"/>
      <dgm:spPr/>
      <dgm:t>
        <a:bodyPr/>
        <a:lstStyle/>
        <a:p>
          <a:r>
            <a:rPr lang="en-US" sz="1800" dirty="0" smtClean="0">
              <a:latin typeface="+mn-lt"/>
              <a:cs typeface="Adobe Devanagari" panose="02040503050201020203" pitchFamily="18" charset="0"/>
            </a:rPr>
            <a:t>basic financial statements</a:t>
          </a:r>
          <a:endParaRPr lang="en-US" sz="1800" dirty="0">
            <a:latin typeface="+mn-lt"/>
            <a:cs typeface="Adobe Devanagari" panose="02040503050201020203" pitchFamily="18" charset="0"/>
          </a:endParaRPr>
        </a:p>
      </dgm:t>
    </dgm:pt>
    <dgm:pt modelId="{07B90705-62DE-4C94-8BB8-547A95344561}" type="parTrans" cxnId="{30471914-35B7-4D30-9210-4A9F60506C4B}">
      <dgm:prSet/>
      <dgm:spPr/>
      <dgm:t>
        <a:bodyPr/>
        <a:lstStyle/>
        <a:p>
          <a:endParaRPr lang="en-US"/>
        </a:p>
      </dgm:t>
    </dgm:pt>
    <dgm:pt modelId="{56097F96-20A7-4544-98E0-69D1622C832D}" type="sibTrans" cxnId="{30471914-35B7-4D30-9210-4A9F60506C4B}">
      <dgm:prSet/>
      <dgm:spPr/>
      <dgm:t>
        <a:bodyPr/>
        <a:lstStyle/>
        <a:p>
          <a:endParaRPr lang="en-US"/>
        </a:p>
      </dgm:t>
    </dgm:pt>
    <dgm:pt modelId="{0BE7C6F7-8755-4B43-B509-B23BB5CB3244}">
      <dgm:prSet phldrT="[Text]"/>
      <dgm:spPr/>
      <dgm:t>
        <a:bodyPr/>
        <a:lstStyle/>
        <a:p>
          <a:r>
            <a:rPr lang="en-US" sz="1800" dirty="0" smtClean="0">
              <a:latin typeface="+mn-lt"/>
              <a:cs typeface="Adobe Devanagari" panose="02040503050201020203" pitchFamily="18" charset="0"/>
            </a:rPr>
            <a:t>cash flow sheet</a:t>
          </a:r>
          <a:endParaRPr lang="en-US" sz="1800" dirty="0">
            <a:latin typeface="+mn-lt"/>
            <a:cs typeface="Adobe Devanagari" panose="02040503050201020203" pitchFamily="18" charset="0"/>
          </a:endParaRPr>
        </a:p>
      </dgm:t>
    </dgm:pt>
    <dgm:pt modelId="{1D3790FE-CA3C-410F-B3F7-D6629385EDD7}" type="parTrans" cxnId="{A5457F6B-18BA-42AC-9FC6-416D30644609}">
      <dgm:prSet/>
      <dgm:spPr/>
      <dgm:t>
        <a:bodyPr/>
        <a:lstStyle/>
        <a:p>
          <a:endParaRPr lang="en-US"/>
        </a:p>
      </dgm:t>
    </dgm:pt>
    <dgm:pt modelId="{2DC1DDDB-D01A-4A38-BC72-F4B275FF90C0}" type="sibTrans" cxnId="{A5457F6B-18BA-42AC-9FC6-416D30644609}">
      <dgm:prSet/>
      <dgm:spPr/>
      <dgm:t>
        <a:bodyPr/>
        <a:lstStyle/>
        <a:p>
          <a:endParaRPr lang="en-US"/>
        </a:p>
      </dgm:t>
    </dgm:pt>
    <dgm:pt modelId="{64FE5C7C-2856-4D67-A193-7B41BD0334BC}">
      <dgm:prSet phldrT="[Text]"/>
      <dgm:spPr/>
      <dgm:t>
        <a:bodyPr/>
        <a:lstStyle/>
        <a:p>
          <a:r>
            <a:rPr lang="en-US" sz="1800" dirty="0" smtClean="0">
              <a:latin typeface="+mn-lt"/>
              <a:cs typeface="Adobe Devanagari" panose="02040503050201020203" pitchFamily="18" charset="0"/>
            </a:rPr>
            <a:t>credit scores</a:t>
          </a:r>
          <a:endParaRPr lang="en-US" sz="1800" dirty="0">
            <a:latin typeface="+mn-lt"/>
            <a:cs typeface="Adobe Devanagari" panose="02040503050201020203" pitchFamily="18" charset="0"/>
          </a:endParaRPr>
        </a:p>
      </dgm:t>
    </dgm:pt>
    <dgm:pt modelId="{FFDA184A-0735-4F55-AF20-9BC9C4398FA9}" type="parTrans" cxnId="{3E3E5132-B215-47C6-8B05-478013B041FF}">
      <dgm:prSet/>
      <dgm:spPr/>
      <dgm:t>
        <a:bodyPr/>
        <a:lstStyle/>
        <a:p>
          <a:endParaRPr lang="en-US"/>
        </a:p>
      </dgm:t>
    </dgm:pt>
    <dgm:pt modelId="{421363B6-C079-4FAD-B62B-9FDEC0BD0251}" type="sibTrans" cxnId="{3E3E5132-B215-47C6-8B05-478013B041FF}">
      <dgm:prSet/>
      <dgm:spPr/>
      <dgm:t>
        <a:bodyPr/>
        <a:lstStyle/>
        <a:p>
          <a:endParaRPr lang="en-US"/>
        </a:p>
      </dgm:t>
    </dgm:pt>
    <dgm:pt modelId="{4982FBAD-7BCD-4A52-9966-F98307B74E39}" type="pres">
      <dgm:prSet presAssocID="{F18EA683-AE56-4767-9F70-98134202AA18}" presName="Name0" presStyleCnt="0">
        <dgm:presLayoutVars>
          <dgm:dir/>
          <dgm:animLvl val="lvl"/>
          <dgm:resizeHandles val="exact"/>
        </dgm:presLayoutVars>
      </dgm:prSet>
      <dgm:spPr/>
      <dgm:t>
        <a:bodyPr/>
        <a:lstStyle/>
        <a:p>
          <a:endParaRPr lang="en-US"/>
        </a:p>
      </dgm:t>
    </dgm:pt>
    <dgm:pt modelId="{62D98B58-3254-4269-8FBB-4D111316CC61}" type="pres">
      <dgm:prSet presAssocID="{8B057006-CC4B-4EE4-81D5-4C042684913E}" presName="linNode" presStyleCnt="0"/>
      <dgm:spPr/>
    </dgm:pt>
    <dgm:pt modelId="{73EB09A4-E598-46A9-BF20-D2E0FBE6A7DE}" type="pres">
      <dgm:prSet presAssocID="{8B057006-CC4B-4EE4-81D5-4C042684913E}" presName="parentText" presStyleLbl="node1" presStyleIdx="0" presStyleCnt="1" custLinFactNeighborY="229">
        <dgm:presLayoutVars>
          <dgm:chMax val="1"/>
          <dgm:bulletEnabled val="1"/>
        </dgm:presLayoutVars>
      </dgm:prSet>
      <dgm:spPr/>
      <dgm:t>
        <a:bodyPr/>
        <a:lstStyle/>
        <a:p>
          <a:endParaRPr lang="en-US"/>
        </a:p>
      </dgm:t>
    </dgm:pt>
    <dgm:pt modelId="{6F87C245-0028-4D87-9147-ED988BF62647}" type="pres">
      <dgm:prSet presAssocID="{8B057006-CC4B-4EE4-81D5-4C042684913E}" presName="descendantText" presStyleLbl="alignAccFollowNode1" presStyleIdx="0" presStyleCnt="1" custScaleY="98310" custLinFactNeighborY="859">
        <dgm:presLayoutVars>
          <dgm:bulletEnabled val="1"/>
        </dgm:presLayoutVars>
      </dgm:prSet>
      <dgm:spPr/>
      <dgm:t>
        <a:bodyPr/>
        <a:lstStyle/>
        <a:p>
          <a:endParaRPr lang="en-US"/>
        </a:p>
      </dgm:t>
    </dgm:pt>
  </dgm:ptLst>
  <dgm:cxnLst>
    <dgm:cxn modelId="{E281952C-13CC-44E6-95D2-B1BFDFF28715}" srcId="{F18EA683-AE56-4767-9F70-98134202AA18}" destId="{8B057006-CC4B-4EE4-81D5-4C042684913E}" srcOrd="0" destOrd="0" parTransId="{97FE4920-8529-4646-89C4-F08E4788D22C}" sibTransId="{7107A4C9-0DC8-450D-AD91-81F8005D85F9}"/>
    <dgm:cxn modelId="{13B22BDA-E838-4D5E-8BD9-FBC04657E476}" type="presOf" srcId="{64FE5C7C-2856-4D67-A193-7B41BD0334BC}" destId="{6F87C245-0028-4D87-9147-ED988BF62647}" srcOrd="0" destOrd="4" presId="urn:microsoft.com/office/officeart/2005/8/layout/vList5"/>
    <dgm:cxn modelId="{2B07EB3F-6476-4642-872B-E02F9A575621}" srcId="{8B057006-CC4B-4EE4-81D5-4C042684913E}" destId="{0307519D-3EFA-4BE8-B74F-1DD8D94DDF85}" srcOrd="0" destOrd="0" parTransId="{4C77AF85-0F40-4CB8-ACE7-D5CFCB101367}" sibTransId="{E058EEBA-4328-4694-A97D-6DFF5883F544}"/>
    <dgm:cxn modelId="{A5457F6B-18BA-42AC-9FC6-416D30644609}" srcId="{07AE3438-665A-4BE8-97B2-3F565FC20744}" destId="{0BE7C6F7-8755-4B43-B509-B23BB5CB3244}" srcOrd="2" destOrd="0" parTransId="{1D3790FE-CA3C-410F-B3F7-D6629385EDD7}" sibTransId="{2DC1DDDB-D01A-4A38-BC72-F4B275FF90C0}"/>
    <dgm:cxn modelId="{AB99DDB5-9D8A-4064-841A-FF3428B7A566}" type="presOf" srcId="{0BE7C6F7-8755-4B43-B509-B23BB5CB3244}" destId="{6F87C245-0028-4D87-9147-ED988BF62647}" srcOrd="0" destOrd="5" presId="urn:microsoft.com/office/officeart/2005/8/layout/vList5"/>
    <dgm:cxn modelId="{323188EB-F4B0-48E0-B61D-520D91A79A3F}" type="presOf" srcId="{0307519D-3EFA-4BE8-B74F-1DD8D94DDF85}" destId="{6F87C245-0028-4D87-9147-ED988BF62647}" srcOrd="0" destOrd="0" presId="urn:microsoft.com/office/officeart/2005/8/layout/vList5"/>
    <dgm:cxn modelId="{3CBD4712-960F-4DCD-9B20-1C20B71BB9A3}" srcId="{8B057006-CC4B-4EE4-81D5-4C042684913E}" destId="{BA918956-3BE4-474F-8283-C429B29B96E4}" srcOrd="1" destOrd="0" parTransId="{54085107-089D-4D64-980E-9F6F8E339E90}" sibTransId="{304D7C8F-A2BE-403E-9DF2-6EB3D71B5542}"/>
    <dgm:cxn modelId="{C5BAA7C9-5BDE-49E3-A955-F58FEC015C1A}" type="presOf" srcId="{07AE3438-665A-4BE8-97B2-3F565FC20744}" destId="{6F87C245-0028-4D87-9147-ED988BF62647}" srcOrd="0" destOrd="2" presId="urn:microsoft.com/office/officeart/2005/8/layout/vList5"/>
    <dgm:cxn modelId="{4173947D-DD53-4A7C-8100-FBCCA03992D9}" srcId="{8B057006-CC4B-4EE4-81D5-4C042684913E}" destId="{07AE3438-665A-4BE8-97B2-3F565FC20744}" srcOrd="2" destOrd="0" parTransId="{AA229348-8867-4CE2-900D-717AEE180CDB}" sibTransId="{C68670FB-579B-4904-A74F-FDCFA0A41848}"/>
    <dgm:cxn modelId="{3E3E5132-B215-47C6-8B05-478013B041FF}" srcId="{07AE3438-665A-4BE8-97B2-3F565FC20744}" destId="{64FE5C7C-2856-4D67-A193-7B41BD0334BC}" srcOrd="1" destOrd="0" parTransId="{FFDA184A-0735-4F55-AF20-9BC9C4398FA9}" sibTransId="{421363B6-C079-4FAD-B62B-9FDEC0BD0251}"/>
    <dgm:cxn modelId="{D840305F-15C0-4ADA-8932-DB9B4E5A8651}" type="presOf" srcId="{8B057006-CC4B-4EE4-81D5-4C042684913E}" destId="{73EB09A4-E598-46A9-BF20-D2E0FBE6A7DE}" srcOrd="0" destOrd="0" presId="urn:microsoft.com/office/officeart/2005/8/layout/vList5"/>
    <dgm:cxn modelId="{4E6A35D1-CA15-4F10-B688-79174BD64D9D}" type="presOf" srcId="{F18EA683-AE56-4767-9F70-98134202AA18}" destId="{4982FBAD-7BCD-4A52-9966-F98307B74E39}" srcOrd="0" destOrd="0" presId="urn:microsoft.com/office/officeart/2005/8/layout/vList5"/>
    <dgm:cxn modelId="{54E1A5B2-F06F-4809-BB38-26D7B9F6408B}" type="presOf" srcId="{BA918956-3BE4-474F-8283-C429B29B96E4}" destId="{6F87C245-0028-4D87-9147-ED988BF62647}" srcOrd="0" destOrd="1" presId="urn:microsoft.com/office/officeart/2005/8/layout/vList5"/>
    <dgm:cxn modelId="{A7ACD476-EAA1-4A08-9390-B31FC54FCA8E}" type="presOf" srcId="{9AF81853-310D-4EC7-B8F7-D3F10F05E148}" destId="{6F87C245-0028-4D87-9147-ED988BF62647}" srcOrd="0" destOrd="3" presId="urn:microsoft.com/office/officeart/2005/8/layout/vList5"/>
    <dgm:cxn modelId="{30471914-35B7-4D30-9210-4A9F60506C4B}" srcId="{07AE3438-665A-4BE8-97B2-3F565FC20744}" destId="{9AF81853-310D-4EC7-B8F7-D3F10F05E148}" srcOrd="0" destOrd="0" parTransId="{07B90705-62DE-4C94-8BB8-547A95344561}" sibTransId="{56097F96-20A7-4544-98E0-69D1622C832D}"/>
    <dgm:cxn modelId="{C933148C-2F7F-4524-9B0C-2E353C4CA8CF}" type="presParOf" srcId="{4982FBAD-7BCD-4A52-9966-F98307B74E39}" destId="{62D98B58-3254-4269-8FBB-4D111316CC61}" srcOrd="0" destOrd="0" presId="urn:microsoft.com/office/officeart/2005/8/layout/vList5"/>
    <dgm:cxn modelId="{B3C3BA75-7EA6-4CB5-BA52-323B2969595C}" type="presParOf" srcId="{62D98B58-3254-4269-8FBB-4D111316CC61}" destId="{73EB09A4-E598-46A9-BF20-D2E0FBE6A7DE}" srcOrd="0" destOrd="0" presId="urn:microsoft.com/office/officeart/2005/8/layout/vList5"/>
    <dgm:cxn modelId="{867DE3AD-393E-44A0-9A59-1BAAC46DABD4}" type="presParOf" srcId="{62D98B58-3254-4269-8FBB-4D111316CC61}" destId="{6F87C245-0028-4D87-9147-ED988BF62647}"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DA191DC-957C-4C6D-94E5-91A617CF8F4F}"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6963C5F0-4874-470E-B030-CA6728AE09C4}">
      <dgm:prSet phldrT="[Text]" custT="1"/>
      <dgm:spPr/>
      <dgm:t>
        <a:bodyPr/>
        <a:lstStyle/>
        <a:p>
          <a:pPr algn="l"/>
          <a:r>
            <a:rPr lang="en-US" sz="3200" dirty="0" smtClean="0">
              <a:latin typeface="+mn-lt"/>
              <a:cs typeface="Adobe Devanagari" panose="02040503050201020203" pitchFamily="18" charset="0"/>
            </a:rPr>
            <a:t>Maintaining financial stability</a:t>
          </a:r>
          <a:endParaRPr lang="en-US" sz="3200" dirty="0">
            <a:latin typeface="+mn-lt"/>
            <a:cs typeface="Adobe Devanagari" panose="02040503050201020203" pitchFamily="18" charset="0"/>
          </a:endParaRPr>
        </a:p>
      </dgm:t>
    </dgm:pt>
    <dgm:pt modelId="{CB476C22-EEAC-4D01-BB5E-25796302C7F1}" type="parTrans" cxnId="{56531041-D86D-4BD1-B288-854D4E2717A3}">
      <dgm:prSet/>
      <dgm:spPr/>
      <dgm:t>
        <a:bodyPr/>
        <a:lstStyle/>
        <a:p>
          <a:pPr algn="l"/>
          <a:endParaRPr lang="en-US"/>
        </a:p>
      </dgm:t>
    </dgm:pt>
    <dgm:pt modelId="{746202E1-965F-4DFD-87CE-AA2FAD03C24E}" type="sibTrans" cxnId="{56531041-D86D-4BD1-B288-854D4E2717A3}">
      <dgm:prSet/>
      <dgm:spPr/>
      <dgm:t>
        <a:bodyPr/>
        <a:lstStyle/>
        <a:p>
          <a:pPr algn="l"/>
          <a:endParaRPr lang="en-US"/>
        </a:p>
      </dgm:t>
    </dgm:pt>
    <dgm:pt modelId="{EB3F8772-8CB8-435C-B204-A893FE7C441C}">
      <dgm:prSet phldrT="[Text]" custT="1"/>
      <dgm:spPr/>
      <dgm:t>
        <a:bodyPr/>
        <a:lstStyle/>
        <a:p>
          <a:pPr algn="l"/>
          <a:r>
            <a:rPr lang="en-US" sz="3200" dirty="0" smtClean="0">
              <a:latin typeface="+mn-lt"/>
              <a:cs typeface="Adobe Devanagari" panose="02040503050201020203" pitchFamily="18" charset="0"/>
            </a:rPr>
            <a:t>Benefits</a:t>
          </a:r>
          <a:endParaRPr lang="en-US" sz="3200" dirty="0">
            <a:latin typeface="+mn-lt"/>
            <a:cs typeface="Adobe Devanagari" panose="02040503050201020203" pitchFamily="18" charset="0"/>
          </a:endParaRPr>
        </a:p>
      </dgm:t>
    </dgm:pt>
    <dgm:pt modelId="{5609F20F-5C6F-4B7A-A65A-41FF1A93C1CA}" type="parTrans" cxnId="{1CBEFF87-213C-4539-B68E-AB5426B02034}">
      <dgm:prSet/>
      <dgm:spPr/>
      <dgm:t>
        <a:bodyPr/>
        <a:lstStyle/>
        <a:p>
          <a:pPr algn="l"/>
          <a:endParaRPr lang="en-US"/>
        </a:p>
      </dgm:t>
    </dgm:pt>
    <dgm:pt modelId="{F3D8F39B-DE64-43F9-89BA-011AC8FB286E}" type="sibTrans" cxnId="{1CBEFF87-213C-4539-B68E-AB5426B02034}">
      <dgm:prSet/>
      <dgm:spPr/>
      <dgm:t>
        <a:bodyPr/>
        <a:lstStyle/>
        <a:p>
          <a:pPr algn="l"/>
          <a:endParaRPr lang="en-US"/>
        </a:p>
      </dgm:t>
    </dgm:pt>
    <dgm:pt modelId="{B70E479B-5EFA-4D0E-A3B2-81C1A34FF44C}">
      <dgm:prSet phldrT="[Text]" custT="1"/>
      <dgm:spPr/>
      <dgm:t>
        <a:bodyPr/>
        <a:lstStyle/>
        <a:p>
          <a:pPr algn="l"/>
          <a:r>
            <a:rPr lang="en-US" sz="2400" dirty="0" smtClean="0">
              <a:latin typeface="+mn-lt"/>
              <a:cs typeface="Adobe Devanagari" panose="02040503050201020203" pitchFamily="18" charset="0"/>
            </a:rPr>
            <a:t>Accelerated payoff</a:t>
          </a:r>
          <a:endParaRPr lang="en-US" sz="2400" dirty="0">
            <a:latin typeface="+mn-lt"/>
            <a:cs typeface="Adobe Devanagari" panose="02040503050201020203" pitchFamily="18" charset="0"/>
          </a:endParaRPr>
        </a:p>
      </dgm:t>
    </dgm:pt>
    <dgm:pt modelId="{E12F623E-F1BF-4810-BCCC-CC8412ABC60F}" type="parTrans" cxnId="{4E89F438-A155-49A6-951D-2D879CF88AE8}">
      <dgm:prSet/>
      <dgm:spPr/>
      <dgm:t>
        <a:bodyPr/>
        <a:lstStyle/>
        <a:p>
          <a:pPr algn="l"/>
          <a:endParaRPr lang="en-US"/>
        </a:p>
      </dgm:t>
    </dgm:pt>
    <dgm:pt modelId="{EA1F5BB3-35FB-4681-A221-CF77A2159E36}" type="sibTrans" cxnId="{4E89F438-A155-49A6-951D-2D879CF88AE8}">
      <dgm:prSet/>
      <dgm:spPr/>
      <dgm:t>
        <a:bodyPr/>
        <a:lstStyle/>
        <a:p>
          <a:pPr algn="l"/>
          <a:endParaRPr lang="en-US"/>
        </a:p>
      </dgm:t>
    </dgm:pt>
    <dgm:pt modelId="{80DE7CDA-F3D2-4786-AFF2-6C3F6470FA6B}">
      <dgm:prSet phldrT="[Text]" custT="1"/>
      <dgm:spPr/>
      <dgm:t>
        <a:bodyPr/>
        <a:lstStyle/>
        <a:p>
          <a:pPr algn="l"/>
          <a:r>
            <a:rPr lang="en-US" sz="2400" dirty="0" smtClean="0">
              <a:latin typeface="+mn-lt"/>
              <a:cs typeface="Adobe Devanagari" panose="02040503050201020203" pitchFamily="18" charset="0"/>
            </a:rPr>
            <a:t>Improve Credit Score</a:t>
          </a:r>
          <a:endParaRPr lang="en-US" sz="2400" dirty="0">
            <a:latin typeface="+mn-lt"/>
            <a:cs typeface="Adobe Devanagari" panose="02040503050201020203" pitchFamily="18" charset="0"/>
          </a:endParaRPr>
        </a:p>
      </dgm:t>
    </dgm:pt>
    <dgm:pt modelId="{934BD8B8-C732-4C20-8E86-684B204D172C}" type="parTrans" cxnId="{E6B6E863-D5C0-49CC-8068-5BA016E487CA}">
      <dgm:prSet/>
      <dgm:spPr/>
      <dgm:t>
        <a:bodyPr/>
        <a:lstStyle/>
        <a:p>
          <a:pPr algn="l"/>
          <a:endParaRPr lang="en-US"/>
        </a:p>
      </dgm:t>
    </dgm:pt>
    <dgm:pt modelId="{39733ABF-03B1-4909-A2EF-6DA3B4D9F93B}" type="sibTrans" cxnId="{E6B6E863-D5C0-49CC-8068-5BA016E487CA}">
      <dgm:prSet/>
      <dgm:spPr/>
      <dgm:t>
        <a:bodyPr/>
        <a:lstStyle/>
        <a:p>
          <a:pPr algn="l"/>
          <a:endParaRPr lang="en-US"/>
        </a:p>
      </dgm:t>
    </dgm:pt>
    <dgm:pt modelId="{FBEC03F6-AC41-41DF-8E51-7DC0FE923D89}">
      <dgm:prSet phldrT="[Text]" custT="1"/>
      <dgm:spPr/>
      <dgm:t>
        <a:bodyPr/>
        <a:lstStyle/>
        <a:p>
          <a:pPr algn="l"/>
          <a:r>
            <a:rPr lang="en-US" sz="2400" dirty="0" smtClean="0">
              <a:latin typeface="+mn-lt"/>
              <a:cs typeface="Adobe Devanagari" panose="02040503050201020203" pitchFamily="18" charset="0"/>
            </a:rPr>
            <a:t>Flexibility</a:t>
          </a:r>
          <a:endParaRPr lang="en-US" sz="2400" dirty="0">
            <a:latin typeface="+mn-lt"/>
            <a:cs typeface="Adobe Devanagari" panose="02040503050201020203" pitchFamily="18" charset="0"/>
          </a:endParaRPr>
        </a:p>
      </dgm:t>
    </dgm:pt>
    <dgm:pt modelId="{D7047CAC-B87F-4D75-850C-2A05A34C4726}" type="parTrans" cxnId="{67452A14-0701-4214-A8E6-BDFD1C81C7BD}">
      <dgm:prSet/>
      <dgm:spPr/>
      <dgm:t>
        <a:bodyPr/>
        <a:lstStyle/>
        <a:p>
          <a:pPr algn="l"/>
          <a:endParaRPr lang="en-US"/>
        </a:p>
      </dgm:t>
    </dgm:pt>
    <dgm:pt modelId="{C7D29C08-DDF3-40F4-AA91-189A81E18565}" type="sibTrans" cxnId="{67452A14-0701-4214-A8E6-BDFD1C81C7BD}">
      <dgm:prSet/>
      <dgm:spPr/>
      <dgm:t>
        <a:bodyPr/>
        <a:lstStyle/>
        <a:p>
          <a:pPr algn="l"/>
          <a:endParaRPr lang="en-US"/>
        </a:p>
      </dgm:t>
    </dgm:pt>
    <dgm:pt modelId="{61622943-D9E7-40FE-92F5-484BC0849B01}" type="pres">
      <dgm:prSet presAssocID="{9DA191DC-957C-4C6D-94E5-91A617CF8F4F}" presName="linear" presStyleCnt="0">
        <dgm:presLayoutVars>
          <dgm:animLvl val="lvl"/>
          <dgm:resizeHandles val="exact"/>
        </dgm:presLayoutVars>
      </dgm:prSet>
      <dgm:spPr/>
      <dgm:t>
        <a:bodyPr/>
        <a:lstStyle/>
        <a:p>
          <a:endParaRPr lang="en-US"/>
        </a:p>
      </dgm:t>
    </dgm:pt>
    <dgm:pt modelId="{E1001AC4-4579-443A-B02E-4A911CDD1B4D}" type="pres">
      <dgm:prSet presAssocID="{6963C5F0-4874-470E-B030-CA6728AE09C4}" presName="parentText" presStyleLbl="node1" presStyleIdx="0" presStyleCnt="2" custScaleY="57219">
        <dgm:presLayoutVars>
          <dgm:chMax val="0"/>
          <dgm:bulletEnabled val="1"/>
        </dgm:presLayoutVars>
      </dgm:prSet>
      <dgm:spPr/>
      <dgm:t>
        <a:bodyPr/>
        <a:lstStyle/>
        <a:p>
          <a:endParaRPr lang="en-US"/>
        </a:p>
      </dgm:t>
    </dgm:pt>
    <dgm:pt modelId="{4C67DE3C-411D-4A72-B171-A8AAB6F7B1A2}" type="pres">
      <dgm:prSet presAssocID="{746202E1-965F-4DFD-87CE-AA2FAD03C24E}" presName="spacer" presStyleCnt="0"/>
      <dgm:spPr/>
    </dgm:pt>
    <dgm:pt modelId="{57E7E139-8833-445C-86C7-1C1F1EF5CC39}" type="pres">
      <dgm:prSet presAssocID="{EB3F8772-8CB8-435C-B204-A893FE7C441C}" presName="parentText" presStyleLbl="node1" presStyleIdx="1" presStyleCnt="2" custScaleY="52395">
        <dgm:presLayoutVars>
          <dgm:chMax val="0"/>
          <dgm:bulletEnabled val="1"/>
        </dgm:presLayoutVars>
      </dgm:prSet>
      <dgm:spPr/>
      <dgm:t>
        <a:bodyPr/>
        <a:lstStyle/>
        <a:p>
          <a:endParaRPr lang="en-US"/>
        </a:p>
      </dgm:t>
    </dgm:pt>
    <dgm:pt modelId="{31685CCA-11C9-412D-A88D-326C1F7B5229}" type="pres">
      <dgm:prSet presAssocID="{EB3F8772-8CB8-435C-B204-A893FE7C441C}" presName="childText" presStyleLbl="revTx" presStyleIdx="0" presStyleCnt="1">
        <dgm:presLayoutVars>
          <dgm:bulletEnabled val="1"/>
        </dgm:presLayoutVars>
      </dgm:prSet>
      <dgm:spPr/>
      <dgm:t>
        <a:bodyPr/>
        <a:lstStyle/>
        <a:p>
          <a:endParaRPr lang="en-US"/>
        </a:p>
      </dgm:t>
    </dgm:pt>
  </dgm:ptLst>
  <dgm:cxnLst>
    <dgm:cxn modelId="{B17BAC11-87DB-4A32-8B16-93AAB0EADBC5}" type="presOf" srcId="{9DA191DC-957C-4C6D-94E5-91A617CF8F4F}" destId="{61622943-D9E7-40FE-92F5-484BC0849B01}" srcOrd="0" destOrd="0" presId="urn:microsoft.com/office/officeart/2005/8/layout/vList2"/>
    <dgm:cxn modelId="{3DFF56EC-1535-43B1-93DF-7517B25AEAE6}" type="presOf" srcId="{6963C5F0-4874-470E-B030-CA6728AE09C4}" destId="{E1001AC4-4579-443A-B02E-4A911CDD1B4D}" srcOrd="0" destOrd="0" presId="urn:microsoft.com/office/officeart/2005/8/layout/vList2"/>
    <dgm:cxn modelId="{33D3187F-4D0B-45B9-A959-2203F60E75CA}" type="presOf" srcId="{80DE7CDA-F3D2-4786-AFF2-6C3F6470FA6B}" destId="{31685CCA-11C9-412D-A88D-326C1F7B5229}" srcOrd="0" destOrd="1" presId="urn:microsoft.com/office/officeart/2005/8/layout/vList2"/>
    <dgm:cxn modelId="{56531041-D86D-4BD1-B288-854D4E2717A3}" srcId="{9DA191DC-957C-4C6D-94E5-91A617CF8F4F}" destId="{6963C5F0-4874-470E-B030-CA6728AE09C4}" srcOrd="0" destOrd="0" parTransId="{CB476C22-EEAC-4D01-BB5E-25796302C7F1}" sibTransId="{746202E1-965F-4DFD-87CE-AA2FAD03C24E}"/>
    <dgm:cxn modelId="{2B593E73-0118-4DFE-9427-5457E7A8351B}" type="presOf" srcId="{EB3F8772-8CB8-435C-B204-A893FE7C441C}" destId="{57E7E139-8833-445C-86C7-1C1F1EF5CC39}" srcOrd="0" destOrd="0" presId="urn:microsoft.com/office/officeart/2005/8/layout/vList2"/>
    <dgm:cxn modelId="{4E89F438-A155-49A6-951D-2D879CF88AE8}" srcId="{EB3F8772-8CB8-435C-B204-A893FE7C441C}" destId="{B70E479B-5EFA-4D0E-A3B2-81C1A34FF44C}" srcOrd="0" destOrd="0" parTransId="{E12F623E-F1BF-4810-BCCC-CC8412ABC60F}" sibTransId="{EA1F5BB3-35FB-4681-A221-CF77A2159E36}"/>
    <dgm:cxn modelId="{1CBEFF87-213C-4539-B68E-AB5426B02034}" srcId="{9DA191DC-957C-4C6D-94E5-91A617CF8F4F}" destId="{EB3F8772-8CB8-435C-B204-A893FE7C441C}" srcOrd="1" destOrd="0" parTransId="{5609F20F-5C6F-4B7A-A65A-41FF1A93C1CA}" sibTransId="{F3D8F39B-DE64-43F9-89BA-011AC8FB286E}"/>
    <dgm:cxn modelId="{33E617B7-90F0-48F5-977E-1271BCAAFB49}" type="presOf" srcId="{B70E479B-5EFA-4D0E-A3B2-81C1A34FF44C}" destId="{31685CCA-11C9-412D-A88D-326C1F7B5229}" srcOrd="0" destOrd="0" presId="urn:microsoft.com/office/officeart/2005/8/layout/vList2"/>
    <dgm:cxn modelId="{33C61F62-69B9-4005-95C1-345728932BE2}" type="presOf" srcId="{FBEC03F6-AC41-41DF-8E51-7DC0FE923D89}" destId="{31685CCA-11C9-412D-A88D-326C1F7B5229}" srcOrd="0" destOrd="2" presId="urn:microsoft.com/office/officeart/2005/8/layout/vList2"/>
    <dgm:cxn modelId="{E6B6E863-D5C0-49CC-8068-5BA016E487CA}" srcId="{EB3F8772-8CB8-435C-B204-A893FE7C441C}" destId="{80DE7CDA-F3D2-4786-AFF2-6C3F6470FA6B}" srcOrd="1" destOrd="0" parTransId="{934BD8B8-C732-4C20-8E86-684B204D172C}" sibTransId="{39733ABF-03B1-4909-A2EF-6DA3B4D9F93B}"/>
    <dgm:cxn modelId="{67452A14-0701-4214-A8E6-BDFD1C81C7BD}" srcId="{EB3F8772-8CB8-435C-B204-A893FE7C441C}" destId="{FBEC03F6-AC41-41DF-8E51-7DC0FE923D89}" srcOrd="2" destOrd="0" parTransId="{D7047CAC-B87F-4D75-850C-2A05A34C4726}" sibTransId="{C7D29C08-DDF3-40F4-AA91-189A81E18565}"/>
    <dgm:cxn modelId="{A23DA55D-C25B-4FC6-B1D9-4FEF19C595E1}" type="presParOf" srcId="{61622943-D9E7-40FE-92F5-484BC0849B01}" destId="{E1001AC4-4579-443A-B02E-4A911CDD1B4D}" srcOrd="0" destOrd="0" presId="urn:microsoft.com/office/officeart/2005/8/layout/vList2"/>
    <dgm:cxn modelId="{6F854D63-3125-464D-B591-A953305BAC88}" type="presParOf" srcId="{61622943-D9E7-40FE-92F5-484BC0849B01}" destId="{4C67DE3C-411D-4A72-B171-A8AAB6F7B1A2}" srcOrd="1" destOrd="0" presId="urn:microsoft.com/office/officeart/2005/8/layout/vList2"/>
    <dgm:cxn modelId="{DBE8D755-3A27-460B-8F2E-D3EE96C8EADA}" type="presParOf" srcId="{61622943-D9E7-40FE-92F5-484BC0849B01}" destId="{57E7E139-8833-445C-86C7-1C1F1EF5CC39}" srcOrd="2" destOrd="0" presId="urn:microsoft.com/office/officeart/2005/8/layout/vList2"/>
    <dgm:cxn modelId="{4140E366-3D58-49E7-8AB5-1418027F61CB}" type="presParOf" srcId="{61622943-D9E7-40FE-92F5-484BC0849B01}" destId="{31685CCA-11C9-412D-A88D-326C1F7B5229}"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6B01AC8-5A25-4E42-BC1C-2DD0B97C0289}"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2625A577-FD29-4EDF-ABB6-11E6D117FC37}">
      <dgm:prSet/>
      <dgm:spPr/>
      <dgm:t>
        <a:bodyPr/>
        <a:lstStyle/>
        <a:p>
          <a:r>
            <a:rPr lang="en-US" dirty="0" smtClean="0">
              <a:latin typeface="+mn-lt"/>
              <a:cs typeface="Adobe Devanagari" panose="02040503050201020203" pitchFamily="18" charset="0"/>
            </a:rPr>
            <a:t>Fights malicious software</a:t>
          </a:r>
          <a:endParaRPr lang="en-US" dirty="0">
            <a:latin typeface="+mn-lt"/>
            <a:cs typeface="Adobe Devanagari" panose="02040503050201020203" pitchFamily="18" charset="0"/>
          </a:endParaRPr>
        </a:p>
      </dgm:t>
    </dgm:pt>
    <dgm:pt modelId="{D40085A6-F7B6-4430-92BC-8C3E044BF974}" type="sibTrans" cxnId="{15E396FA-5BF7-4D4D-8EE6-4FDDEAB64BD8}">
      <dgm:prSet/>
      <dgm:spPr/>
      <dgm:t>
        <a:bodyPr/>
        <a:lstStyle/>
        <a:p>
          <a:endParaRPr lang="en-US"/>
        </a:p>
      </dgm:t>
    </dgm:pt>
    <dgm:pt modelId="{65899AD2-AE84-4176-A200-BD2683AC5451}" type="parTrans" cxnId="{15E396FA-5BF7-4D4D-8EE6-4FDDEAB64BD8}">
      <dgm:prSet/>
      <dgm:spPr/>
      <dgm:t>
        <a:bodyPr/>
        <a:lstStyle/>
        <a:p>
          <a:endParaRPr lang="en-US"/>
        </a:p>
      </dgm:t>
    </dgm:pt>
    <dgm:pt modelId="{7A46303F-EB03-4AEE-9397-B4CED1554460}">
      <dgm:prSet/>
      <dgm:spPr/>
      <dgm:t>
        <a:bodyPr/>
        <a:lstStyle/>
        <a:p>
          <a:r>
            <a:rPr lang="en-US" dirty="0" smtClean="0">
              <a:latin typeface="+mn-lt"/>
              <a:cs typeface="Adobe Devanagari" panose="02040503050201020203" pitchFamily="18" charset="0"/>
            </a:rPr>
            <a:t>Blocks suspicious activity</a:t>
          </a:r>
          <a:endParaRPr lang="en-US" dirty="0">
            <a:latin typeface="+mn-lt"/>
            <a:cs typeface="Adobe Devanagari" panose="02040503050201020203" pitchFamily="18" charset="0"/>
          </a:endParaRPr>
        </a:p>
      </dgm:t>
    </dgm:pt>
    <dgm:pt modelId="{D9B3E3FA-0340-4920-854B-62B16909B109}" type="sibTrans" cxnId="{B7DC6C82-C9ED-4FC4-8A70-4772281AFAE7}">
      <dgm:prSet/>
      <dgm:spPr/>
      <dgm:t>
        <a:bodyPr/>
        <a:lstStyle/>
        <a:p>
          <a:endParaRPr lang="en-US"/>
        </a:p>
      </dgm:t>
    </dgm:pt>
    <dgm:pt modelId="{B2409069-1531-471C-B904-10DFBD956D41}" type="parTrans" cxnId="{B7DC6C82-C9ED-4FC4-8A70-4772281AFAE7}">
      <dgm:prSet/>
      <dgm:spPr/>
      <dgm:t>
        <a:bodyPr/>
        <a:lstStyle/>
        <a:p>
          <a:endParaRPr lang="en-US"/>
        </a:p>
      </dgm:t>
    </dgm:pt>
    <dgm:pt modelId="{FB2F617E-9AC4-4B8E-BCFE-4E1CC8429F9C}">
      <dgm:prSet/>
      <dgm:spPr/>
      <dgm:t>
        <a:bodyPr/>
        <a:lstStyle/>
        <a:p>
          <a:r>
            <a:rPr lang="en-US" dirty="0" smtClean="0">
              <a:latin typeface="+mn-lt"/>
              <a:cs typeface="Adobe Devanagari" panose="02040503050201020203" pitchFamily="18" charset="0"/>
            </a:rPr>
            <a:t>Confirms the safety of your computer and software</a:t>
          </a:r>
          <a:endParaRPr lang="en-US" dirty="0">
            <a:latin typeface="+mn-lt"/>
            <a:cs typeface="Adobe Devanagari" panose="02040503050201020203" pitchFamily="18" charset="0"/>
          </a:endParaRPr>
        </a:p>
      </dgm:t>
    </dgm:pt>
    <dgm:pt modelId="{0C65811E-180F-47E0-B266-D3F3F272161F}" type="sibTrans" cxnId="{F20A7D01-9E0C-49F9-803E-9834C25B8BE1}">
      <dgm:prSet/>
      <dgm:spPr/>
      <dgm:t>
        <a:bodyPr/>
        <a:lstStyle/>
        <a:p>
          <a:endParaRPr lang="en-US"/>
        </a:p>
      </dgm:t>
    </dgm:pt>
    <dgm:pt modelId="{8E691516-125D-4DF2-A383-8C442ADA84C7}" type="parTrans" cxnId="{F20A7D01-9E0C-49F9-803E-9834C25B8BE1}">
      <dgm:prSet/>
      <dgm:spPr/>
      <dgm:t>
        <a:bodyPr/>
        <a:lstStyle/>
        <a:p>
          <a:endParaRPr lang="en-US"/>
        </a:p>
      </dgm:t>
    </dgm:pt>
    <dgm:pt modelId="{E968B929-E1AB-493C-843A-A2795FE70DDE}">
      <dgm:prSet/>
      <dgm:spPr/>
      <dgm:t>
        <a:bodyPr/>
        <a:lstStyle/>
        <a:p>
          <a:r>
            <a:rPr lang="en-US" dirty="0" smtClean="0">
              <a:latin typeface="+mn-lt"/>
              <a:cs typeface="Adobe Devanagari" panose="02040503050201020203" pitchFamily="18" charset="0"/>
            </a:rPr>
            <a:t>Use Pop-up blocker</a:t>
          </a:r>
          <a:endParaRPr lang="en-US" dirty="0">
            <a:latin typeface="+mn-lt"/>
            <a:cs typeface="Adobe Devanagari" panose="02040503050201020203" pitchFamily="18" charset="0"/>
          </a:endParaRPr>
        </a:p>
      </dgm:t>
    </dgm:pt>
    <dgm:pt modelId="{75B84B51-30B6-4C39-A9A3-65E0B45A623D}" type="parTrans" cxnId="{A25546C1-DB72-4399-A617-4B52BAD7574F}">
      <dgm:prSet/>
      <dgm:spPr/>
      <dgm:t>
        <a:bodyPr/>
        <a:lstStyle/>
        <a:p>
          <a:endParaRPr lang="en-US"/>
        </a:p>
      </dgm:t>
    </dgm:pt>
    <dgm:pt modelId="{29F42AE8-5B76-4342-B6A1-C966CDCE504A}" type="sibTrans" cxnId="{A25546C1-DB72-4399-A617-4B52BAD7574F}">
      <dgm:prSet/>
      <dgm:spPr/>
      <dgm:t>
        <a:bodyPr/>
        <a:lstStyle/>
        <a:p>
          <a:endParaRPr lang="en-US"/>
        </a:p>
      </dgm:t>
    </dgm:pt>
    <dgm:pt modelId="{5B55F039-7E28-410F-BB34-4C40477CAACE}" type="pres">
      <dgm:prSet presAssocID="{96B01AC8-5A25-4E42-BC1C-2DD0B97C0289}" presName="linear" presStyleCnt="0">
        <dgm:presLayoutVars>
          <dgm:animLvl val="lvl"/>
          <dgm:resizeHandles val="exact"/>
        </dgm:presLayoutVars>
      </dgm:prSet>
      <dgm:spPr/>
      <dgm:t>
        <a:bodyPr/>
        <a:lstStyle/>
        <a:p>
          <a:endParaRPr lang="en-US"/>
        </a:p>
      </dgm:t>
    </dgm:pt>
    <dgm:pt modelId="{C9B2E6D1-80C3-4F7C-82DA-09C7E5D7BAA2}" type="pres">
      <dgm:prSet presAssocID="{2625A577-FD29-4EDF-ABB6-11E6D117FC37}" presName="parentText" presStyleLbl="node1" presStyleIdx="0" presStyleCnt="4" custAng="10800000" custFlipVert="1" custScaleX="99289" custScaleY="95493" custLinFactNeighborX="206">
        <dgm:presLayoutVars>
          <dgm:chMax val="0"/>
          <dgm:bulletEnabled val="1"/>
        </dgm:presLayoutVars>
      </dgm:prSet>
      <dgm:spPr/>
      <dgm:t>
        <a:bodyPr/>
        <a:lstStyle/>
        <a:p>
          <a:endParaRPr lang="en-US"/>
        </a:p>
      </dgm:t>
    </dgm:pt>
    <dgm:pt modelId="{4D22EDDC-22A9-43A5-A242-E9A436CC8869}" type="pres">
      <dgm:prSet presAssocID="{D40085A6-F7B6-4430-92BC-8C3E044BF974}" presName="spacer" presStyleCnt="0"/>
      <dgm:spPr/>
    </dgm:pt>
    <dgm:pt modelId="{9C6710AD-C97F-49CE-A5E1-8BAC4E067B42}" type="pres">
      <dgm:prSet presAssocID="{7A46303F-EB03-4AEE-9397-B4CED1554460}" presName="parentText" presStyleLbl="node1" presStyleIdx="1" presStyleCnt="4">
        <dgm:presLayoutVars>
          <dgm:chMax val="0"/>
          <dgm:bulletEnabled val="1"/>
        </dgm:presLayoutVars>
      </dgm:prSet>
      <dgm:spPr/>
      <dgm:t>
        <a:bodyPr/>
        <a:lstStyle/>
        <a:p>
          <a:endParaRPr lang="en-US"/>
        </a:p>
      </dgm:t>
    </dgm:pt>
    <dgm:pt modelId="{6A535BE1-9EC6-4D42-887E-D24E906EE659}" type="pres">
      <dgm:prSet presAssocID="{D9B3E3FA-0340-4920-854B-62B16909B109}" presName="spacer" presStyleCnt="0"/>
      <dgm:spPr/>
    </dgm:pt>
    <dgm:pt modelId="{6DD253FF-9CD2-4D0D-A08F-5A4FB0E59C32}" type="pres">
      <dgm:prSet presAssocID="{FB2F617E-9AC4-4B8E-BCFE-4E1CC8429F9C}" presName="parentText" presStyleLbl="node1" presStyleIdx="2" presStyleCnt="4">
        <dgm:presLayoutVars>
          <dgm:chMax val="0"/>
          <dgm:bulletEnabled val="1"/>
        </dgm:presLayoutVars>
      </dgm:prSet>
      <dgm:spPr/>
      <dgm:t>
        <a:bodyPr/>
        <a:lstStyle/>
        <a:p>
          <a:endParaRPr lang="en-US"/>
        </a:p>
      </dgm:t>
    </dgm:pt>
    <dgm:pt modelId="{CB165C9B-0BB2-49B3-AD26-18D4E1C3D874}" type="pres">
      <dgm:prSet presAssocID="{0C65811E-180F-47E0-B266-D3F3F272161F}" presName="spacer" presStyleCnt="0"/>
      <dgm:spPr/>
    </dgm:pt>
    <dgm:pt modelId="{92FDFA40-DC64-4D1B-A610-4EDAD12D9532}" type="pres">
      <dgm:prSet presAssocID="{E968B929-E1AB-493C-843A-A2795FE70DDE}" presName="parentText" presStyleLbl="node1" presStyleIdx="3" presStyleCnt="4">
        <dgm:presLayoutVars>
          <dgm:chMax val="0"/>
          <dgm:bulletEnabled val="1"/>
        </dgm:presLayoutVars>
      </dgm:prSet>
      <dgm:spPr/>
      <dgm:t>
        <a:bodyPr/>
        <a:lstStyle/>
        <a:p>
          <a:endParaRPr lang="en-US"/>
        </a:p>
      </dgm:t>
    </dgm:pt>
  </dgm:ptLst>
  <dgm:cxnLst>
    <dgm:cxn modelId="{A25546C1-DB72-4399-A617-4B52BAD7574F}" srcId="{96B01AC8-5A25-4E42-BC1C-2DD0B97C0289}" destId="{E968B929-E1AB-493C-843A-A2795FE70DDE}" srcOrd="3" destOrd="0" parTransId="{75B84B51-30B6-4C39-A9A3-65E0B45A623D}" sibTransId="{29F42AE8-5B76-4342-B6A1-C966CDCE504A}"/>
    <dgm:cxn modelId="{15E396FA-5BF7-4D4D-8EE6-4FDDEAB64BD8}" srcId="{96B01AC8-5A25-4E42-BC1C-2DD0B97C0289}" destId="{2625A577-FD29-4EDF-ABB6-11E6D117FC37}" srcOrd="0" destOrd="0" parTransId="{65899AD2-AE84-4176-A200-BD2683AC5451}" sibTransId="{D40085A6-F7B6-4430-92BC-8C3E044BF974}"/>
    <dgm:cxn modelId="{D791DB4C-0A30-414E-8A79-2D281C798105}" type="presOf" srcId="{96B01AC8-5A25-4E42-BC1C-2DD0B97C0289}" destId="{5B55F039-7E28-410F-BB34-4C40477CAACE}" srcOrd="0" destOrd="0" presId="urn:microsoft.com/office/officeart/2005/8/layout/vList2"/>
    <dgm:cxn modelId="{F20A7D01-9E0C-49F9-803E-9834C25B8BE1}" srcId="{96B01AC8-5A25-4E42-BC1C-2DD0B97C0289}" destId="{FB2F617E-9AC4-4B8E-BCFE-4E1CC8429F9C}" srcOrd="2" destOrd="0" parTransId="{8E691516-125D-4DF2-A383-8C442ADA84C7}" sibTransId="{0C65811E-180F-47E0-B266-D3F3F272161F}"/>
    <dgm:cxn modelId="{F4DBF9A9-CB29-4506-8443-935E18A41376}" type="presOf" srcId="{FB2F617E-9AC4-4B8E-BCFE-4E1CC8429F9C}" destId="{6DD253FF-9CD2-4D0D-A08F-5A4FB0E59C32}" srcOrd="0" destOrd="0" presId="urn:microsoft.com/office/officeart/2005/8/layout/vList2"/>
    <dgm:cxn modelId="{B7DC6C82-C9ED-4FC4-8A70-4772281AFAE7}" srcId="{96B01AC8-5A25-4E42-BC1C-2DD0B97C0289}" destId="{7A46303F-EB03-4AEE-9397-B4CED1554460}" srcOrd="1" destOrd="0" parTransId="{B2409069-1531-471C-B904-10DFBD956D41}" sibTransId="{D9B3E3FA-0340-4920-854B-62B16909B109}"/>
    <dgm:cxn modelId="{C6A8F686-12DD-47D5-BCC0-C8B335A7F8F8}" type="presOf" srcId="{2625A577-FD29-4EDF-ABB6-11E6D117FC37}" destId="{C9B2E6D1-80C3-4F7C-82DA-09C7E5D7BAA2}" srcOrd="0" destOrd="0" presId="urn:microsoft.com/office/officeart/2005/8/layout/vList2"/>
    <dgm:cxn modelId="{272337DC-4155-49BF-A0F9-FA05816D7F76}" type="presOf" srcId="{7A46303F-EB03-4AEE-9397-B4CED1554460}" destId="{9C6710AD-C97F-49CE-A5E1-8BAC4E067B42}" srcOrd="0" destOrd="0" presId="urn:microsoft.com/office/officeart/2005/8/layout/vList2"/>
    <dgm:cxn modelId="{6A928891-7BE0-420B-8969-E0B3A19188E1}" type="presOf" srcId="{E968B929-E1AB-493C-843A-A2795FE70DDE}" destId="{92FDFA40-DC64-4D1B-A610-4EDAD12D9532}" srcOrd="0" destOrd="0" presId="urn:microsoft.com/office/officeart/2005/8/layout/vList2"/>
    <dgm:cxn modelId="{44F41FB4-D410-48A1-B0B6-D785C9154C1D}" type="presParOf" srcId="{5B55F039-7E28-410F-BB34-4C40477CAACE}" destId="{C9B2E6D1-80C3-4F7C-82DA-09C7E5D7BAA2}" srcOrd="0" destOrd="0" presId="urn:microsoft.com/office/officeart/2005/8/layout/vList2"/>
    <dgm:cxn modelId="{48980D60-B4C6-40B4-8CC8-DC4A684E6C35}" type="presParOf" srcId="{5B55F039-7E28-410F-BB34-4C40477CAACE}" destId="{4D22EDDC-22A9-43A5-A242-E9A436CC8869}" srcOrd="1" destOrd="0" presId="urn:microsoft.com/office/officeart/2005/8/layout/vList2"/>
    <dgm:cxn modelId="{CD9CD7CB-2984-4F76-9BFA-B2DA495164E0}" type="presParOf" srcId="{5B55F039-7E28-410F-BB34-4C40477CAACE}" destId="{9C6710AD-C97F-49CE-A5E1-8BAC4E067B42}" srcOrd="2" destOrd="0" presId="urn:microsoft.com/office/officeart/2005/8/layout/vList2"/>
    <dgm:cxn modelId="{DD05CD2E-D72C-4880-AD6F-9788DC9BF830}" type="presParOf" srcId="{5B55F039-7E28-410F-BB34-4C40477CAACE}" destId="{6A535BE1-9EC6-4D42-887E-D24E906EE659}" srcOrd="3" destOrd="0" presId="urn:microsoft.com/office/officeart/2005/8/layout/vList2"/>
    <dgm:cxn modelId="{F9C2016E-661F-46B3-A8A1-2E080C141DBC}" type="presParOf" srcId="{5B55F039-7E28-410F-BB34-4C40477CAACE}" destId="{6DD253FF-9CD2-4D0D-A08F-5A4FB0E59C32}" srcOrd="4" destOrd="0" presId="urn:microsoft.com/office/officeart/2005/8/layout/vList2"/>
    <dgm:cxn modelId="{5F49971E-C842-4CE4-8F24-F38104F25EA1}" type="presParOf" srcId="{5B55F039-7E28-410F-BB34-4C40477CAACE}" destId="{CB165C9B-0BB2-49B3-AD26-18D4E1C3D874}" srcOrd="5" destOrd="0" presId="urn:microsoft.com/office/officeart/2005/8/layout/vList2"/>
    <dgm:cxn modelId="{973ACB18-BD1E-47CE-A029-F4A327EEB44F}" type="presParOf" srcId="{5B55F039-7E28-410F-BB34-4C40477CAACE}" destId="{92FDFA40-DC64-4D1B-A610-4EDAD12D9532}"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53DFC61-060C-4FFE-983A-54AC4BFDC21E}" type="doc">
      <dgm:prSet loTypeId="urn:microsoft.com/office/officeart/2005/8/layout/StepDownProcess" loCatId="process" qsTypeId="urn:microsoft.com/office/officeart/2005/8/quickstyle/simple2" qsCatId="simple" csTypeId="urn:microsoft.com/office/officeart/2005/8/colors/accent6_4" csCatId="accent6" phldr="1"/>
      <dgm:spPr/>
      <dgm:t>
        <a:bodyPr/>
        <a:lstStyle/>
        <a:p>
          <a:endParaRPr lang="en-US"/>
        </a:p>
      </dgm:t>
    </dgm:pt>
    <dgm:pt modelId="{B688A645-EB16-4B90-B10E-E650BD62FB93}">
      <dgm:prSet phldrT="[Text]"/>
      <dgm:spPr/>
      <dgm:t>
        <a:bodyPr/>
        <a:lstStyle/>
        <a:p>
          <a:r>
            <a:rPr lang="en-US" dirty="0" smtClean="0">
              <a:latin typeface="+mn-lt"/>
              <a:cs typeface="Adobe Devanagari" panose="02040503050201020203" pitchFamily="18" charset="0"/>
            </a:rPr>
            <a:t>Privacy Policy</a:t>
          </a:r>
          <a:endParaRPr lang="en-US" dirty="0">
            <a:latin typeface="+mn-lt"/>
            <a:cs typeface="Adobe Devanagari" panose="02040503050201020203" pitchFamily="18" charset="0"/>
          </a:endParaRPr>
        </a:p>
      </dgm:t>
    </dgm:pt>
    <dgm:pt modelId="{7D4ADE40-4394-4C7C-8DF9-11D1399C5C58}" type="parTrans" cxnId="{1F6C72C5-563E-4474-9607-6A50B05BA034}">
      <dgm:prSet/>
      <dgm:spPr/>
      <dgm:t>
        <a:bodyPr/>
        <a:lstStyle/>
        <a:p>
          <a:endParaRPr lang="en-US"/>
        </a:p>
      </dgm:t>
    </dgm:pt>
    <dgm:pt modelId="{D47A94A1-A486-4AB1-937E-3C8A4A8E7B3E}" type="sibTrans" cxnId="{1F6C72C5-563E-4474-9607-6A50B05BA034}">
      <dgm:prSet/>
      <dgm:spPr/>
      <dgm:t>
        <a:bodyPr/>
        <a:lstStyle/>
        <a:p>
          <a:endParaRPr lang="en-US"/>
        </a:p>
      </dgm:t>
    </dgm:pt>
    <dgm:pt modelId="{48DE09C8-4531-42F6-9DA6-D18D19788076}">
      <dgm:prSet phldrT="[Text]"/>
      <dgm:spPr/>
      <dgm:t>
        <a:bodyPr/>
        <a:lstStyle/>
        <a:p>
          <a:r>
            <a:rPr lang="en-US" dirty="0" smtClean="0">
              <a:latin typeface="+mn-lt"/>
              <a:cs typeface="Adobe Devanagari" panose="02040503050201020203" pitchFamily="18" charset="0"/>
            </a:rPr>
            <a:t>CLEAR privacy policy</a:t>
          </a:r>
          <a:endParaRPr lang="en-US" dirty="0">
            <a:latin typeface="+mn-lt"/>
            <a:cs typeface="Adobe Devanagari" panose="02040503050201020203" pitchFamily="18" charset="0"/>
          </a:endParaRPr>
        </a:p>
      </dgm:t>
    </dgm:pt>
    <dgm:pt modelId="{C5671107-56DA-4CD3-BDB0-ED6B871980D5}" type="parTrans" cxnId="{8A81A359-842E-4E5C-9AA3-3D9F804CD42F}">
      <dgm:prSet/>
      <dgm:spPr/>
      <dgm:t>
        <a:bodyPr/>
        <a:lstStyle/>
        <a:p>
          <a:endParaRPr lang="en-US"/>
        </a:p>
      </dgm:t>
    </dgm:pt>
    <dgm:pt modelId="{20C70251-B084-4AF7-8183-360B1B4DF906}" type="sibTrans" cxnId="{8A81A359-842E-4E5C-9AA3-3D9F804CD42F}">
      <dgm:prSet/>
      <dgm:spPr/>
      <dgm:t>
        <a:bodyPr/>
        <a:lstStyle/>
        <a:p>
          <a:endParaRPr lang="en-US"/>
        </a:p>
      </dgm:t>
    </dgm:pt>
    <dgm:pt modelId="{CF97E75A-92BB-46F0-8447-649EE1F88814}">
      <dgm:prSet phldrT="[Text]"/>
      <dgm:spPr/>
      <dgm:t>
        <a:bodyPr/>
        <a:lstStyle/>
        <a:p>
          <a:r>
            <a:rPr lang="en-US" dirty="0" smtClean="0">
              <a:latin typeface="+mn-lt"/>
              <a:cs typeface="Adobe Devanagari" panose="02040503050201020203" pitchFamily="18" charset="0"/>
            </a:rPr>
            <a:t>Contact Info</a:t>
          </a:r>
          <a:endParaRPr lang="en-US" dirty="0">
            <a:latin typeface="+mn-lt"/>
            <a:cs typeface="Adobe Devanagari" panose="02040503050201020203" pitchFamily="18" charset="0"/>
          </a:endParaRPr>
        </a:p>
      </dgm:t>
    </dgm:pt>
    <dgm:pt modelId="{221FE059-F856-4F5F-9B9F-44770D848DB4}" type="parTrans" cxnId="{753C803E-E6AA-4018-96FD-75FAD794424C}">
      <dgm:prSet/>
      <dgm:spPr/>
      <dgm:t>
        <a:bodyPr/>
        <a:lstStyle/>
        <a:p>
          <a:endParaRPr lang="en-US"/>
        </a:p>
      </dgm:t>
    </dgm:pt>
    <dgm:pt modelId="{101D3108-88A8-45A6-AA3F-6CF2AFB3BB79}" type="sibTrans" cxnId="{753C803E-E6AA-4018-96FD-75FAD794424C}">
      <dgm:prSet/>
      <dgm:spPr/>
      <dgm:t>
        <a:bodyPr/>
        <a:lstStyle/>
        <a:p>
          <a:endParaRPr lang="en-US"/>
        </a:p>
      </dgm:t>
    </dgm:pt>
    <dgm:pt modelId="{70AD4871-56FE-47BD-83FC-71A330B118E5}">
      <dgm:prSet phldrT="[Text]"/>
      <dgm:spPr/>
      <dgm:t>
        <a:bodyPr/>
        <a:lstStyle/>
        <a:p>
          <a:r>
            <a:rPr lang="en-US" dirty="0" smtClean="0">
              <a:latin typeface="+mn-lt"/>
              <a:cs typeface="Adobe Devanagari" panose="02040503050201020203" pitchFamily="18" charset="0"/>
            </a:rPr>
            <a:t>Easy to navigate</a:t>
          </a:r>
          <a:endParaRPr lang="en-US" dirty="0">
            <a:latin typeface="+mn-lt"/>
            <a:cs typeface="Adobe Devanagari" panose="02040503050201020203" pitchFamily="18" charset="0"/>
          </a:endParaRPr>
        </a:p>
      </dgm:t>
    </dgm:pt>
    <dgm:pt modelId="{6FFF7EF1-0EA8-446E-98B2-97A504C667EA}" type="parTrans" cxnId="{B15F37C9-69C9-414C-8A75-71907073B356}">
      <dgm:prSet/>
      <dgm:spPr/>
      <dgm:t>
        <a:bodyPr/>
        <a:lstStyle/>
        <a:p>
          <a:endParaRPr lang="en-US"/>
        </a:p>
      </dgm:t>
    </dgm:pt>
    <dgm:pt modelId="{2F7E005D-DE32-4059-85F1-B44D9A4EF041}" type="sibTrans" cxnId="{B15F37C9-69C9-414C-8A75-71907073B356}">
      <dgm:prSet/>
      <dgm:spPr/>
      <dgm:t>
        <a:bodyPr/>
        <a:lstStyle/>
        <a:p>
          <a:endParaRPr lang="en-US"/>
        </a:p>
      </dgm:t>
    </dgm:pt>
    <dgm:pt modelId="{5A731911-3342-490D-BB94-6C7B17198B29}">
      <dgm:prSet phldrT="[Text]"/>
      <dgm:spPr/>
      <dgm:t>
        <a:bodyPr/>
        <a:lstStyle/>
        <a:p>
          <a:r>
            <a:rPr lang="en-US" dirty="0" smtClean="0">
              <a:latin typeface="Adobe Devanagari" panose="02040503050201020203" pitchFamily="18" charset="0"/>
              <a:cs typeface="Adobe Devanagari" panose="02040503050201020203" pitchFamily="18" charset="0"/>
            </a:rPr>
            <a:t>Password </a:t>
          </a:r>
          <a:r>
            <a:rPr lang="en-US" dirty="0" smtClean="0">
              <a:latin typeface="+mn-lt"/>
              <a:cs typeface="Adobe Devanagari" panose="02040503050201020203" pitchFamily="18" charset="0"/>
            </a:rPr>
            <a:t>Management</a:t>
          </a:r>
          <a:endParaRPr lang="en-US" dirty="0">
            <a:latin typeface="+mn-lt"/>
            <a:cs typeface="Adobe Devanagari" panose="02040503050201020203" pitchFamily="18" charset="0"/>
          </a:endParaRPr>
        </a:p>
      </dgm:t>
    </dgm:pt>
    <dgm:pt modelId="{98E85323-0A2B-41BC-A00E-144B897CE6BF}" type="parTrans" cxnId="{DA9D983E-FCB4-4431-AE5A-AB748455F808}">
      <dgm:prSet/>
      <dgm:spPr/>
      <dgm:t>
        <a:bodyPr/>
        <a:lstStyle/>
        <a:p>
          <a:endParaRPr lang="en-US"/>
        </a:p>
      </dgm:t>
    </dgm:pt>
    <dgm:pt modelId="{DFF5D3AA-E283-4658-BF80-D571C6B78DB3}" type="sibTrans" cxnId="{DA9D983E-FCB4-4431-AE5A-AB748455F808}">
      <dgm:prSet/>
      <dgm:spPr/>
      <dgm:t>
        <a:bodyPr/>
        <a:lstStyle/>
        <a:p>
          <a:endParaRPr lang="en-US"/>
        </a:p>
      </dgm:t>
    </dgm:pt>
    <dgm:pt modelId="{70FDFFAA-E9D1-46F2-B259-A6D1F285EFB8}">
      <dgm:prSet phldrT="[Text]" custT="1"/>
      <dgm:spPr/>
      <dgm:t>
        <a:bodyPr/>
        <a:lstStyle/>
        <a:p>
          <a:r>
            <a:rPr lang="en-US" sz="1600" dirty="0" smtClean="0">
              <a:latin typeface="+mn-lt"/>
              <a:cs typeface="Adobe Devanagari" panose="02040503050201020203" pitchFamily="18" charset="0"/>
            </a:rPr>
            <a:t>DO NOT use the same password</a:t>
          </a:r>
          <a:endParaRPr lang="en-US" sz="1600" dirty="0">
            <a:latin typeface="+mn-lt"/>
            <a:cs typeface="Adobe Devanagari" panose="02040503050201020203" pitchFamily="18" charset="0"/>
          </a:endParaRPr>
        </a:p>
      </dgm:t>
    </dgm:pt>
    <dgm:pt modelId="{AB289869-CEC6-4ECE-87A3-953FABEBDF94}" type="parTrans" cxnId="{C9907DA5-6178-451C-AE23-0CCA74511EDF}">
      <dgm:prSet/>
      <dgm:spPr/>
      <dgm:t>
        <a:bodyPr/>
        <a:lstStyle/>
        <a:p>
          <a:endParaRPr lang="en-US"/>
        </a:p>
      </dgm:t>
    </dgm:pt>
    <dgm:pt modelId="{20A98DFE-2351-4471-B8F4-C911DE64F35E}" type="sibTrans" cxnId="{C9907DA5-6178-451C-AE23-0CCA74511EDF}">
      <dgm:prSet/>
      <dgm:spPr/>
      <dgm:t>
        <a:bodyPr/>
        <a:lstStyle/>
        <a:p>
          <a:endParaRPr lang="en-US"/>
        </a:p>
      </dgm:t>
    </dgm:pt>
    <dgm:pt modelId="{76104C88-0E79-4C9A-A2AB-708BA64DA7D6}">
      <dgm:prSet phldrT="[Text]"/>
      <dgm:spPr/>
      <dgm:t>
        <a:bodyPr/>
        <a:lstStyle/>
        <a:p>
          <a:r>
            <a:rPr lang="en-US" dirty="0" smtClean="0">
              <a:latin typeface="+mn-lt"/>
              <a:cs typeface="Adobe Devanagari" panose="02040503050201020203" pitchFamily="18" charset="0"/>
            </a:rPr>
            <a:t>Required</a:t>
          </a:r>
          <a:endParaRPr lang="en-US" dirty="0">
            <a:latin typeface="+mn-lt"/>
            <a:cs typeface="Adobe Devanagari" panose="02040503050201020203" pitchFamily="18" charset="0"/>
          </a:endParaRPr>
        </a:p>
      </dgm:t>
    </dgm:pt>
    <dgm:pt modelId="{F020B3C7-231C-4406-96EE-B3B261BD22CE}" type="parTrans" cxnId="{AFE1B747-AD3C-441C-8291-4CF98D5F4B5B}">
      <dgm:prSet/>
      <dgm:spPr/>
      <dgm:t>
        <a:bodyPr/>
        <a:lstStyle/>
        <a:p>
          <a:endParaRPr lang="en-US"/>
        </a:p>
      </dgm:t>
    </dgm:pt>
    <dgm:pt modelId="{4814D16C-3F45-4A94-A708-003F020C07DD}" type="sibTrans" cxnId="{AFE1B747-AD3C-441C-8291-4CF98D5F4B5B}">
      <dgm:prSet/>
      <dgm:spPr/>
      <dgm:t>
        <a:bodyPr/>
        <a:lstStyle/>
        <a:p>
          <a:endParaRPr lang="en-US"/>
        </a:p>
      </dgm:t>
    </dgm:pt>
    <dgm:pt modelId="{86A53E48-5D75-4842-A33C-36907E852A8B}">
      <dgm:prSet phldrT="[Text]"/>
      <dgm:spPr/>
      <dgm:t>
        <a:bodyPr/>
        <a:lstStyle/>
        <a:p>
          <a:r>
            <a:rPr lang="en-US" dirty="0" smtClean="0">
              <a:latin typeface="+mn-lt"/>
              <a:cs typeface="Adobe Devanagari" panose="02040503050201020203" pitchFamily="18" charset="0"/>
            </a:rPr>
            <a:t>Vague policy </a:t>
          </a:r>
          <a:endParaRPr lang="en-US" dirty="0">
            <a:latin typeface="+mn-lt"/>
            <a:cs typeface="Adobe Devanagari" panose="02040503050201020203" pitchFamily="18" charset="0"/>
          </a:endParaRPr>
        </a:p>
      </dgm:t>
    </dgm:pt>
    <dgm:pt modelId="{E8B3EE5D-85C1-4A0E-8907-020BA6100480}" type="parTrans" cxnId="{B962CCF8-AE3F-40D1-AAB7-05CABCB07F44}">
      <dgm:prSet/>
      <dgm:spPr/>
      <dgm:t>
        <a:bodyPr/>
        <a:lstStyle/>
        <a:p>
          <a:endParaRPr lang="en-US"/>
        </a:p>
      </dgm:t>
    </dgm:pt>
    <dgm:pt modelId="{37B8F479-2BAF-48AB-8D6F-E58EDCA3CA3D}" type="sibTrans" cxnId="{B962CCF8-AE3F-40D1-AAB7-05CABCB07F44}">
      <dgm:prSet/>
      <dgm:spPr/>
      <dgm:t>
        <a:bodyPr/>
        <a:lstStyle/>
        <a:p>
          <a:endParaRPr lang="en-US"/>
        </a:p>
      </dgm:t>
    </dgm:pt>
    <dgm:pt modelId="{79BD814C-AE96-4E7F-AD74-61DE7B5C50DF}">
      <dgm:prSet phldrT="[Text]"/>
      <dgm:spPr/>
      <dgm:t>
        <a:bodyPr/>
        <a:lstStyle/>
        <a:p>
          <a:r>
            <a:rPr lang="en-US" dirty="0" smtClean="0">
              <a:latin typeface="+mn-lt"/>
              <a:cs typeface="Adobe Devanagari" panose="02040503050201020203" pitchFamily="18" charset="0"/>
            </a:rPr>
            <a:t>Social media listed</a:t>
          </a:r>
          <a:endParaRPr lang="en-US" dirty="0">
            <a:latin typeface="+mn-lt"/>
            <a:cs typeface="Adobe Devanagari" panose="02040503050201020203" pitchFamily="18" charset="0"/>
          </a:endParaRPr>
        </a:p>
      </dgm:t>
    </dgm:pt>
    <dgm:pt modelId="{4DC495FC-2AF4-434F-BBF4-5DCCB079946D}" type="parTrans" cxnId="{88B8EF74-0070-446D-ACB4-6D2733C29A32}">
      <dgm:prSet/>
      <dgm:spPr/>
      <dgm:t>
        <a:bodyPr/>
        <a:lstStyle/>
        <a:p>
          <a:endParaRPr lang="en-US"/>
        </a:p>
      </dgm:t>
    </dgm:pt>
    <dgm:pt modelId="{A6283C9E-4774-45F1-9689-401457578094}" type="sibTrans" cxnId="{88B8EF74-0070-446D-ACB4-6D2733C29A32}">
      <dgm:prSet/>
      <dgm:spPr/>
      <dgm:t>
        <a:bodyPr/>
        <a:lstStyle/>
        <a:p>
          <a:endParaRPr lang="en-US"/>
        </a:p>
      </dgm:t>
    </dgm:pt>
    <dgm:pt modelId="{2269630B-BF89-4E88-B2B1-EA28CEE23292}">
      <dgm:prSet phldrT="[Text]"/>
      <dgm:spPr/>
      <dgm:t>
        <a:bodyPr/>
        <a:lstStyle/>
        <a:p>
          <a:r>
            <a:rPr lang="en-US" dirty="0" smtClean="0">
              <a:latin typeface="+mn-lt"/>
              <a:cs typeface="Adobe Devanagari" panose="02040503050201020203" pitchFamily="18" charset="0"/>
            </a:rPr>
            <a:t>Trustworthy </a:t>
          </a:r>
          <a:endParaRPr lang="en-US" dirty="0">
            <a:latin typeface="+mn-lt"/>
            <a:cs typeface="Adobe Devanagari" panose="02040503050201020203" pitchFamily="18" charset="0"/>
          </a:endParaRPr>
        </a:p>
      </dgm:t>
    </dgm:pt>
    <dgm:pt modelId="{EFE6031E-B9FE-46A3-931E-D4086E353923}" type="parTrans" cxnId="{82A0AB70-9132-4676-AD02-3B0C9D50C9B2}">
      <dgm:prSet/>
      <dgm:spPr/>
      <dgm:t>
        <a:bodyPr/>
        <a:lstStyle/>
        <a:p>
          <a:endParaRPr lang="en-US"/>
        </a:p>
      </dgm:t>
    </dgm:pt>
    <dgm:pt modelId="{7F2B75FA-DB91-467C-873E-F5D291CEC248}" type="sibTrans" cxnId="{82A0AB70-9132-4676-AD02-3B0C9D50C9B2}">
      <dgm:prSet/>
      <dgm:spPr/>
      <dgm:t>
        <a:bodyPr/>
        <a:lstStyle/>
        <a:p>
          <a:endParaRPr lang="en-US"/>
        </a:p>
      </dgm:t>
    </dgm:pt>
    <dgm:pt modelId="{B0108C61-9DBA-4C59-A5FC-C9B1210FBF6E}">
      <dgm:prSet phldrT="[Text]" custT="1"/>
      <dgm:spPr/>
      <dgm:t>
        <a:bodyPr/>
        <a:lstStyle/>
        <a:p>
          <a:r>
            <a:rPr lang="en-US" sz="1600" dirty="0" smtClean="0">
              <a:latin typeface="+mn-lt"/>
              <a:cs typeface="Adobe Devanagari" panose="02040503050201020203" pitchFamily="18" charset="0"/>
            </a:rPr>
            <a:t>1password software easily manages all passwords</a:t>
          </a:r>
          <a:endParaRPr lang="en-US" sz="1600" dirty="0">
            <a:latin typeface="+mn-lt"/>
            <a:cs typeface="Adobe Devanagari" panose="02040503050201020203" pitchFamily="18" charset="0"/>
          </a:endParaRPr>
        </a:p>
      </dgm:t>
    </dgm:pt>
    <dgm:pt modelId="{84566C24-CCB4-4D3B-84A6-48F10FDC2569}" type="parTrans" cxnId="{B08E5E97-911C-431B-A5BF-BF91FF4ECA07}">
      <dgm:prSet/>
      <dgm:spPr/>
      <dgm:t>
        <a:bodyPr/>
        <a:lstStyle/>
        <a:p>
          <a:endParaRPr lang="en-US"/>
        </a:p>
      </dgm:t>
    </dgm:pt>
    <dgm:pt modelId="{45755C1B-1E4C-4254-8C0A-59063E088653}" type="sibTrans" cxnId="{B08E5E97-911C-431B-A5BF-BF91FF4ECA07}">
      <dgm:prSet/>
      <dgm:spPr/>
      <dgm:t>
        <a:bodyPr/>
        <a:lstStyle/>
        <a:p>
          <a:endParaRPr lang="en-US"/>
        </a:p>
      </dgm:t>
    </dgm:pt>
    <dgm:pt modelId="{997AEF8B-F734-45F9-AC14-C5195BA295E7}" type="pres">
      <dgm:prSet presAssocID="{253DFC61-060C-4FFE-983A-54AC4BFDC21E}" presName="rootnode" presStyleCnt="0">
        <dgm:presLayoutVars>
          <dgm:chMax/>
          <dgm:chPref/>
          <dgm:dir/>
          <dgm:animLvl val="lvl"/>
        </dgm:presLayoutVars>
      </dgm:prSet>
      <dgm:spPr/>
      <dgm:t>
        <a:bodyPr/>
        <a:lstStyle/>
        <a:p>
          <a:endParaRPr lang="en-US"/>
        </a:p>
      </dgm:t>
    </dgm:pt>
    <dgm:pt modelId="{25E6DDDF-021A-49F6-8233-45F14896C120}" type="pres">
      <dgm:prSet presAssocID="{B688A645-EB16-4B90-B10E-E650BD62FB93}" presName="composite" presStyleCnt="0"/>
      <dgm:spPr/>
      <dgm:t>
        <a:bodyPr/>
        <a:lstStyle/>
        <a:p>
          <a:endParaRPr lang="en-US"/>
        </a:p>
      </dgm:t>
    </dgm:pt>
    <dgm:pt modelId="{B3B5D10C-E803-40E4-940A-70315B17BEE4}" type="pres">
      <dgm:prSet presAssocID="{B688A645-EB16-4B90-B10E-E650BD62FB93}" presName="bentUpArrow1" presStyleLbl="alignImgPlace1" presStyleIdx="0" presStyleCnt="2"/>
      <dgm:spPr/>
      <dgm:t>
        <a:bodyPr/>
        <a:lstStyle/>
        <a:p>
          <a:endParaRPr lang="en-US"/>
        </a:p>
      </dgm:t>
    </dgm:pt>
    <dgm:pt modelId="{516AF073-8C8A-45FF-AAE1-71DDE82D8125}" type="pres">
      <dgm:prSet presAssocID="{B688A645-EB16-4B90-B10E-E650BD62FB93}" presName="ParentText" presStyleLbl="node1" presStyleIdx="0" presStyleCnt="3">
        <dgm:presLayoutVars>
          <dgm:chMax val="1"/>
          <dgm:chPref val="1"/>
          <dgm:bulletEnabled val="1"/>
        </dgm:presLayoutVars>
      </dgm:prSet>
      <dgm:spPr/>
      <dgm:t>
        <a:bodyPr/>
        <a:lstStyle/>
        <a:p>
          <a:endParaRPr lang="en-US"/>
        </a:p>
      </dgm:t>
    </dgm:pt>
    <dgm:pt modelId="{C5575223-513C-48CB-A793-BD04E94E9988}" type="pres">
      <dgm:prSet presAssocID="{B688A645-EB16-4B90-B10E-E650BD62FB93}" presName="ChildText" presStyleLbl="revTx" presStyleIdx="0" presStyleCnt="3" custScaleX="271226" custLinFactNeighborX="90360" custLinFactNeighborY="695">
        <dgm:presLayoutVars>
          <dgm:chMax val="0"/>
          <dgm:chPref val="0"/>
          <dgm:bulletEnabled val="1"/>
        </dgm:presLayoutVars>
      </dgm:prSet>
      <dgm:spPr/>
      <dgm:t>
        <a:bodyPr/>
        <a:lstStyle/>
        <a:p>
          <a:endParaRPr lang="en-US"/>
        </a:p>
      </dgm:t>
    </dgm:pt>
    <dgm:pt modelId="{68451E07-5240-4948-8288-A7005621F5BB}" type="pres">
      <dgm:prSet presAssocID="{D47A94A1-A486-4AB1-937E-3C8A4A8E7B3E}" presName="sibTrans" presStyleCnt="0"/>
      <dgm:spPr/>
      <dgm:t>
        <a:bodyPr/>
        <a:lstStyle/>
        <a:p>
          <a:endParaRPr lang="en-US"/>
        </a:p>
      </dgm:t>
    </dgm:pt>
    <dgm:pt modelId="{BC31260F-A627-48D6-AD6C-117D1F838F21}" type="pres">
      <dgm:prSet presAssocID="{CF97E75A-92BB-46F0-8447-649EE1F88814}" presName="composite" presStyleCnt="0"/>
      <dgm:spPr/>
      <dgm:t>
        <a:bodyPr/>
        <a:lstStyle/>
        <a:p>
          <a:endParaRPr lang="en-US"/>
        </a:p>
      </dgm:t>
    </dgm:pt>
    <dgm:pt modelId="{A8960530-160C-4A74-B991-125BB8D793F9}" type="pres">
      <dgm:prSet presAssocID="{CF97E75A-92BB-46F0-8447-649EE1F88814}" presName="bentUpArrow1" presStyleLbl="alignImgPlace1" presStyleIdx="1" presStyleCnt="2"/>
      <dgm:spPr/>
      <dgm:t>
        <a:bodyPr/>
        <a:lstStyle/>
        <a:p>
          <a:endParaRPr lang="en-US"/>
        </a:p>
      </dgm:t>
    </dgm:pt>
    <dgm:pt modelId="{0CDE3BBF-4293-4F4C-A27F-A6148EB337CB}" type="pres">
      <dgm:prSet presAssocID="{CF97E75A-92BB-46F0-8447-649EE1F88814}" presName="ParentText" presStyleLbl="node1" presStyleIdx="1" presStyleCnt="3">
        <dgm:presLayoutVars>
          <dgm:chMax val="1"/>
          <dgm:chPref val="1"/>
          <dgm:bulletEnabled val="1"/>
        </dgm:presLayoutVars>
      </dgm:prSet>
      <dgm:spPr/>
      <dgm:t>
        <a:bodyPr/>
        <a:lstStyle/>
        <a:p>
          <a:endParaRPr lang="en-US"/>
        </a:p>
      </dgm:t>
    </dgm:pt>
    <dgm:pt modelId="{C1BC655F-E34F-42A8-A5E8-E707FA7651B7}" type="pres">
      <dgm:prSet presAssocID="{CF97E75A-92BB-46F0-8447-649EE1F88814}" presName="ChildText" presStyleLbl="revTx" presStyleIdx="1" presStyleCnt="3" custScaleX="249382" custLinFactNeighborX="78390" custLinFactNeighborY="2341">
        <dgm:presLayoutVars>
          <dgm:chMax val="0"/>
          <dgm:chPref val="0"/>
          <dgm:bulletEnabled val="1"/>
        </dgm:presLayoutVars>
      </dgm:prSet>
      <dgm:spPr/>
      <dgm:t>
        <a:bodyPr/>
        <a:lstStyle/>
        <a:p>
          <a:endParaRPr lang="en-US"/>
        </a:p>
      </dgm:t>
    </dgm:pt>
    <dgm:pt modelId="{0C9B4E21-C7FA-4366-9DF4-BA18F239D9A9}" type="pres">
      <dgm:prSet presAssocID="{101D3108-88A8-45A6-AA3F-6CF2AFB3BB79}" presName="sibTrans" presStyleCnt="0"/>
      <dgm:spPr/>
      <dgm:t>
        <a:bodyPr/>
        <a:lstStyle/>
        <a:p>
          <a:endParaRPr lang="en-US"/>
        </a:p>
      </dgm:t>
    </dgm:pt>
    <dgm:pt modelId="{62143701-E92E-4CC2-9A06-4E5E713016B1}" type="pres">
      <dgm:prSet presAssocID="{5A731911-3342-490D-BB94-6C7B17198B29}" presName="composite" presStyleCnt="0"/>
      <dgm:spPr/>
      <dgm:t>
        <a:bodyPr/>
        <a:lstStyle/>
        <a:p>
          <a:endParaRPr lang="en-US"/>
        </a:p>
      </dgm:t>
    </dgm:pt>
    <dgm:pt modelId="{9AED7B6D-D05B-45EF-A537-85874C736203}" type="pres">
      <dgm:prSet presAssocID="{5A731911-3342-490D-BB94-6C7B17198B29}" presName="ParentText" presStyleLbl="node1" presStyleIdx="2" presStyleCnt="3" custLinFactNeighborX="-23118" custLinFactNeighborY="-724">
        <dgm:presLayoutVars>
          <dgm:chMax val="1"/>
          <dgm:chPref val="1"/>
          <dgm:bulletEnabled val="1"/>
        </dgm:presLayoutVars>
      </dgm:prSet>
      <dgm:spPr/>
      <dgm:t>
        <a:bodyPr/>
        <a:lstStyle/>
        <a:p>
          <a:endParaRPr lang="en-US"/>
        </a:p>
      </dgm:t>
    </dgm:pt>
    <dgm:pt modelId="{71245EF5-7E3B-47F4-BEA8-9F8B2DAA1284}" type="pres">
      <dgm:prSet presAssocID="{5A731911-3342-490D-BB94-6C7B17198B29}" presName="FinalChildText" presStyleLbl="revTx" presStyleIdx="2" presStyleCnt="3" custScaleX="163273" custLinFactNeighborX="25549" custLinFactNeighborY="3869">
        <dgm:presLayoutVars>
          <dgm:chMax val="0"/>
          <dgm:chPref val="0"/>
          <dgm:bulletEnabled val="1"/>
        </dgm:presLayoutVars>
      </dgm:prSet>
      <dgm:spPr/>
      <dgm:t>
        <a:bodyPr/>
        <a:lstStyle/>
        <a:p>
          <a:endParaRPr lang="en-US"/>
        </a:p>
      </dgm:t>
    </dgm:pt>
  </dgm:ptLst>
  <dgm:cxnLst>
    <dgm:cxn modelId="{8A81A359-842E-4E5C-9AA3-3D9F804CD42F}" srcId="{B688A645-EB16-4B90-B10E-E650BD62FB93}" destId="{48DE09C8-4531-42F6-9DA6-D18D19788076}" srcOrd="0" destOrd="0" parTransId="{C5671107-56DA-4CD3-BDB0-ED6B871980D5}" sibTransId="{20C70251-B084-4AF7-8183-360B1B4DF906}"/>
    <dgm:cxn modelId="{AA43B7D3-8984-4F12-A013-5D5EF6995CF2}" type="presOf" srcId="{76104C88-0E79-4C9A-A2AB-708BA64DA7D6}" destId="{C5575223-513C-48CB-A793-BD04E94E9988}" srcOrd="0" destOrd="1" presId="urn:microsoft.com/office/officeart/2005/8/layout/StepDownProcess"/>
    <dgm:cxn modelId="{1F6C72C5-563E-4474-9607-6A50B05BA034}" srcId="{253DFC61-060C-4FFE-983A-54AC4BFDC21E}" destId="{B688A645-EB16-4B90-B10E-E650BD62FB93}" srcOrd="0" destOrd="0" parTransId="{7D4ADE40-4394-4C7C-8DF9-11D1399C5C58}" sibTransId="{D47A94A1-A486-4AB1-937E-3C8A4A8E7B3E}"/>
    <dgm:cxn modelId="{B15F37C9-69C9-414C-8A75-71907073B356}" srcId="{CF97E75A-92BB-46F0-8447-649EE1F88814}" destId="{70AD4871-56FE-47BD-83FC-71A330B118E5}" srcOrd="0" destOrd="0" parTransId="{6FFF7EF1-0EA8-446E-98B2-97A504C667EA}" sibTransId="{2F7E005D-DE32-4059-85F1-B44D9A4EF041}"/>
    <dgm:cxn modelId="{AFE1B747-AD3C-441C-8291-4CF98D5F4B5B}" srcId="{B688A645-EB16-4B90-B10E-E650BD62FB93}" destId="{76104C88-0E79-4C9A-A2AB-708BA64DA7D6}" srcOrd="1" destOrd="0" parTransId="{F020B3C7-231C-4406-96EE-B3B261BD22CE}" sibTransId="{4814D16C-3F45-4A94-A708-003F020C07DD}"/>
    <dgm:cxn modelId="{B08E5E97-911C-431B-A5BF-BF91FF4ECA07}" srcId="{5A731911-3342-490D-BB94-6C7B17198B29}" destId="{B0108C61-9DBA-4C59-A5FC-C9B1210FBF6E}" srcOrd="1" destOrd="0" parTransId="{84566C24-CCB4-4D3B-84A6-48F10FDC2569}" sibTransId="{45755C1B-1E4C-4254-8C0A-59063E088653}"/>
    <dgm:cxn modelId="{DB0F12BC-6869-4CB9-AF5A-47D57BC2AE76}" type="presOf" srcId="{2269630B-BF89-4E88-B2B1-EA28CEE23292}" destId="{C1BC655F-E34F-42A8-A5E8-E707FA7651B7}" srcOrd="0" destOrd="2" presId="urn:microsoft.com/office/officeart/2005/8/layout/StepDownProcess"/>
    <dgm:cxn modelId="{3A2B180E-C8FE-4261-BFA1-9B8C8BE9922A}" type="presOf" srcId="{B688A645-EB16-4B90-B10E-E650BD62FB93}" destId="{516AF073-8C8A-45FF-AAE1-71DDE82D8125}" srcOrd="0" destOrd="0" presId="urn:microsoft.com/office/officeart/2005/8/layout/StepDownProcess"/>
    <dgm:cxn modelId="{88B8EF74-0070-446D-ACB4-6D2733C29A32}" srcId="{CF97E75A-92BB-46F0-8447-649EE1F88814}" destId="{79BD814C-AE96-4E7F-AD74-61DE7B5C50DF}" srcOrd="1" destOrd="0" parTransId="{4DC495FC-2AF4-434F-BBF4-5DCCB079946D}" sibTransId="{A6283C9E-4774-45F1-9689-401457578094}"/>
    <dgm:cxn modelId="{B962CCF8-AE3F-40D1-AAB7-05CABCB07F44}" srcId="{B688A645-EB16-4B90-B10E-E650BD62FB93}" destId="{86A53E48-5D75-4842-A33C-36907E852A8B}" srcOrd="2" destOrd="0" parTransId="{E8B3EE5D-85C1-4A0E-8907-020BA6100480}" sibTransId="{37B8F479-2BAF-48AB-8D6F-E58EDCA3CA3D}"/>
    <dgm:cxn modelId="{E7E09B1B-1D72-4870-B6E1-4F1A133A2772}" type="presOf" srcId="{86A53E48-5D75-4842-A33C-36907E852A8B}" destId="{C5575223-513C-48CB-A793-BD04E94E9988}" srcOrd="0" destOrd="2" presId="urn:microsoft.com/office/officeart/2005/8/layout/StepDownProcess"/>
    <dgm:cxn modelId="{C9907DA5-6178-451C-AE23-0CCA74511EDF}" srcId="{5A731911-3342-490D-BB94-6C7B17198B29}" destId="{70FDFFAA-E9D1-46F2-B259-A6D1F285EFB8}" srcOrd="0" destOrd="0" parTransId="{AB289869-CEC6-4ECE-87A3-953FABEBDF94}" sibTransId="{20A98DFE-2351-4471-B8F4-C911DE64F35E}"/>
    <dgm:cxn modelId="{EE73F9B6-D5EC-4814-A06C-80D7C004ECEE}" type="presOf" srcId="{CF97E75A-92BB-46F0-8447-649EE1F88814}" destId="{0CDE3BBF-4293-4F4C-A27F-A6148EB337CB}" srcOrd="0" destOrd="0" presId="urn:microsoft.com/office/officeart/2005/8/layout/StepDownProcess"/>
    <dgm:cxn modelId="{7E7F9879-7A06-47E4-90E2-3B08411CF3FD}" type="presOf" srcId="{79BD814C-AE96-4E7F-AD74-61DE7B5C50DF}" destId="{C1BC655F-E34F-42A8-A5E8-E707FA7651B7}" srcOrd="0" destOrd="1" presId="urn:microsoft.com/office/officeart/2005/8/layout/StepDownProcess"/>
    <dgm:cxn modelId="{1D1803AA-1E60-44AE-91B6-B2EEF223EFE6}" type="presOf" srcId="{5A731911-3342-490D-BB94-6C7B17198B29}" destId="{9AED7B6D-D05B-45EF-A537-85874C736203}" srcOrd="0" destOrd="0" presId="urn:microsoft.com/office/officeart/2005/8/layout/StepDownProcess"/>
    <dgm:cxn modelId="{82A0AB70-9132-4676-AD02-3B0C9D50C9B2}" srcId="{CF97E75A-92BB-46F0-8447-649EE1F88814}" destId="{2269630B-BF89-4E88-B2B1-EA28CEE23292}" srcOrd="2" destOrd="0" parTransId="{EFE6031E-B9FE-46A3-931E-D4086E353923}" sibTransId="{7F2B75FA-DB91-467C-873E-F5D291CEC248}"/>
    <dgm:cxn modelId="{B16FB366-293C-4F6A-9C31-44D72F86C8EF}" type="presOf" srcId="{70FDFFAA-E9D1-46F2-B259-A6D1F285EFB8}" destId="{71245EF5-7E3B-47F4-BEA8-9F8B2DAA1284}" srcOrd="0" destOrd="0" presId="urn:microsoft.com/office/officeart/2005/8/layout/StepDownProcess"/>
    <dgm:cxn modelId="{E28DB3AA-1ECA-42C1-B163-B1FF0740867B}" type="presOf" srcId="{70AD4871-56FE-47BD-83FC-71A330B118E5}" destId="{C1BC655F-E34F-42A8-A5E8-E707FA7651B7}" srcOrd="0" destOrd="0" presId="urn:microsoft.com/office/officeart/2005/8/layout/StepDownProcess"/>
    <dgm:cxn modelId="{DA9D983E-FCB4-4431-AE5A-AB748455F808}" srcId="{253DFC61-060C-4FFE-983A-54AC4BFDC21E}" destId="{5A731911-3342-490D-BB94-6C7B17198B29}" srcOrd="2" destOrd="0" parTransId="{98E85323-0A2B-41BC-A00E-144B897CE6BF}" sibTransId="{DFF5D3AA-E283-4658-BF80-D571C6B78DB3}"/>
    <dgm:cxn modelId="{484D2138-E7DF-4A1C-8F0D-724E935B753C}" type="presOf" srcId="{B0108C61-9DBA-4C59-A5FC-C9B1210FBF6E}" destId="{71245EF5-7E3B-47F4-BEA8-9F8B2DAA1284}" srcOrd="0" destOrd="1" presId="urn:microsoft.com/office/officeart/2005/8/layout/StepDownProcess"/>
    <dgm:cxn modelId="{297C6653-07F8-4E99-908D-0D1BFFD86ECA}" type="presOf" srcId="{48DE09C8-4531-42F6-9DA6-D18D19788076}" destId="{C5575223-513C-48CB-A793-BD04E94E9988}" srcOrd="0" destOrd="0" presId="urn:microsoft.com/office/officeart/2005/8/layout/StepDownProcess"/>
    <dgm:cxn modelId="{E077ACAA-D91D-4E2F-B0C7-5EE4F16A775B}" type="presOf" srcId="{253DFC61-060C-4FFE-983A-54AC4BFDC21E}" destId="{997AEF8B-F734-45F9-AC14-C5195BA295E7}" srcOrd="0" destOrd="0" presId="urn:microsoft.com/office/officeart/2005/8/layout/StepDownProcess"/>
    <dgm:cxn modelId="{753C803E-E6AA-4018-96FD-75FAD794424C}" srcId="{253DFC61-060C-4FFE-983A-54AC4BFDC21E}" destId="{CF97E75A-92BB-46F0-8447-649EE1F88814}" srcOrd="1" destOrd="0" parTransId="{221FE059-F856-4F5F-9B9F-44770D848DB4}" sibTransId="{101D3108-88A8-45A6-AA3F-6CF2AFB3BB79}"/>
    <dgm:cxn modelId="{72297FD0-00E9-4494-B9A1-C38E3EAFA70A}" type="presParOf" srcId="{997AEF8B-F734-45F9-AC14-C5195BA295E7}" destId="{25E6DDDF-021A-49F6-8233-45F14896C120}" srcOrd="0" destOrd="0" presId="urn:microsoft.com/office/officeart/2005/8/layout/StepDownProcess"/>
    <dgm:cxn modelId="{D346E641-CEDE-4477-BF2A-A1463FF0A2FD}" type="presParOf" srcId="{25E6DDDF-021A-49F6-8233-45F14896C120}" destId="{B3B5D10C-E803-40E4-940A-70315B17BEE4}" srcOrd="0" destOrd="0" presId="urn:microsoft.com/office/officeart/2005/8/layout/StepDownProcess"/>
    <dgm:cxn modelId="{6E6C3278-DC15-4F11-9EFA-25789ECE61AC}" type="presParOf" srcId="{25E6DDDF-021A-49F6-8233-45F14896C120}" destId="{516AF073-8C8A-45FF-AAE1-71DDE82D8125}" srcOrd="1" destOrd="0" presId="urn:microsoft.com/office/officeart/2005/8/layout/StepDownProcess"/>
    <dgm:cxn modelId="{910A06D1-CAFF-4177-8AB2-7413F2546D7B}" type="presParOf" srcId="{25E6DDDF-021A-49F6-8233-45F14896C120}" destId="{C5575223-513C-48CB-A793-BD04E94E9988}" srcOrd="2" destOrd="0" presId="urn:microsoft.com/office/officeart/2005/8/layout/StepDownProcess"/>
    <dgm:cxn modelId="{6BB19C99-1AF1-437A-AA63-E438A900290E}" type="presParOf" srcId="{997AEF8B-F734-45F9-AC14-C5195BA295E7}" destId="{68451E07-5240-4948-8288-A7005621F5BB}" srcOrd="1" destOrd="0" presId="urn:microsoft.com/office/officeart/2005/8/layout/StepDownProcess"/>
    <dgm:cxn modelId="{8B840BD1-54B5-4ED0-BB7C-EF140D25C49D}" type="presParOf" srcId="{997AEF8B-F734-45F9-AC14-C5195BA295E7}" destId="{BC31260F-A627-48D6-AD6C-117D1F838F21}" srcOrd="2" destOrd="0" presId="urn:microsoft.com/office/officeart/2005/8/layout/StepDownProcess"/>
    <dgm:cxn modelId="{18B2DE64-BA04-4247-A9C8-CC544CF60FB0}" type="presParOf" srcId="{BC31260F-A627-48D6-AD6C-117D1F838F21}" destId="{A8960530-160C-4A74-B991-125BB8D793F9}" srcOrd="0" destOrd="0" presId="urn:microsoft.com/office/officeart/2005/8/layout/StepDownProcess"/>
    <dgm:cxn modelId="{39828D48-373B-4A44-839E-A86472620332}" type="presParOf" srcId="{BC31260F-A627-48D6-AD6C-117D1F838F21}" destId="{0CDE3BBF-4293-4F4C-A27F-A6148EB337CB}" srcOrd="1" destOrd="0" presId="urn:microsoft.com/office/officeart/2005/8/layout/StepDownProcess"/>
    <dgm:cxn modelId="{6BC56FE3-1C1A-4410-8749-89615A8317BE}" type="presParOf" srcId="{BC31260F-A627-48D6-AD6C-117D1F838F21}" destId="{C1BC655F-E34F-42A8-A5E8-E707FA7651B7}" srcOrd="2" destOrd="0" presId="urn:microsoft.com/office/officeart/2005/8/layout/StepDownProcess"/>
    <dgm:cxn modelId="{263AB936-48D2-466E-B6F8-A63DD257BFE5}" type="presParOf" srcId="{997AEF8B-F734-45F9-AC14-C5195BA295E7}" destId="{0C9B4E21-C7FA-4366-9DF4-BA18F239D9A9}" srcOrd="3" destOrd="0" presId="urn:microsoft.com/office/officeart/2005/8/layout/StepDownProcess"/>
    <dgm:cxn modelId="{4E519EBD-1389-4C84-9927-6F7278C7DCEF}" type="presParOf" srcId="{997AEF8B-F734-45F9-AC14-C5195BA295E7}" destId="{62143701-E92E-4CC2-9A06-4E5E713016B1}" srcOrd="4" destOrd="0" presId="urn:microsoft.com/office/officeart/2005/8/layout/StepDownProcess"/>
    <dgm:cxn modelId="{EE593C11-096B-4B58-AC72-41B79EAF20C5}" type="presParOf" srcId="{62143701-E92E-4CC2-9A06-4E5E713016B1}" destId="{9AED7B6D-D05B-45EF-A537-85874C736203}" srcOrd="0" destOrd="0" presId="urn:microsoft.com/office/officeart/2005/8/layout/StepDownProcess"/>
    <dgm:cxn modelId="{1D67A523-DDB6-49A3-A9B4-252AFAFE042B}" type="presParOf" srcId="{62143701-E92E-4CC2-9A06-4E5E713016B1}" destId="{71245EF5-7E3B-47F4-BEA8-9F8B2DAA1284}"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51FB1C4-06AB-48AD-A9E7-B63984031E53}" type="doc">
      <dgm:prSet loTypeId="urn:microsoft.com/office/officeart/2005/8/layout/vList2" loCatId="list" qsTypeId="urn:microsoft.com/office/officeart/2005/8/quickstyle/simple2" qsCatId="simple" csTypeId="urn:microsoft.com/office/officeart/2005/8/colors/accent6_2" csCatId="accent6" phldr="1"/>
      <dgm:spPr/>
      <dgm:t>
        <a:bodyPr/>
        <a:lstStyle/>
        <a:p>
          <a:endParaRPr lang="en-US"/>
        </a:p>
      </dgm:t>
    </dgm:pt>
    <dgm:pt modelId="{6F397AE9-718B-42DE-AC72-990582981EB4}">
      <dgm:prSet phldrT="[Text]"/>
      <dgm:spPr/>
      <dgm:t>
        <a:bodyPr/>
        <a:lstStyle/>
        <a:p>
          <a:r>
            <a:rPr lang="en-US" dirty="0" smtClean="0">
              <a:latin typeface="+mn-lt"/>
              <a:cs typeface="Adobe Devanagari" panose="02040503050201020203" pitchFamily="18" charset="0"/>
            </a:rPr>
            <a:t>The FC System</a:t>
          </a:r>
          <a:endParaRPr lang="en-US" dirty="0">
            <a:latin typeface="+mn-lt"/>
            <a:cs typeface="Adobe Devanagari" panose="02040503050201020203" pitchFamily="18" charset="0"/>
          </a:endParaRPr>
        </a:p>
      </dgm:t>
    </dgm:pt>
    <dgm:pt modelId="{605C15E9-E675-4323-B8B6-05F528297221}" type="parTrans" cxnId="{C86F1B95-F7C7-4711-8F68-D7695028751F}">
      <dgm:prSet/>
      <dgm:spPr/>
      <dgm:t>
        <a:bodyPr/>
        <a:lstStyle/>
        <a:p>
          <a:endParaRPr lang="en-US"/>
        </a:p>
      </dgm:t>
    </dgm:pt>
    <dgm:pt modelId="{A64A2334-B01E-46E1-BABF-33780E121B92}" type="sibTrans" cxnId="{C86F1B95-F7C7-4711-8F68-D7695028751F}">
      <dgm:prSet/>
      <dgm:spPr/>
      <dgm:t>
        <a:bodyPr/>
        <a:lstStyle/>
        <a:p>
          <a:endParaRPr lang="en-US"/>
        </a:p>
      </dgm:t>
    </dgm:pt>
    <dgm:pt modelId="{46051194-DC6B-46B6-95BC-B759BB1B329E}">
      <dgm:prSet phldrT="[Text]"/>
      <dgm:spPr/>
      <dgm:t>
        <a:bodyPr/>
        <a:lstStyle/>
        <a:p>
          <a:r>
            <a:rPr lang="en-US" dirty="0" smtClean="0">
              <a:latin typeface="+mn-lt"/>
              <a:cs typeface="Adobe Devanagari" panose="02040503050201020203" pitchFamily="18" charset="0"/>
            </a:rPr>
            <a:t>Member owned cooperative</a:t>
          </a:r>
          <a:endParaRPr lang="en-US" dirty="0">
            <a:latin typeface="+mn-lt"/>
            <a:cs typeface="Adobe Devanagari" panose="02040503050201020203" pitchFamily="18" charset="0"/>
          </a:endParaRPr>
        </a:p>
      </dgm:t>
    </dgm:pt>
    <dgm:pt modelId="{8379EEDC-2763-4721-8994-9C2FC07B5570}" type="parTrans" cxnId="{5687C272-0827-46F9-8849-9611B4D877FA}">
      <dgm:prSet/>
      <dgm:spPr/>
      <dgm:t>
        <a:bodyPr/>
        <a:lstStyle/>
        <a:p>
          <a:endParaRPr lang="en-US"/>
        </a:p>
      </dgm:t>
    </dgm:pt>
    <dgm:pt modelId="{99A224EE-36F2-4C44-AEF3-B32DF32580CF}" type="sibTrans" cxnId="{5687C272-0827-46F9-8849-9611B4D877FA}">
      <dgm:prSet/>
      <dgm:spPr/>
      <dgm:t>
        <a:bodyPr/>
        <a:lstStyle/>
        <a:p>
          <a:endParaRPr lang="en-US"/>
        </a:p>
      </dgm:t>
    </dgm:pt>
    <dgm:pt modelId="{C4181B20-2EC8-434C-9623-F983697CBE60}">
      <dgm:prSet phldrT="[Text]"/>
      <dgm:spPr/>
      <dgm:t>
        <a:bodyPr/>
        <a:lstStyle/>
        <a:p>
          <a:r>
            <a:rPr lang="en-US" dirty="0" smtClean="0">
              <a:latin typeface="+mn-lt"/>
              <a:cs typeface="Adobe Devanagari" panose="02040503050201020203" pitchFamily="18" charset="0"/>
            </a:rPr>
            <a:t>Key elements in history</a:t>
          </a:r>
          <a:endParaRPr lang="en-US" dirty="0">
            <a:latin typeface="+mn-lt"/>
            <a:cs typeface="Adobe Devanagari" panose="02040503050201020203" pitchFamily="18" charset="0"/>
          </a:endParaRPr>
        </a:p>
      </dgm:t>
    </dgm:pt>
    <dgm:pt modelId="{0C4F6EBB-97F0-41BD-8FF1-CCCC7C09E940}" type="parTrans" cxnId="{26526A35-1C6D-40AC-80D9-963AE39ABDE4}">
      <dgm:prSet/>
      <dgm:spPr/>
      <dgm:t>
        <a:bodyPr/>
        <a:lstStyle/>
        <a:p>
          <a:endParaRPr lang="en-US"/>
        </a:p>
      </dgm:t>
    </dgm:pt>
    <dgm:pt modelId="{651531E2-3923-4E10-87BE-2190B732AF4F}" type="sibTrans" cxnId="{26526A35-1C6D-40AC-80D9-963AE39ABDE4}">
      <dgm:prSet/>
      <dgm:spPr/>
      <dgm:t>
        <a:bodyPr/>
        <a:lstStyle/>
        <a:p>
          <a:endParaRPr lang="en-US"/>
        </a:p>
      </dgm:t>
    </dgm:pt>
    <dgm:pt modelId="{FA862AF0-0242-45F8-B472-54426BE3EDBB}">
      <dgm:prSet phldrT="[Text]"/>
      <dgm:spPr/>
      <dgm:t>
        <a:bodyPr/>
        <a:lstStyle/>
        <a:p>
          <a:r>
            <a:rPr lang="en-US" dirty="0" smtClean="0">
              <a:latin typeface="+mn-lt"/>
              <a:cs typeface="Adobe Devanagari" panose="02040503050201020203" pitchFamily="18" charset="0"/>
            </a:rPr>
            <a:t>Woodrow Wilson: Federal Land Bank System</a:t>
          </a:r>
          <a:endParaRPr lang="en-US" dirty="0">
            <a:latin typeface="+mn-lt"/>
            <a:cs typeface="Adobe Devanagari" panose="02040503050201020203" pitchFamily="18" charset="0"/>
          </a:endParaRPr>
        </a:p>
      </dgm:t>
    </dgm:pt>
    <dgm:pt modelId="{E83A6187-1088-42EB-83CC-9D555A737DF0}" type="parTrans" cxnId="{7DC1397C-501E-4A3B-A138-E6712A3A8E43}">
      <dgm:prSet/>
      <dgm:spPr/>
      <dgm:t>
        <a:bodyPr/>
        <a:lstStyle/>
        <a:p>
          <a:endParaRPr lang="en-US"/>
        </a:p>
      </dgm:t>
    </dgm:pt>
    <dgm:pt modelId="{1ADFBD74-3E46-465D-84B3-57198900550D}" type="sibTrans" cxnId="{7DC1397C-501E-4A3B-A138-E6712A3A8E43}">
      <dgm:prSet/>
      <dgm:spPr/>
      <dgm:t>
        <a:bodyPr/>
        <a:lstStyle/>
        <a:p>
          <a:endParaRPr lang="en-US"/>
        </a:p>
      </dgm:t>
    </dgm:pt>
    <dgm:pt modelId="{0637715F-AF00-4A0F-9413-9C1BE2F2643D}">
      <dgm:prSet phldrT="[Text]"/>
      <dgm:spPr/>
      <dgm:t>
        <a:bodyPr/>
        <a:lstStyle/>
        <a:p>
          <a:r>
            <a:rPr lang="en-US" dirty="0" smtClean="0">
              <a:latin typeface="+mn-lt"/>
              <a:cs typeface="Adobe Devanagari" panose="02040503050201020203" pitchFamily="18" charset="0"/>
            </a:rPr>
            <a:t>1916</a:t>
          </a:r>
          <a:endParaRPr lang="en-US" dirty="0">
            <a:latin typeface="+mn-lt"/>
            <a:cs typeface="Adobe Devanagari" panose="02040503050201020203" pitchFamily="18" charset="0"/>
          </a:endParaRPr>
        </a:p>
      </dgm:t>
    </dgm:pt>
    <dgm:pt modelId="{0C570939-1A6B-4063-8020-3CA1FCECA0B3}" type="parTrans" cxnId="{7AA47E6D-B08B-4255-87C9-0F7B6ED61B89}">
      <dgm:prSet/>
      <dgm:spPr/>
      <dgm:t>
        <a:bodyPr/>
        <a:lstStyle/>
        <a:p>
          <a:endParaRPr lang="en-US"/>
        </a:p>
      </dgm:t>
    </dgm:pt>
    <dgm:pt modelId="{F1E88519-2826-4E03-A1C2-ED2B7E4A8D05}" type="sibTrans" cxnId="{7AA47E6D-B08B-4255-87C9-0F7B6ED61B89}">
      <dgm:prSet/>
      <dgm:spPr/>
      <dgm:t>
        <a:bodyPr/>
        <a:lstStyle/>
        <a:p>
          <a:endParaRPr lang="en-US"/>
        </a:p>
      </dgm:t>
    </dgm:pt>
    <dgm:pt modelId="{AA24981D-747A-417E-BE47-E9B9439CCE35}">
      <dgm:prSet phldrT="[Text]"/>
      <dgm:spPr/>
      <dgm:t>
        <a:bodyPr/>
        <a:lstStyle/>
        <a:p>
          <a:r>
            <a:rPr lang="en-US" dirty="0" smtClean="0">
              <a:latin typeface="+mn-lt"/>
              <a:cs typeface="Adobe Devanagari" panose="02040503050201020203" pitchFamily="18" charset="0"/>
            </a:rPr>
            <a:t>Member-owned and member-controlled</a:t>
          </a:r>
          <a:endParaRPr lang="en-US" dirty="0">
            <a:latin typeface="+mn-lt"/>
            <a:cs typeface="Adobe Devanagari" panose="02040503050201020203" pitchFamily="18" charset="0"/>
          </a:endParaRPr>
        </a:p>
      </dgm:t>
    </dgm:pt>
    <dgm:pt modelId="{A1334F12-291F-449C-A88C-F86DCE79DD28}" type="parTrans" cxnId="{AEFB07FB-63D0-4513-8C3B-3438B70F12D0}">
      <dgm:prSet/>
      <dgm:spPr/>
      <dgm:t>
        <a:bodyPr/>
        <a:lstStyle/>
        <a:p>
          <a:endParaRPr lang="en-US"/>
        </a:p>
      </dgm:t>
    </dgm:pt>
    <dgm:pt modelId="{EA39C53D-0A71-4FA9-B3E2-909B7EECCE16}" type="sibTrans" cxnId="{AEFB07FB-63D0-4513-8C3B-3438B70F12D0}">
      <dgm:prSet/>
      <dgm:spPr/>
      <dgm:t>
        <a:bodyPr/>
        <a:lstStyle/>
        <a:p>
          <a:endParaRPr lang="en-US"/>
        </a:p>
      </dgm:t>
    </dgm:pt>
    <dgm:pt modelId="{EFC9CE7A-E466-40C6-A985-DF6014BDDE80}">
      <dgm:prSet phldrT="[Text]"/>
      <dgm:spPr/>
      <dgm:t>
        <a:bodyPr/>
        <a:lstStyle/>
        <a:p>
          <a:r>
            <a:rPr lang="en-US" dirty="0" smtClean="0">
              <a:latin typeface="+mn-lt"/>
              <a:cs typeface="Adobe Devanagari" panose="02040503050201020203" pitchFamily="18" charset="0"/>
            </a:rPr>
            <a:t>1916: Long term lending</a:t>
          </a:r>
          <a:endParaRPr lang="en-US" dirty="0">
            <a:latin typeface="+mn-lt"/>
            <a:cs typeface="Adobe Devanagari" panose="02040503050201020203" pitchFamily="18" charset="0"/>
          </a:endParaRPr>
        </a:p>
      </dgm:t>
    </dgm:pt>
    <dgm:pt modelId="{E58B988A-024E-4564-8535-0E0FA984EEB7}" type="parTrans" cxnId="{4CD5AB71-0FDB-4721-856F-D19B5ED4AC92}">
      <dgm:prSet/>
      <dgm:spPr/>
      <dgm:t>
        <a:bodyPr/>
        <a:lstStyle/>
        <a:p>
          <a:endParaRPr lang="en-US"/>
        </a:p>
      </dgm:t>
    </dgm:pt>
    <dgm:pt modelId="{B8320A8F-5C0D-4A24-91E0-F975FB8710EB}" type="sibTrans" cxnId="{4CD5AB71-0FDB-4721-856F-D19B5ED4AC92}">
      <dgm:prSet/>
      <dgm:spPr/>
      <dgm:t>
        <a:bodyPr/>
        <a:lstStyle/>
        <a:p>
          <a:endParaRPr lang="en-US"/>
        </a:p>
      </dgm:t>
    </dgm:pt>
    <dgm:pt modelId="{5D12BC58-2B6F-420B-81F8-7F56C9D2B700}">
      <dgm:prSet phldrT="[Text]"/>
      <dgm:spPr/>
      <dgm:t>
        <a:bodyPr/>
        <a:lstStyle/>
        <a:p>
          <a:r>
            <a:rPr lang="en-US" dirty="0" smtClean="0">
              <a:latin typeface="+mn-lt"/>
              <a:cs typeface="Adobe Devanagari" panose="02040503050201020203" pitchFamily="18" charset="0"/>
            </a:rPr>
            <a:t>1930s: short-term and intermediate lending</a:t>
          </a:r>
          <a:endParaRPr lang="en-US" dirty="0">
            <a:latin typeface="+mn-lt"/>
            <a:cs typeface="Adobe Devanagari" panose="02040503050201020203" pitchFamily="18" charset="0"/>
          </a:endParaRPr>
        </a:p>
      </dgm:t>
    </dgm:pt>
    <dgm:pt modelId="{B0304C9A-CEB0-4176-BAE0-C6611165E0FF}" type="parTrans" cxnId="{3DC9193C-17EA-4F66-936B-316AB00C93DA}">
      <dgm:prSet/>
      <dgm:spPr/>
      <dgm:t>
        <a:bodyPr/>
        <a:lstStyle/>
        <a:p>
          <a:endParaRPr lang="en-US"/>
        </a:p>
      </dgm:t>
    </dgm:pt>
    <dgm:pt modelId="{2238C271-D03E-47F4-8B24-5EC353A78990}" type="sibTrans" cxnId="{3DC9193C-17EA-4F66-936B-316AB00C93DA}">
      <dgm:prSet/>
      <dgm:spPr/>
      <dgm:t>
        <a:bodyPr/>
        <a:lstStyle/>
        <a:p>
          <a:endParaRPr lang="en-US"/>
        </a:p>
      </dgm:t>
    </dgm:pt>
    <dgm:pt modelId="{F2B1BEAC-15E6-461D-81C5-805476D33A53}">
      <dgm:prSet phldrT="[Text]"/>
      <dgm:spPr/>
      <dgm:t>
        <a:bodyPr/>
        <a:lstStyle/>
        <a:p>
          <a:r>
            <a:rPr lang="en-US" dirty="0" smtClean="0">
              <a:latin typeface="+mn-lt"/>
              <a:cs typeface="Adobe Devanagari" panose="02040503050201020203" pitchFamily="18" charset="0"/>
            </a:rPr>
            <a:t>100+ years of serving farmers</a:t>
          </a:r>
          <a:endParaRPr lang="en-US" dirty="0">
            <a:latin typeface="+mn-lt"/>
            <a:cs typeface="Adobe Devanagari" panose="02040503050201020203" pitchFamily="18" charset="0"/>
          </a:endParaRPr>
        </a:p>
      </dgm:t>
    </dgm:pt>
    <dgm:pt modelId="{B1D419BE-6471-45B6-93A4-BF0D8AD81960}" type="parTrans" cxnId="{155D9EA5-D82E-4BFA-9D3D-A549738CF101}">
      <dgm:prSet/>
      <dgm:spPr/>
      <dgm:t>
        <a:bodyPr/>
        <a:lstStyle/>
        <a:p>
          <a:endParaRPr lang="en-US"/>
        </a:p>
      </dgm:t>
    </dgm:pt>
    <dgm:pt modelId="{5DB33300-93BC-49B9-B9CF-4ECFAD940C5C}" type="sibTrans" cxnId="{155D9EA5-D82E-4BFA-9D3D-A549738CF101}">
      <dgm:prSet/>
      <dgm:spPr/>
      <dgm:t>
        <a:bodyPr/>
        <a:lstStyle/>
        <a:p>
          <a:endParaRPr lang="en-US"/>
        </a:p>
      </dgm:t>
    </dgm:pt>
    <dgm:pt modelId="{BF81D51A-A4C6-4386-8890-F3318A898297}" type="pres">
      <dgm:prSet presAssocID="{651FB1C4-06AB-48AD-A9E7-B63984031E53}" presName="linear" presStyleCnt="0">
        <dgm:presLayoutVars>
          <dgm:animLvl val="lvl"/>
          <dgm:resizeHandles val="exact"/>
        </dgm:presLayoutVars>
      </dgm:prSet>
      <dgm:spPr/>
      <dgm:t>
        <a:bodyPr/>
        <a:lstStyle/>
        <a:p>
          <a:endParaRPr lang="en-US"/>
        </a:p>
      </dgm:t>
    </dgm:pt>
    <dgm:pt modelId="{2DEB5C72-7897-4EC2-8902-6DF5F6CBE02E}" type="pres">
      <dgm:prSet presAssocID="{6F397AE9-718B-42DE-AC72-990582981EB4}" presName="parentText" presStyleLbl="node1" presStyleIdx="0" presStyleCnt="2" custLinFactNeighborX="584" custLinFactNeighborY="-4486">
        <dgm:presLayoutVars>
          <dgm:chMax val="0"/>
          <dgm:bulletEnabled val="1"/>
        </dgm:presLayoutVars>
      </dgm:prSet>
      <dgm:spPr/>
      <dgm:t>
        <a:bodyPr/>
        <a:lstStyle/>
        <a:p>
          <a:endParaRPr lang="en-US"/>
        </a:p>
      </dgm:t>
    </dgm:pt>
    <dgm:pt modelId="{7B89F29A-6A08-4113-8795-B51208C3D012}" type="pres">
      <dgm:prSet presAssocID="{6F397AE9-718B-42DE-AC72-990582981EB4}" presName="childText" presStyleLbl="revTx" presStyleIdx="0" presStyleCnt="2">
        <dgm:presLayoutVars>
          <dgm:bulletEnabled val="1"/>
        </dgm:presLayoutVars>
      </dgm:prSet>
      <dgm:spPr/>
      <dgm:t>
        <a:bodyPr/>
        <a:lstStyle/>
        <a:p>
          <a:endParaRPr lang="en-US"/>
        </a:p>
      </dgm:t>
    </dgm:pt>
    <dgm:pt modelId="{8B8BFC35-3928-4C0A-9B21-82C6F8512E49}" type="pres">
      <dgm:prSet presAssocID="{C4181B20-2EC8-434C-9623-F983697CBE60}" presName="parentText" presStyleLbl="node1" presStyleIdx="1" presStyleCnt="2">
        <dgm:presLayoutVars>
          <dgm:chMax val="0"/>
          <dgm:bulletEnabled val="1"/>
        </dgm:presLayoutVars>
      </dgm:prSet>
      <dgm:spPr/>
      <dgm:t>
        <a:bodyPr/>
        <a:lstStyle/>
        <a:p>
          <a:endParaRPr lang="en-US"/>
        </a:p>
      </dgm:t>
    </dgm:pt>
    <dgm:pt modelId="{39056904-FED3-4FF7-BD47-5F782A656BB2}" type="pres">
      <dgm:prSet presAssocID="{C4181B20-2EC8-434C-9623-F983697CBE60}" presName="childText" presStyleLbl="revTx" presStyleIdx="1" presStyleCnt="2">
        <dgm:presLayoutVars>
          <dgm:bulletEnabled val="1"/>
        </dgm:presLayoutVars>
      </dgm:prSet>
      <dgm:spPr/>
      <dgm:t>
        <a:bodyPr/>
        <a:lstStyle/>
        <a:p>
          <a:endParaRPr lang="en-US"/>
        </a:p>
      </dgm:t>
    </dgm:pt>
  </dgm:ptLst>
  <dgm:cxnLst>
    <dgm:cxn modelId="{6CD04C38-258A-4B37-B149-F8F8BFF230BB}" type="presOf" srcId="{6F397AE9-718B-42DE-AC72-990582981EB4}" destId="{2DEB5C72-7897-4EC2-8902-6DF5F6CBE02E}" srcOrd="0" destOrd="0" presId="urn:microsoft.com/office/officeart/2005/8/layout/vList2"/>
    <dgm:cxn modelId="{DB062DBD-E351-4AEC-A88B-CE892031DC7D}" type="presOf" srcId="{EFC9CE7A-E466-40C6-A985-DF6014BDDE80}" destId="{39056904-FED3-4FF7-BD47-5F782A656BB2}" srcOrd="0" destOrd="1" presId="urn:microsoft.com/office/officeart/2005/8/layout/vList2"/>
    <dgm:cxn modelId="{5687C272-0827-46F9-8849-9611B4D877FA}" srcId="{6F397AE9-718B-42DE-AC72-990582981EB4}" destId="{46051194-DC6B-46B6-95BC-B759BB1B329E}" srcOrd="0" destOrd="0" parTransId="{8379EEDC-2763-4721-8994-9C2FC07B5570}" sibTransId="{99A224EE-36F2-4C44-AEF3-B32DF32580CF}"/>
    <dgm:cxn modelId="{155D9EA5-D82E-4BFA-9D3D-A549738CF101}" srcId="{C4181B20-2EC8-434C-9623-F983697CBE60}" destId="{F2B1BEAC-15E6-461D-81C5-805476D33A53}" srcOrd="3" destOrd="0" parTransId="{B1D419BE-6471-45B6-93A4-BF0D8AD81960}" sibTransId="{5DB33300-93BC-49B9-B9CF-4ECFAD940C5C}"/>
    <dgm:cxn modelId="{7AA47E6D-B08B-4255-87C9-0F7B6ED61B89}" srcId="{6F397AE9-718B-42DE-AC72-990582981EB4}" destId="{0637715F-AF00-4A0F-9413-9C1BE2F2643D}" srcOrd="1" destOrd="0" parTransId="{0C570939-1A6B-4063-8020-3CA1FCECA0B3}" sibTransId="{F1E88519-2826-4E03-A1C2-ED2B7E4A8D05}"/>
    <dgm:cxn modelId="{C86F1B95-F7C7-4711-8F68-D7695028751F}" srcId="{651FB1C4-06AB-48AD-A9E7-B63984031E53}" destId="{6F397AE9-718B-42DE-AC72-990582981EB4}" srcOrd="0" destOrd="0" parTransId="{605C15E9-E675-4323-B8B6-05F528297221}" sibTransId="{A64A2334-B01E-46E1-BABF-33780E121B92}"/>
    <dgm:cxn modelId="{4CD5AB71-0FDB-4721-856F-D19B5ED4AC92}" srcId="{C4181B20-2EC8-434C-9623-F983697CBE60}" destId="{EFC9CE7A-E466-40C6-A985-DF6014BDDE80}" srcOrd="1" destOrd="0" parTransId="{E58B988A-024E-4564-8535-0E0FA984EEB7}" sibTransId="{B8320A8F-5C0D-4A24-91E0-F975FB8710EB}"/>
    <dgm:cxn modelId="{215A40DC-3032-4D34-9547-E748C099B855}" type="presOf" srcId="{C4181B20-2EC8-434C-9623-F983697CBE60}" destId="{8B8BFC35-3928-4C0A-9B21-82C6F8512E49}" srcOrd="0" destOrd="0" presId="urn:microsoft.com/office/officeart/2005/8/layout/vList2"/>
    <dgm:cxn modelId="{AEFB07FB-63D0-4513-8C3B-3438B70F12D0}" srcId="{6F397AE9-718B-42DE-AC72-990582981EB4}" destId="{AA24981D-747A-417E-BE47-E9B9439CCE35}" srcOrd="2" destOrd="0" parTransId="{A1334F12-291F-449C-A88C-F86DCE79DD28}" sibTransId="{EA39C53D-0A71-4FA9-B3E2-909B7EECCE16}"/>
    <dgm:cxn modelId="{DDC57D07-F6ED-447D-8E0C-EB4D8BADC350}" type="presOf" srcId="{5D12BC58-2B6F-420B-81F8-7F56C9D2B700}" destId="{39056904-FED3-4FF7-BD47-5F782A656BB2}" srcOrd="0" destOrd="2" presId="urn:microsoft.com/office/officeart/2005/8/layout/vList2"/>
    <dgm:cxn modelId="{3DC9193C-17EA-4F66-936B-316AB00C93DA}" srcId="{C4181B20-2EC8-434C-9623-F983697CBE60}" destId="{5D12BC58-2B6F-420B-81F8-7F56C9D2B700}" srcOrd="2" destOrd="0" parTransId="{B0304C9A-CEB0-4176-BAE0-C6611165E0FF}" sibTransId="{2238C271-D03E-47F4-8B24-5EC353A78990}"/>
    <dgm:cxn modelId="{49168B44-65CB-4100-AEED-14A455547AAC}" type="presOf" srcId="{46051194-DC6B-46B6-95BC-B759BB1B329E}" destId="{7B89F29A-6A08-4113-8795-B51208C3D012}" srcOrd="0" destOrd="0" presId="urn:microsoft.com/office/officeart/2005/8/layout/vList2"/>
    <dgm:cxn modelId="{9CA3844E-093D-40C0-AEED-8549E4494DC6}" type="presOf" srcId="{AA24981D-747A-417E-BE47-E9B9439CCE35}" destId="{7B89F29A-6A08-4113-8795-B51208C3D012}" srcOrd="0" destOrd="2" presId="urn:microsoft.com/office/officeart/2005/8/layout/vList2"/>
    <dgm:cxn modelId="{36526074-1809-4AF9-B737-EEF8AB25E107}" type="presOf" srcId="{651FB1C4-06AB-48AD-A9E7-B63984031E53}" destId="{BF81D51A-A4C6-4386-8890-F3318A898297}" srcOrd="0" destOrd="0" presId="urn:microsoft.com/office/officeart/2005/8/layout/vList2"/>
    <dgm:cxn modelId="{26526A35-1C6D-40AC-80D9-963AE39ABDE4}" srcId="{651FB1C4-06AB-48AD-A9E7-B63984031E53}" destId="{C4181B20-2EC8-434C-9623-F983697CBE60}" srcOrd="1" destOrd="0" parTransId="{0C4F6EBB-97F0-41BD-8FF1-CCCC7C09E940}" sibTransId="{651531E2-3923-4E10-87BE-2190B732AF4F}"/>
    <dgm:cxn modelId="{9378F0B7-7FD7-44F2-BCC4-D4898AF9F217}" type="presOf" srcId="{FA862AF0-0242-45F8-B472-54426BE3EDBB}" destId="{39056904-FED3-4FF7-BD47-5F782A656BB2}" srcOrd="0" destOrd="0" presId="urn:microsoft.com/office/officeart/2005/8/layout/vList2"/>
    <dgm:cxn modelId="{FD60EE30-BC11-4DF6-8AB3-15E368C83136}" type="presOf" srcId="{0637715F-AF00-4A0F-9413-9C1BE2F2643D}" destId="{7B89F29A-6A08-4113-8795-B51208C3D012}" srcOrd="0" destOrd="1" presId="urn:microsoft.com/office/officeart/2005/8/layout/vList2"/>
    <dgm:cxn modelId="{7DC1397C-501E-4A3B-A138-E6712A3A8E43}" srcId="{C4181B20-2EC8-434C-9623-F983697CBE60}" destId="{FA862AF0-0242-45F8-B472-54426BE3EDBB}" srcOrd="0" destOrd="0" parTransId="{E83A6187-1088-42EB-83CC-9D555A737DF0}" sibTransId="{1ADFBD74-3E46-465D-84B3-57198900550D}"/>
    <dgm:cxn modelId="{101109A2-478F-4138-A7DF-F91BA26366A3}" type="presOf" srcId="{F2B1BEAC-15E6-461D-81C5-805476D33A53}" destId="{39056904-FED3-4FF7-BD47-5F782A656BB2}" srcOrd="0" destOrd="3" presId="urn:microsoft.com/office/officeart/2005/8/layout/vList2"/>
    <dgm:cxn modelId="{C92A18BA-7FFA-4C5E-A4E9-DD28B23B9540}" type="presParOf" srcId="{BF81D51A-A4C6-4386-8890-F3318A898297}" destId="{2DEB5C72-7897-4EC2-8902-6DF5F6CBE02E}" srcOrd="0" destOrd="0" presId="urn:microsoft.com/office/officeart/2005/8/layout/vList2"/>
    <dgm:cxn modelId="{28AFB090-1EF5-4619-82E3-B25A6187B163}" type="presParOf" srcId="{BF81D51A-A4C6-4386-8890-F3318A898297}" destId="{7B89F29A-6A08-4113-8795-B51208C3D012}" srcOrd="1" destOrd="0" presId="urn:microsoft.com/office/officeart/2005/8/layout/vList2"/>
    <dgm:cxn modelId="{AA60924F-BFF4-4B89-BDB3-54779E9F7DC4}" type="presParOf" srcId="{BF81D51A-A4C6-4386-8890-F3318A898297}" destId="{8B8BFC35-3928-4C0A-9B21-82C6F8512E49}" srcOrd="2" destOrd="0" presId="urn:microsoft.com/office/officeart/2005/8/layout/vList2"/>
    <dgm:cxn modelId="{7E707087-B477-4A90-9B79-619397C2D664}" type="presParOf" srcId="{BF81D51A-A4C6-4386-8890-F3318A898297}" destId="{39056904-FED3-4FF7-BD47-5F782A656BB2}"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F23798-FA7B-43B6-98A8-48DC0D367B5D}" type="doc">
      <dgm:prSet loTypeId="urn:microsoft.com/office/officeart/2005/8/layout/hProcess9" loCatId="process" qsTypeId="urn:microsoft.com/office/officeart/2005/8/quickstyle/simple1" qsCatId="simple" csTypeId="urn:microsoft.com/office/officeart/2005/8/colors/accent6_5" csCatId="accent6" phldr="1"/>
      <dgm:spPr/>
    </dgm:pt>
    <dgm:pt modelId="{1323237D-9D3B-4937-BF6E-DCFC64A94680}">
      <dgm:prSet phldrT="[Text]"/>
      <dgm:spPr/>
      <dgm:t>
        <a:bodyPr/>
        <a:lstStyle/>
        <a:p>
          <a:r>
            <a:rPr lang="en-US" dirty="0" smtClean="0">
              <a:latin typeface="+mn-lt"/>
              <a:cs typeface="Adobe Devanagari" panose="02040503050201020203" pitchFamily="18" charset="0"/>
            </a:rPr>
            <a:t>$8 per day</a:t>
          </a:r>
          <a:endParaRPr lang="en-US" dirty="0">
            <a:latin typeface="+mn-lt"/>
            <a:cs typeface="Adobe Devanagari" panose="02040503050201020203" pitchFamily="18" charset="0"/>
          </a:endParaRPr>
        </a:p>
      </dgm:t>
    </dgm:pt>
    <dgm:pt modelId="{84A09873-61DB-42DA-A2D2-0836AAC19795}" type="parTrans" cxnId="{98528037-C0AE-42FA-9054-06CA76349C50}">
      <dgm:prSet/>
      <dgm:spPr/>
      <dgm:t>
        <a:bodyPr/>
        <a:lstStyle/>
        <a:p>
          <a:endParaRPr lang="en-US"/>
        </a:p>
      </dgm:t>
    </dgm:pt>
    <dgm:pt modelId="{C7746664-4E2B-47AD-BD5F-D6585B94BAC1}" type="sibTrans" cxnId="{98528037-C0AE-42FA-9054-06CA76349C50}">
      <dgm:prSet/>
      <dgm:spPr/>
      <dgm:t>
        <a:bodyPr/>
        <a:lstStyle/>
        <a:p>
          <a:endParaRPr lang="en-US"/>
        </a:p>
      </dgm:t>
    </dgm:pt>
    <dgm:pt modelId="{AE288484-543D-49A5-ADCC-F0FFFE13563F}">
      <dgm:prSet phldrT="[Text]"/>
      <dgm:spPr/>
      <dgm:t>
        <a:bodyPr/>
        <a:lstStyle/>
        <a:p>
          <a:r>
            <a:rPr lang="en-US" dirty="0" smtClean="0">
              <a:latin typeface="+mn-lt"/>
              <a:cs typeface="Adobe Devanagari" panose="02040503050201020203" pitchFamily="18" charset="0"/>
            </a:rPr>
            <a:t>$160 per month</a:t>
          </a:r>
          <a:endParaRPr lang="en-US" dirty="0">
            <a:latin typeface="+mn-lt"/>
            <a:cs typeface="Adobe Devanagari" panose="02040503050201020203" pitchFamily="18" charset="0"/>
          </a:endParaRPr>
        </a:p>
      </dgm:t>
    </dgm:pt>
    <dgm:pt modelId="{7313A710-2996-4B31-A02A-D5A7F66C79BB}" type="parTrans" cxnId="{59C17DFA-0697-425D-BCA1-BC91DD2FDCFE}">
      <dgm:prSet/>
      <dgm:spPr/>
      <dgm:t>
        <a:bodyPr/>
        <a:lstStyle/>
        <a:p>
          <a:endParaRPr lang="en-US"/>
        </a:p>
      </dgm:t>
    </dgm:pt>
    <dgm:pt modelId="{08F96A9F-CF6B-4C3C-B9C8-01AF7BD809DA}" type="sibTrans" cxnId="{59C17DFA-0697-425D-BCA1-BC91DD2FDCFE}">
      <dgm:prSet/>
      <dgm:spPr/>
      <dgm:t>
        <a:bodyPr/>
        <a:lstStyle/>
        <a:p>
          <a:endParaRPr lang="en-US"/>
        </a:p>
      </dgm:t>
    </dgm:pt>
    <dgm:pt modelId="{05DBA11F-254B-44A4-B0E1-E4C7128F817B}">
      <dgm:prSet phldrT="[Text]"/>
      <dgm:spPr/>
      <dgm:t>
        <a:bodyPr/>
        <a:lstStyle/>
        <a:p>
          <a:r>
            <a:rPr lang="en-US" dirty="0" smtClean="0">
              <a:latin typeface="+mn-lt"/>
              <a:cs typeface="Adobe Devanagari" panose="02040503050201020203" pitchFamily="18" charset="0"/>
            </a:rPr>
            <a:t>$2,000 per year</a:t>
          </a:r>
          <a:endParaRPr lang="en-US" dirty="0">
            <a:latin typeface="+mn-lt"/>
            <a:cs typeface="Adobe Devanagari" panose="02040503050201020203" pitchFamily="18" charset="0"/>
          </a:endParaRPr>
        </a:p>
      </dgm:t>
    </dgm:pt>
    <dgm:pt modelId="{445658C1-E24F-4C63-829E-992642F682E7}" type="parTrans" cxnId="{96F2348D-D748-4AEB-B041-912AF9B192A6}">
      <dgm:prSet/>
      <dgm:spPr/>
      <dgm:t>
        <a:bodyPr/>
        <a:lstStyle/>
        <a:p>
          <a:endParaRPr lang="en-US"/>
        </a:p>
      </dgm:t>
    </dgm:pt>
    <dgm:pt modelId="{9823E992-6077-4745-BFE0-B99F9B4C7FBA}" type="sibTrans" cxnId="{96F2348D-D748-4AEB-B041-912AF9B192A6}">
      <dgm:prSet/>
      <dgm:spPr/>
      <dgm:t>
        <a:bodyPr/>
        <a:lstStyle/>
        <a:p>
          <a:endParaRPr lang="en-US"/>
        </a:p>
      </dgm:t>
    </dgm:pt>
    <dgm:pt modelId="{A8BEED2C-D915-4E98-BF82-96AE585FD426}" type="pres">
      <dgm:prSet presAssocID="{41F23798-FA7B-43B6-98A8-48DC0D367B5D}" presName="CompostProcess" presStyleCnt="0">
        <dgm:presLayoutVars>
          <dgm:dir/>
          <dgm:resizeHandles val="exact"/>
        </dgm:presLayoutVars>
      </dgm:prSet>
      <dgm:spPr/>
    </dgm:pt>
    <dgm:pt modelId="{1EB39E69-C1EA-428C-9112-960D561072A4}" type="pres">
      <dgm:prSet presAssocID="{41F23798-FA7B-43B6-98A8-48DC0D367B5D}" presName="arrow" presStyleLbl="bgShp" presStyleIdx="0" presStyleCnt="1" custLinFactNeighborX="1918" custLinFactNeighborY="1712"/>
      <dgm:spPr/>
    </dgm:pt>
    <dgm:pt modelId="{07BF4003-9DA0-4A33-96E9-6194D9A951F0}" type="pres">
      <dgm:prSet presAssocID="{41F23798-FA7B-43B6-98A8-48DC0D367B5D}" presName="linearProcess" presStyleCnt="0"/>
      <dgm:spPr/>
    </dgm:pt>
    <dgm:pt modelId="{3FD9B51F-1734-456B-B6B6-9E23F9E53CB4}" type="pres">
      <dgm:prSet presAssocID="{1323237D-9D3B-4937-BF6E-DCFC64A94680}" presName="textNode" presStyleLbl="node1" presStyleIdx="0" presStyleCnt="3">
        <dgm:presLayoutVars>
          <dgm:bulletEnabled val="1"/>
        </dgm:presLayoutVars>
      </dgm:prSet>
      <dgm:spPr/>
      <dgm:t>
        <a:bodyPr/>
        <a:lstStyle/>
        <a:p>
          <a:endParaRPr lang="en-US"/>
        </a:p>
      </dgm:t>
    </dgm:pt>
    <dgm:pt modelId="{524732BF-1CC2-4FDE-BD37-98E873705B73}" type="pres">
      <dgm:prSet presAssocID="{C7746664-4E2B-47AD-BD5F-D6585B94BAC1}" presName="sibTrans" presStyleCnt="0"/>
      <dgm:spPr/>
    </dgm:pt>
    <dgm:pt modelId="{DC8DDF29-1E4E-4E45-9E5F-0AFE0B348C4F}" type="pres">
      <dgm:prSet presAssocID="{AE288484-543D-49A5-ADCC-F0FFFE13563F}" presName="textNode" presStyleLbl="node1" presStyleIdx="1" presStyleCnt="3">
        <dgm:presLayoutVars>
          <dgm:bulletEnabled val="1"/>
        </dgm:presLayoutVars>
      </dgm:prSet>
      <dgm:spPr/>
      <dgm:t>
        <a:bodyPr/>
        <a:lstStyle/>
        <a:p>
          <a:endParaRPr lang="en-US"/>
        </a:p>
      </dgm:t>
    </dgm:pt>
    <dgm:pt modelId="{A93C3DC6-A3DB-48B5-9BC3-9C78DD8EB48B}" type="pres">
      <dgm:prSet presAssocID="{08F96A9F-CF6B-4C3C-B9C8-01AF7BD809DA}" presName="sibTrans" presStyleCnt="0"/>
      <dgm:spPr/>
    </dgm:pt>
    <dgm:pt modelId="{587A3BAD-E061-496D-AA1F-F83ED9063BD6}" type="pres">
      <dgm:prSet presAssocID="{05DBA11F-254B-44A4-B0E1-E4C7128F817B}" presName="textNode" presStyleLbl="node1" presStyleIdx="2" presStyleCnt="3">
        <dgm:presLayoutVars>
          <dgm:bulletEnabled val="1"/>
        </dgm:presLayoutVars>
      </dgm:prSet>
      <dgm:spPr/>
      <dgm:t>
        <a:bodyPr/>
        <a:lstStyle/>
        <a:p>
          <a:endParaRPr lang="en-US"/>
        </a:p>
      </dgm:t>
    </dgm:pt>
  </dgm:ptLst>
  <dgm:cxnLst>
    <dgm:cxn modelId="{B71881F5-181C-4E8E-8319-1ABFE992270E}" type="presOf" srcId="{1323237D-9D3B-4937-BF6E-DCFC64A94680}" destId="{3FD9B51F-1734-456B-B6B6-9E23F9E53CB4}" srcOrd="0" destOrd="0" presId="urn:microsoft.com/office/officeart/2005/8/layout/hProcess9"/>
    <dgm:cxn modelId="{F649B411-7FC8-47A7-B60A-E9E8FBF13B81}" type="presOf" srcId="{41F23798-FA7B-43B6-98A8-48DC0D367B5D}" destId="{A8BEED2C-D915-4E98-BF82-96AE585FD426}" srcOrd="0" destOrd="0" presId="urn:microsoft.com/office/officeart/2005/8/layout/hProcess9"/>
    <dgm:cxn modelId="{9097DCFD-51A1-4B13-B621-1A9BB6B01823}" type="presOf" srcId="{AE288484-543D-49A5-ADCC-F0FFFE13563F}" destId="{DC8DDF29-1E4E-4E45-9E5F-0AFE0B348C4F}" srcOrd="0" destOrd="0" presId="urn:microsoft.com/office/officeart/2005/8/layout/hProcess9"/>
    <dgm:cxn modelId="{98528037-C0AE-42FA-9054-06CA76349C50}" srcId="{41F23798-FA7B-43B6-98A8-48DC0D367B5D}" destId="{1323237D-9D3B-4937-BF6E-DCFC64A94680}" srcOrd="0" destOrd="0" parTransId="{84A09873-61DB-42DA-A2D2-0836AAC19795}" sibTransId="{C7746664-4E2B-47AD-BD5F-D6585B94BAC1}"/>
    <dgm:cxn modelId="{48BB756F-BBB7-45C2-A118-216DEBA24701}" type="presOf" srcId="{05DBA11F-254B-44A4-B0E1-E4C7128F817B}" destId="{587A3BAD-E061-496D-AA1F-F83ED9063BD6}" srcOrd="0" destOrd="0" presId="urn:microsoft.com/office/officeart/2005/8/layout/hProcess9"/>
    <dgm:cxn modelId="{59C17DFA-0697-425D-BCA1-BC91DD2FDCFE}" srcId="{41F23798-FA7B-43B6-98A8-48DC0D367B5D}" destId="{AE288484-543D-49A5-ADCC-F0FFFE13563F}" srcOrd="1" destOrd="0" parTransId="{7313A710-2996-4B31-A02A-D5A7F66C79BB}" sibTransId="{08F96A9F-CF6B-4C3C-B9C8-01AF7BD809DA}"/>
    <dgm:cxn modelId="{96F2348D-D748-4AEB-B041-912AF9B192A6}" srcId="{41F23798-FA7B-43B6-98A8-48DC0D367B5D}" destId="{05DBA11F-254B-44A4-B0E1-E4C7128F817B}" srcOrd="2" destOrd="0" parTransId="{445658C1-E24F-4C63-829E-992642F682E7}" sibTransId="{9823E992-6077-4745-BFE0-B99F9B4C7FBA}"/>
    <dgm:cxn modelId="{A8DFE4E4-16F0-4CCF-B209-F0681E3E16B2}" type="presParOf" srcId="{A8BEED2C-D915-4E98-BF82-96AE585FD426}" destId="{1EB39E69-C1EA-428C-9112-960D561072A4}" srcOrd="0" destOrd="0" presId="urn:microsoft.com/office/officeart/2005/8/layout/hProcess9"/>
    <dgm:cxn modelId="{12F6F07B-DEF6-4919-AC6C-1614BF2BEFDA}" type="presParOf" srcId="{A8BEED2C-D915-4E98-BF82-96AE585FD426}" destId="{07BF4003-9DA0-4A33-96E9-6194D9A951F0}" srcOrd="1" destOrd="0" presId="urn:microsoft.com/office/officeart/2005/8/layout/hProcess9"/>
    <dgm:cxn modelId="{2A7653F2-0AB1-42BA-B249-D5D7FB254DE8}" type="presParOf" srcId="{07BF4003-9DA0-4A33-96E9-6194D9A951F0}" destId="{3FD9B51F-1734-456B-B6B6-9E23F9E53CB4}" srcOrd="0" destOrd="0" presId="urn:microsoft.com/office/officeart/2005/8/layout/hProcess9"/>
    <dgm:cxn modelId="{5B63FF44-01AF-4BAE-9D0A-98BB606E8EE8}" type="presParOf" srcId="{07BF4003-9DA0-4A33-96E9-6194D9A951F0}" destId="{524732BF-1CC2-4FDE-BD37-98E873705B73}" srcOrd="1" destOrd="0" presId="urn:microsoft.com/office/officeart/2005/8/layout/hProcess9"/>
    <dgm:cxn modelId="{93602C49-4E4A-436A-A59B-E341B3CB604A}" type="presParOf" srcId="{07BF4003-9DA0-4A33-96E9-6194D9A951F0}" destId="{DC8DDF29-1E4E-4E45-9E5F-0AFE0B348C4F}" srcOrd="2" destOrd="0" presId="urn:microsoft.com/office/officeart/2005/8/layout/hProcess9"/>
    <dgm:cxn modelId="{45885C3C-D482-4748-BF14-A60B78869938}" type="presParOf" srcId="{07BF4003-9DA0-4A33-96E9-6194D9A951F0}" destId="{A93C3DC6-A3DB-48B5-9BC3-9C78DD8EB48B}" srcOrd="3" destOrd="0" presId="urn:microsoft.com/office/officeart/2005/8/layout/hProcess9"/>
    <dgm:cxn modelId="{4BB19013-28A4-40B3-85EE-4E2BCED9BD80}" type="presParOf" srcId="{07BF4003-9DA0-4A33-96E9-6194D9A951F0}" destId="{587A3BAD-E061-496D-AA1F-F83ED9063BD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8D4AD8-3D84-4F3B-8841-CBBFF4290224}" type="doc">
      <dgm:prSet loTypeId="urn:microsoft.com/office/officeart/2008/layout/NameandTitleOrganizationalChart" loCatId="hierarchy" qsTypeId="urn:microsoft.com/office/officeart/2005/8/quickstyle/3d1" qsCatId="3D" csTypeId="urn:microsoft.com/office/officeart/2005/8/colors/accent1_2" csCatId="accent1" phldr="1"/>
      <dgm:spPr/>
      <dgm:t>
        <a:bodyPr/>
        <a:lstStyle/>
        <a:p>
          <a:endParaRPr lang="en-US"/>
        </a:p>
      </dgm:t>
    </dgm:pt>
    <dgm:pt modelId="{9AD5794C-A169-404A-877C-9A7129418501}">
      <dgm:prSet phldrT="[Text]" custT="1"/>
      <dgm:spPr>
        <a:solidFill>
          <a:srgbClr val="5B8F22"/>
        </a:solidFill>
      </dgm:spPr>
      <dgm:t>
        <a:bodyPr/>
        <a:lstStyle/>
        <a:p>
          <a:r>
            <a:rPr lang="en-US" sz="2800" dirty="0" smtClean="0"/>
            <a:t>Interest</a:t>
          </a:r>
          <a:endParaRPr lang="en-US" sz="2800" dirty="0"/>
        </a:p>
      </dgm:t>
    </dgm:pt>
    <dgm:pt modelId="{C914B0F6-B68A-41BA-881B-FBB8C309BFFE}" type="parTrans" cxnId="{24111D39-CD4C-4840-8F32-0AD610581F75}">
      <dgm:prSet/>
      <dgm:spPr/>
      <dgm:t>
        <a:bodyPr/>
        <a:lstStyle/>
        <a:p>
          <a:endParaRPr lang="en-US"/>
        </a:p>
      </dgm:t>
    </dgm:pt>
    <dgm:pt modelId="{955FAF7B-C35D-45C9-8CB0-230177C9735C}" type="sibTrans" cxnId="{24111D39-CD4C-4840-8F32-0AD610581F75}">
      <dgm:prSet phldrT="[Text]" custT="1"/>
      <dgm:spPr>
        <a:ln>
          <a:solidFill>
            <a:srgbClr val="5B8F22"/>
          </a:solidFill>
        </a:ln>
      </dgm:spPr>
      <dgm:t>
        <a:bodyPr/>
        <a:lstStyle/>
        <a:p>
          <a:r>
            <a:rPr lang="en-US" sz="1400" dirty="0" smtClean="0"/>
            <a:t>A percentage of a loan to be paid to the lender for the privilege of borrowing money</a:t>
          </a:r>
          <a:r>
            <a:rPr lang="en-US" sz="1100" dirty="0" smtClean="0"/>
            <a:t>. </a:t>
          </a:r>
          <a:endParaRPr lang="en-US" sz="1100" dirty="0"/>
        </a:p>
      </dgm:t>
    </dgm:pt>
    <dgm:pt modelId="{687D7EA1-8546-4407-9640-6E51C2F9D988}">
      <dgm:prSet custT="1"/>
      <dgm:spPr>
        <a:solidFill>
          <a:srgbClr val="5B8F22"/>
        </a:solidFill>
      </dgm:spPr>
      <dgm:t>
        <a:bodyPr/>
        <a:lstStyle/>
        <a:p>
          <a:r>
            <a:rPr lang="en-US" sz="2800" dirty="0" smtClean="0"/>
            <a:t>Simple Interest</a:t>
          </a:r>
        </a:p>
      </dgm:t>
    </dgm:pt>
    <dgm:pt modelId="{14006227-8D90-4300-A3A7-8FF7543A86EB}" type="parTrans" cxnId="{47719843-0FCA-4FF6-8BAA-59141F18BA49}">
      <dgm:prSet/>
      <dgm:spPr>
        <a:ln>
          <a:solidFill>
            <a:srgbClr val="5B8F22"/>
          </a:solidFill>
        </a:ln>
      </dgm:spPr>
      <dgm:t>
        <a:bodyPr/>
        <a:lstStyle/>
        <a:p>
          <a:endParaRPr lang="en-US"/>
        </a:p>
      </dgm:t>
    </dgm:pt>
    <dgm:pt modelId="{F6CBFA8C-390F-4A49-B9CA-1E605D50BBE5}" type="sibTrans" cxnId="{47719843-0FCA-4FF6-8BAA-59141F18BA49}">
      <dgm:prSet custT="1"/>
      <dgm:spPr>
        <a:ln>
          <a:solidFill>
            <a:srgbClr val="5B8F22"/>
          </a:solidFill>
        </a:ln>
      </dgm:spPr>
      <dgm:t>
        <a:bodyPr/>
        <a:lstStyle/>
        <a:p>
          <a:r>
            <a:rPr lang="en-US" sz="1400" smtClean="0"/>
            <a:t>Interest on the principal amount borrowed. </a:t>
          </a:r>
          <a:endParaRPr lang="en-US" sz="1400" dirty="0"/>
        </a:p>
      </dgm:t>
    </dgm:pt>
    <dgm:pt modelId="{5C541D8C-EB8F-480F-99FC-B203C203CA89}">
      <dgm:prSet custT="1"/>
      <dgm:spPr>
        <a:solidFill>
          <a:srgbClr val="5B8F22"/>
        </a:solidFill>
      </dgm:spPr>
      <dgm:t>
        <a:bodyPr/>
        <a:lstStyle/>
        <a:p>
          <a:r>
            <a:rPr lang="en-US" sz="2800" dirty="0" smtClean="0"/>
            <a:t>Compound Interest</a:t>
          </a:r>
        </a:p>
      </dgm:t>
    </dgm:pt>
    <dgm:pt modelId="{4457A653-171E-4CED-987D-EDBBF11600DF}" type="parTrans" cxnId="{511C8248-FBC1-4D53-98D1-1AEF34FA14CB}">
      <dgm:prSet/>
      <dgm:spPr>
        <a:ln>
          <a:solidFill>
            <a:srgbClr val="5B8F22"/>
          </a:solidFill>
        </a:ln>
      </dgm:spPr>
      <dgm:t>
        <a:bodyPr/>
        <a:lstStyle/>
        <a:p>
          <a:endParaRPr lang="en-US"/>
        </a:p>
      </dgm:t>
    </dgm:pt>
    <dgm:pt modelId="{15E12A8F-D095-4C5C-A665-E89634567E3D}" type="sibTrans" cxnId="{511C8248-FBC1-4D53-98D1-1AEF34FA14CB}">
      <dgm:prSet custT="1"/>
      <dgm:spPr>
        <a:ln>
          <a:solidFill>
            <a:srgbClr val="5B8F22"/>
          </a:solidFill>
        </a:ln>
      </dgm:spPr>
      <dgm:t>
        <a:bodyPr/>
        <a:lstStyle/>
        <a:p>
          <a:r>
            <a:rPr lang="en-US" sz="1400" dirty="0" smtClean="0"/>
            <a:t>Interest on the principal and interest accrued on the amount borrowed. </a:t>
          </a:r>
          <a:endParaRPr lang="en-US" sz="1400" dirty="0"/>
        </a:p>
      </dgm:t>
    </dgm:pt>
    <dgm:pt modelId="{2D7DAEC3-37E1-463A-A19D-716F8501BAA3}" type="pres">
      <dgm:prSet presAssocID="{B18D4AD8-3D84-4F3B-8841-CBBFF4290224}" presName="hierChild1" presStyleCnt="0">
        <dgm:presLayoutVars>
          <dgm:orgChart val="1"/>
          <dgm:chPref val="1"/>
          <dgm:dir/>
          <dgm:animOne val="branch"/>
          <dgm:animLvl val="lvl"/>
          <dgm:resizeHandles/>
        </dgm:presLayoutVars>
      </dgm:prSet>
      <dgm:spPr/>
      <dgm:t>
        <a:bodyPr/>
        <a:lstStyle/>
        <a:p>
          <a:endParaRPr lang="en-US"/>
        </a:p>
      </dgm:t>
    </dgm:pt>
    <dgm:pt modelId="{448F60EF-8F9E-4020-A239-310A0224ADB0}" type="pres">
      <dgm:prSet presAssocID="{9AD5794C-A169-404A-877C-9A7129418501}" presName="hierRoot1" presStyleCnt="0">
        <dgm:presLayoutVars>
          <dgm:hierBranch val="init"/>
        </dgm:presLayoutVars>
      </dgm:prSet>
      <dgm:spPr/>
      <dgm:t>
        <a:bodyPr/>
        <a:lstStyle/>
        <a:p>
          <a:endParaRPr lang="en-US"/>
        </a:p>
      </dgm:t>
    </dgm:pt>
    <dgm:pt modelId="{B13D4D97-5972-4726-96EA-01733253159D}" type="pres">
      <dgm:prSet presAssocID="{9AD5794C-A169-404A-877C-9A7129418501}" presName="rootComposite1" presStyleCnt="0"/>
      <dgm:spPr/>
      <dgm:t>
        <a:bodyPr/>
        <a:lstStyle/>
        <a:p>
          <a:endParaRPr lang="en-US"/>
        </a:p>
      </dgm:t>
    </dgm:pt>
    <dgm:pt modelId="{38DF52D1-CDD0-4586-9CBD-0D977DF28386}" type="pres">
      <dgm:prSet presAssocID="{9AD5794C-A169-404A-877C-9A7129418501}" presName="rootText1" presStyleLbl="node0" presStyleIdx="0" presStyleCnt="1" custLinFactNeighborY="-129">
        <dgm:presLayoutVars>
          <dgm:chMax/>
          <dgm:chPref val="3"/>
        </dgm:presLayoutVars>
      </dgm:prSet>
      <dgm:spPr/>
      <dgm:t>
        <a:bodyPr/>
        <a:lstStyle/>
        <a:p>
          <a:endParaRPr lang="en-US"/>
        </a:p>
      </dgm:t>
    </dgm:pt>
    <dgm:pt modelId="{96B7339C-6F41-4537-839E-0940764C14C6}" type="pres">
      <dgm:prSet presAssocID="{9AD5794C-A169-404A-877C-9A7129418501}" presName="titleText1" presStyleLbl="fgAcc0" presStyleIdx="0" presStyleCnt="1" custScaleX="120491" custScaleY="174032" custLinFactNeighborX="17818" custLinFactNeighborY="-3181">
        <dgm:presLayoutVars>
          <dgm:chMax val="0"/>
          <dgm:chPref val="0"/>
        </dgm:presLayoutVars>
      </dgm:prSet>
      <dgm:spPr/>
      <dgm:t>
        <a:bodyPr/>
        <a:lstStyle/>
        <a:p>
          <a:endParaRPr lang="en-US"/>
        </a:p>
      </dgm:t>
    </dgm:pt>
    <dgm:pt modelId="{CDDD56AA-A7F7-4E35-BA4C-35E3897F1EE8}" type="pres">
      <dgm:prSet presAssocID="{9AD5794C-A169-404A-877C-9A7129418501}" presName="rootConnector1" presStyleLbl="node1" presStyleIdx="0" presStyleCnt="2"/>
      <dgm:spPr/>
      <dgm:t>
        <a:bodyPr/>
        <a:lstStyle/>
        <a:p>
          <a:endParaRPr lang="en-US"/>
        </a:p>
      </dgm:t>
    </dgm:pt>
    <dgm:pt modelId="{E9CDCA1E-5304-4BC1-B85E-9253F471D76A}" type="pres">
      <dgm:prSet presAssocID="{9AD5794C-A169-404A-877C-9A7129418501}" presName="hierChild2" presStyleCnt="0"/>
      <dgm:spPr/>
      <dgm:t>
        <a:bodyPr/>
        <a:lstStyle/>
        <a:p>
          <a:endParaRPr lang="en-US"/>
        </a:p>
      </dgm:t>
    </dgm:pt>
    <dgm:pt modelId="{09FADCB7-8ECE-418C-9FC2-5BEF98274918}" type="pres">
      <dgm:prSet presAssocID="{14006227-8D90-4300-A3A7-8FF7543A86EB}" presName="Name37" presStyleLbl="parChTrans1D2" presStyleIdx="0" presStyleCnt="2"/>
      <dgm:spPr/>
      <dgm:t>
        <a:bodyPr/>
        <a:lstStyle/>
        <a:p>
          <a:endParaRPr lang="en-US"/>
        </a:p>
      </dgm:t>
    </dgm:pt>
    <dgm:pt modelId="{52D71259-60C9-44FE-9372-97D977AFC7AD}" type="pres">
      <dgm:prSet presAssocID="{687D7EA1-8546-4407-9640-6E51C2F9D988}" presName="hierRoot2" presStyleCnt="0">
        <dgm:presLayoutVars>
          <dgm:hierBranch val="init"/>
        </dgm:presLayoutVars>
      </dgm:prSet>
      <dgm:spPr/>
      <dgm:t>
        <a:bodyPr/>
        <a:lstStyle/>
        <a:p>
          <a:endParaRPr lang="en-US"/>
        </a:p>
      </dgm:t>
    </dgm:pt>
    <dgm:pt modelId="{15559272-B8A7-4F5F-AEB9-0835EF88B6A3}" type="pres">
      <dgm:prSet presAssocID="{687D7EA1-8546-4407-9640-6E51C2F9D988}" presName="rootComposite" presStyleCnt="0"/>
      <dgm:spPr/>
      <dgm:t>
        <a:bodyPr/>
        <a:lstStyle/>
        <a:p>
          <a:endParaRPr lang="en-US"/>
        </a:p>
      </dgm:t>
    </dgm:pt>
    <dgm:pt modelId="{3356E0C4-11BB-4888-B20E-FF08D3A391ED}" type="pres">
      <dgm:prSet presAssocID="{687D7EA1-8546-4407-9640-6E51C2F9D988}" presName="rootText" presStyleLbl="node1" presStyleIdx="0" presStyleCnt="2">
        <dgm:presLayoutVars>
          <dgm:chMax/>
          <dgm:chPref val="3"/>
        </dgm:presLayoutVars>
      </dgm:prSet>
      <dgm:spPr/>
      <dgm:t>
        <a:bodyPr/>
        <a:lstStyle/>
        <a:p>
          <a:endParaRPr lang="en-US"/>
        </a:p>
      </dgm:t>
    </dgm:pt>
    <dgm:pt modelId="{24E231FD-7F29-4ED7-85B6-ABA240A33EEA}" type="pres">
      <dgm:prSet presAssocID="{687D7EA1-8546-4407-9640-6E51C2F9D988}" presName="titleText2" presStyleLbl="fgAcc1" presStyleIdx="0" presStyleCnt="2" custScaleX="105706" custScaleY="166164" custLinFactNeighborX="11103" custLinFactNeighborY="1684">
        <dgm:presLayoutVars>
          <dgm:chMax val="0"/>
          <dgm:chPref val="0"/>
        </dgm:presLayoutVars>
      </dgm:prSet>
      <dgm:spPr/>
      <dgm:t>
        <a:bodyPr/>
        <a:lstStyle/>
        <a:p>
          <a:endParaRPr lang="en-US"/>
        </a:p>
      </dgm:t>
    </dgm:pt>
    <dgm:pt modelId="{559701FF-D2BD-4C2B-914D-3EA9ACB7ECB8}" type="pres">
      <dgm:prSet presAssocID="{687D7EA1-8546-4407-9640-6E51C2F9D988}" presName="rootConnector" presStyleLbl="node2" presStyleIdx="0" presStyleCnt="0"/>
      <dgm:spPr/>
      <dgm:t>
        <a:bodyPr/>
        <a:lstStyle/>
        <a:p>
          <a:endParaRPr lang="en-US"/>
        </a:p>
      </dgm:t>
    </dgm:pt>
    <dgm:pt modelId="{D7788CC8-42DD-485E-8C8D-092045982570}" type="pres">
      <dgm:prSet presAssocID="{687D7EA1-8546-4407-9640-6E51C2F9D988}" presName="hierChild4" presStyleCnt="0"/>
      <dgm:spPr/>
      <dgm:t>
        <a:bodyPr/>
        <a:lstStyle/>
        <a:p>
          <a:endParaRPr lang="en-US"/>
        </a:p>
      </dgm:t>
    </dgm:pt>
    <dgm:pt modelId="{9E810B97-7670-4D65-A02F-0C834D00DB60}" type="pres">
      <dgm:prSet presAssocID="{687D7EA1-8546-4407-9640-6E51C2F9D988}" presName="hierChild5" presStyleCnt="0"/>
      <dgm:spPr/>
      <dgm:t>
        <a:bodyPr/>
        <a:lstStyle/>
        <a:p>
          <a:endParaRPr lang="en-US"/>
        </a:p>
      </dgm:t>
    </dgm:pt>
    <dgm:pt modelId="{6B03473C-866B-4738-BA17-A76859321C86}" type="pres">
      <dgm:prSet presAssocID="{4457A653-171E-4CED-987D-EDBBF11600DF}" presName="Name37" presStyleLbl="parChTrans1D2" presStyleIdx="1" presStyleCnt="2"/>
      <dgm:spPr/>
      <dgm:t>
        <a:bodyPr/>
        <a:lstStyle/>
        <a:p>
          <a:endParaRPr lang="en-US"/>
        </a:p>
      </dgm:t>
    </dgm:pt>
    <dgm:pt modelId="{08FAEA9F-0854-4143-A662-2AB79AAFDEE3}" type="pres">
      <dgm:prSet presAssocID="{5C541D8C-EB8F-480F-99FC-B203C203CA89}" presName="hierRoot2" presStyleCnt="0">
        <dgm:presLayoutVars>
          <dgm:hierBranch val="init"/>
        </dgm:presLayoutVars>
      </dgm:prSet>
      <dgm:spPr/>
      <dgm:t>
        <a:bodyPr/>
        <a:lstStyle/>
        <a:p>
          <a:endParaRPr lang="en-US"/>
        </a:p>
      </dgm:t>
    </dgm:pt>
    <dgm:pt modelId="{DE96262E-8B28-4F6B-ADAB-921A19E75589}" type="pres">
      <dgm:prSet presAssocID="{5C541D8C-EB8F-480F-99FC-B203C203CA89}" presName="rootComposite" presStyleCnt="0"/>
      <dgm:spPr/>
      <dgm:t>
        <a:bodyPr/>
        <a:lstStyle/>
        <a:p>
          <a:endParaRPr lang="en-US"/>
        </a:p>
      </dgm:t>
    </dgm:pt>
    <dgm:pt modelId="{B21F53C0-464A-4215-B0BD-88F327DE8AB9}" type="pres">
      <dgm:prSet presAssocID="{5C541D8C-EB8F-480F-99FC-B203C203CA89}" presName="rootText" presStyleLbl="node1" presStyleIdx="1" presStyleCnt="2">
        <dgm:presLayoutVars>
          <dgm:chMax/>
          <dgm:chPref val="3"/>
        </dgm:presLayoutVars>
      </dgm:prSet>
      <dgm:spPr/>
      <dgm:t>
        <a:bodyPr/>
        <a:lstStyle/>
        <a:p>
          <a:endParaRPr lang="en-US"/>
        </a:p>
      </dgm:t>
    </dgm:pt>
    <dgm:pt modelId="{4AC3478C-B189-48D8-AAA2-043CCA3B348A}" type="pres">
      <dgm:prSet presAssocID="{5C541D8C-EB8F-480F-99FC-B203C203CA89}" presName="titleText2" presStyleLbl="fgAcc1" presStyleIdx="1" presStyleCnt="2" custScaleX="110887" custScaleY="136914" custLinFactNeighborX="12257" custLinFactNeighborY="309">
        <dgm:presLayoutVars>
          <dgm:chMax val="0"/>
          <dgm:chPref val="0"/>
        </dgm:presLayoutVars>
      </dgm:prSet>
      <dgm:spPr/>
      <dgm:t>
        <a:bodyPr/>
        <a:lstStyle/>
        <a:p>
          <a:endParaRPr lang="en-US"/>
        </a:p>
      </dgm:t>
    </dgm:pt>
    <dgm:pt modelId="{45848F91-D525-4914-93C6-846522F29F38}" type="pres">
      <dgm:prSet presAssocID="{5C541D8C-EB8F-480F-99FC-B203C203CA89}" presName="rootConnector" presStyleLbl="node2" presStyleIdx="0" presStyleCnt="0"/>
      <dgm:spPr/>
      <dgm:t>
        <a:bodyPr/>
        <a:lstStyle/>
        <a:p>
          <a:endParaRPr lang="en-US"/>
        </a:p>
      </dgm:t>
    </dgm:pt>
    <dgm:pt modelId="{04F052CD-4BBA-49F3-A417-B5216597C2A4}" type="pres">
      <dgm:prSet presAssocID="{5C541D8C-EB8F-480F-99FC-B203C203CA89}" presName="hierChild4" presStyleCnt="0"/>
      <dgm:spPr/>
      <dgm:t>
        <a:bodyPr/>
        <a:lstStyle/>
        <a:p>
          <a:endParaRPr lang="en-US"/>
        </a:p>
      </dgm:t>
    </dgm:pt>
    <dgm:pt modelId="{501C1168-C6F7-4D20-9610-BF5E6FA4E915}" type="pres">
      <dgm:prSet presAssocID="{5C541D8C-EB8F-480F-99FC-B203C203CA89}" presName="hierChild5" presStyleCnt="0"/>
      <dgm:spPr/>
      <dgm:t>
        <a:bodyPr/>
        <a:lstStyle/>
        <a:p>
          <a:endParaRPr lang="en-US"/>
        </a:p>
      </dgm:t>
    </dgm:pt>
    <dgm:pt modelId="{7A8974B0-7A30-4FFF-B436-31B4B8152AC6}" type="pres">
      <dgm:prSet presAssocID="{9AD5794C-A169-404A-877C-9A7129418501}" presName="hierChild3" presStyleCnt="0"/>
      <dgm:spPr/>
      <dgm:t>
        <a:bodyPr/>
        <a:lstStyle/>
        <a:p>
          <a:endParaRPr lang="en-US"/>
        </a:p>
      </dgm:t>
    </dgm:pt>
  </dgm:ptLst>
  <dgm:cxnLst>
    <dgm:cxn modelId="{2BF08D0D-B524-46FA-B940-E854968F2D9B}" type="presOf" srcId="{14006227-8D90-4300-A3A7-8FF7543A86EB}" destId="{09FADCB7-8ECE-418C-9FC2-5BEF98274918}" srcOrd="0" destOrd="0" presId="urn:microsoft.com/office/officeart/2008/layout/NameandTitleOrganizationalChart"/>
    <dgm:cxn modelId="{A430E1F2-F364-4DF5-A2A7-D1A99A007E84}" type="presOf" srcId="{687D7EA1-8546-4407-9640-6E51C2F9D988}" destId="{3356E0C4-11BB-4888-B20E-FF08D3A391ED}" srcOrd="0" destOrd="0" presId="urn:microsoft.com/office/officeart/2008/layout/NameandTitleOrganizationalChart"/>
    <dgm:cxn modelId="{770C1A90-82EF-494E-B924-824A90C4C8F6}" type="presOf" srcId="{9AD5794C-A169-404A-877C-9A7129418501}" destId="{CDDD56AA-A7F7-4E35-BA4C-35E3897F1EE8}" srcOrd="1" destOrd="0" presId="urn:microsoft.com/office/officeart/2008/layout/NameandTitleOrganizationalChart"/>
    <dgm:cxn modelId="{108E0D6B-E010-451E-ACEF-CE1320562448}" type="presOf" srcId="{955FAF7B-C35D-45C9-8CB0-230177C9735C}" destId="{96B7339C-6F41-4537-839E-0940764C14C6}" srcOrd="0" destOrd="0" presId="urn:microsoft.com/office/officeart/2008/layout/NameandTitleOrganizationalChart"/>
    <dgm:cxn modelId="{82F403CD-1CF0-4C4A-91CC-25C37BD90B9A}" type="presOf" srcId="{687D7EA1-8546-4407-9640-6E51C2F9D988}" destId="{559701FF-D2BD-4C2B-914D-3EA9ACB7ECB8}" srcOrd="1" destOrd="0" presId="urn:microsoft.com/office/officeart/2008/layout/NameandTitleOrganizationalChart"/>
    <dgm:cxn modelId="{511C8248-FBC1-4D53-98D1-1AEF34FA14CB}" srcId="{9AD5794C-A169-404A-877C-9A7129418501}" destId="{5C541D8C-EB8F-480F-99FC-B203C203CA89}" srcOrd="1" destOrd="0" parTransId="{4457A653-171E-4CED-987D-EDBBF11600DF}" sibTransId="{15E12A8F-D095-4C5C-A665-E89634567E3D}"/>
    <dgm:cxn modelId="{B30A2C9E-AA62-4671-AF7B-7305E3260A9A}" type="presOf" srcId="{B18D4AD8-3D84-4F3B-8841-CBBFF4290224}" destId="{2D7DAEC3-37E1-463A-A19D-716F8501BAA3}" srcOrd="0" destOrd="0" presId="urn:microsoft.com/office/officeart/2008/layout/NameandTitleOrganizationalChart"/>
    <dgm:cxn modelId="{909646BC-0403-4C3C-BAA8-C3CD274DE2A0}" type="presOf" srcId="{9AD5794C-A169-404A-877C-9A7129418501}" destId="{38DF52D1-CDD0-4586-9CBD-0D977DF28386}" srcOrd="0" destOrd="0" presId="urn:microsoft.com/office/officeart/2008/layout/NameandTitleOrganizationalChart"/>
    <dgm:cxn modelId="{1A26C92E-C28D-4FF4-B343-D37E178CBF37}" type="presOf" srcId="{15E12A8F-D095-4C5C-A665-E89634567E3D}" destId="{4AC3478C-B189-48D8-AAA2-043CCA3B348A}" srcOrd="0" destOrd="0" presId="urn:microsoft.com/office/officeart/2008/layout/NameandTitleOrganizationalChart"/>
    <dgm:cxn modelId="{43E96BE1-287F-4500-ABC6-2523F739A260}" type="presOf" srcId="{5C541D8C-EB8F-480F-99FC-B203C203CA89}" destId="{45848F91-D525-4914-93C6-846522F29F38}" srcOrd="1" destOrd="0" presId="urn:microsoft.com/office/officeart/2008/layout/NameandTitleOrganizationalChart"/>
    <dgm:cxn modelId="{EE39C6FB-EC11-40F8-A940-F60E30A3B78B}" type="presOf" srcId="{4457A653-171E-4CED-987D-EDBBF11600DF}" destId="{6B03473C-866B-4738-BA17-A76859321C86}" srcOrd="0" destOrd="0" presId="urn:microsoft.com/office/officeart/2008/layout/NameandTitleOrganizationalChart"/>
    <dgm:cxn modelId="{47719843-0FCA-4FF6-8BAA-59141F18BA49}" srcId="{9AD5794C-A169-404A-877C-9A7129418501}" destId="{687D7EA1-8546-4407-9640-6E51C2F9D988}" srcOrd="0" destOrd="0" parTransId="{14006227-8D90-4300-A3A7-8FF7543A86EB}" sibTransId="{F6CBFA8C-390F-4A49-B9CA-1E605D50BBE5}"/>
    <dgm:cxn modelId="{4EEE0743-CEF1-4F57-8682-7624795E777E}" type="presOf" srcId="{F6CBFA8C-390F-4A49-B9CA-1E605D50BBE5}" destId="{24E231FD-7F29-4ED7-85B6-ABA240A33EEA}" srcOrd="0" destOrd="0" presId="urn:microsoft.com/office/officeart/2008/layout/NameandTitleOrganizationalChart"/>
    <dgm:cxn modelId="{24111D39-CD4C-4840-8F32-0AD610581F75}" srcId="{B18D4AD8-3D84-4F3B-8841-CBBFF4290224}" destId="{9AD5794C-A169-404A-877C-9A7129418501}" srcOrd="0" destOrd="0" parTransId="{C914B0F6-B68A-41BA-881B-FBB8C309BFFE}" sibTransId="{955FAF7B-C35D-45C9-8CB0-230177C9735C}"/>
    <dgm:cxn modelId="{595F082E-25EA-4541-AEC9-74C9C97A75CB}" type="presOf" srcId="{5C541D8C-EB8F-480F-99FC-B203C203CA89}" destId="{B21F53C0-464A-4215-B0BD-88F327DE8AB9}" srcOrd="0" destOrd="0" presId="urn:microsoft.com/office/officeart/2008/layout/NameandTitleOrganizationalChart"/>
    <dgm:cxn modelId="{4AD4E137-9E38-4458-9A17-9135958795EA}" type="presParOf" srcId="{2D7DAEC3-37E1-463A-A19D-716F8501BAA3}" destId="{448F60EF-8F9E-4020-A239-310A0224ADB0}" srcOrd="0" destOrd="0" presId="urn:microsoft.com/office/officeart/2008/layout/NameandTitleOrganizationalChart"/>
    <dgm:cxn modelId="{D62111E2-42A9-4F1D-9385-37A63D5F157D}" type="presParOf" srcId="{448F60EF-8F9E-4020-A239-310A0224ADB0}" destId="{B13D4D97-5972-4726-96EA-01733253159D}" srcOrd="0" destOrd="0" presId="urn:microsoft.com/office/officeart/2008/layout/NameandTitleOrganizationalChart"/>
    <dgm:cxn modelId="{BA48500D-80A2-45C1-A30F-649769E297B2}" type="presParOf" srcId="{B13D4D97-5972-4726-96EA-01733253159D}" destId="{38DF52D1-CDD0-4586-9CBD-0D977DF28386}" srcOrd="0" destOrd="0" presId="urn:microsoft.com/office/officeart/2008/layout/NameandTitleOrganizationalChart"/>
    <dgm:cxn modelId="{576022AF-7200-4818-B8B6-F183F77F6867}" type="presParOf" srcId="{B13D4D97-5972-4726-96EA-01733253159D}" destId="{96B7339C-6F41-4537-839E-0940764C14C6}" srcOrd="1" destOrd="0" presId="urn:microsoft.com/office/officeart/2008/layout/NameandTitleOrganizationalChart"/>
    <dgm:cxn modelId="{E5386085-9097-4B36-B9A6-384095C02482}" type="presParOf" srcId="{B13D4D97-5972-4726-96EA-01733253159D}" destId="{CDDD56AA-A7F7-4E35-BA4C-35E3897F1EE8}" srcOrd="2" destOrd="0" presId="urn:microsoft.com/office/officeart/2008/layout/NameandTitleOrganizationalChart"/>
    <dgm:cxn modelId="{31902C0B-889D-451D-8374-3B62E24B09DA}" type="presParOf" srcId="{448F60EF-8F9E-4020-A239-310A0224ADB0}" destId="{E9CDCA1E-5304-4BC1-B85E-9253F471D76A}" srcOrd="1" destOrd="0" presId="urn:microsoft.com/office/officeart/2008/layout/NameandTitleOrganizationalChart"/>
    <dgm:cxn modelId="{D729B270-1C75-4333-A9F4-BAB71FCE1C7D}" type="presParOf" srcId="{E9CDCA1E-5304-4BC1-B85E-9253F471D76A}" destId="{09FADCB7-8ECE-418C-9FC2-5BEF98274918}" srcOrd="0" destOrd="0" presId="urn:microsoft.com/office/officeart/2008/layout/NameandTitleOrganizationalChart"/>
    <dgm:cxn modelId="{AE0BF08B-D3AB-4033-B9BE-7E936086F855}" type="presParOf" srcId="{E9CDCA1E-5304-4BC1-B85E-9253F471D76A}" destId="{52D71259-60C9-44FE-9372-97D977AFC7AD}" srcOrd="1" destOrd="0" presId="urn:microsoft.com/office/officeart/2008/layout/NameandTitleOrganizationalChart"/>
    <dgm:cxn modelId="{15C2E11B-31F0-417A-BEAB-DFCEFD86204B}" type="presParOf" srcId="{52D71259-60C9-44FE-9372-97D977AFC7AD}" destId="{15559272-B8A7-4F5F-AEB9-0835EF88B6A3}" srcOrd="0" destOrd="0" presId="urn:microsoft.com/office/officeart/2008/layout/NameandTitleOrganizationalChart"/>
    <dgm:cxn modelId="{15F51404-C077-4D50-A80A-ADE868869335}" type="presParOf" srcId="{15559272-B8A7-4F5F-AEB9-0835EF88B6A3}" destId="{3356E0C4-11BB-4888-B20E-FF08D3A391ED}" srcOrd="0" destOrd="0" presId="urn:microsoft.com/office/officeart/2008/layout/NameandTitleOrganizationalChart"/>
    <dgm:cxn modelId="{BDDF3536-BD1C-4C51-8658-3AADB4BED1EC}" type="presParOf" srcId="{15559272-B8A7-4F5F-AEB9-0835EF88B6A3}" destId="{24E231FD-7F29-4ED7-85B6-ABA240A33EEA}" srcOrd="1" destOrd="0" presId="urn:microsoft.com/office/officeart/2008/layout/NameandTitleOrganizationalChart"/>
    <dgm:cxn modelId="{65410098-4C9B-4212-A578-E1D57B322994}" type="presParOf" srcId="{15559272-B8A7-4F5F-AEB9-0835EF88B6A3}" destId="{559701FF-D2BD-4C2B-914D-3EA9ACB7ECB8}" srcOrd="2" destOrd="0" presId="urn:microsoft.com/office/officeart/2008/layout/NameandTitleOrganizationalChart"/>
    <dgm:cxn modelId="{240C1F54-8B57-4EFD-9507-1C43E6760AA4}" type="presParOf" srcId="{52D71259-60C9-44FE-9372-97D977AFC7AD}" destId="{D7788CC8-42DD-485E-8C8D-092045982570}" srcOrd="1" destOrd="0" presId="urn:microsoft.com/office/officeart/2008/layout/NameandTitleOrganizationalChart"/>
    <dgm:cxn modelId="{EFC98623-5A59-4D89-8969-0E0AADE46D4D}" type="presParOf" srcId="{52D71259-60C9-44FE-9372-97D977AFC7AD}" destId="{9E810B97-7670-4D65-A02F-0C834D00DB60}" srcOrd="2" destOrd="0" presId="urn:microsoft.com/office/officeart/2008/layout/NameandTitleOrganizationalChart"/>
    <dgm:cxn modelId="{A45F1119-02F4-4597-82FF-F093E5BC93D1}" type="presParOf" srcId="{E9CDCA1E-5304-4BC1-B85E-9253F471D76A}" destId="{6B03473C-866B-4738-BA17-A76859321C86}" srcOrd="2" destOrd="0" presId="urn:microsoft.com/office/officeart/2008/layout/NameandTitleOrganizationalChart"/>
    <dgm:cxn modelId="{5BBD8539-DFF9-4E78-877D-B747F5A18592}" type="presParOf" srcId="{E9CDCA1E-5304-4BC1-B85E-9253F471D76A}" destId="{08FAEA9F-0854-4143-A662-2AB79AAFDEE3}" srcOrd="3" destOrd="0" presId="urn:microsoft.com/office/officeart/2008/layout/NameandTitleOrganizationalChart"/>
    <dgm:cxn modelId="{BE53CA7D-7B42-45F7-A3B5-0DC6A5CE7F78}" type="presParOf" srcId="{08FAEA9F-0854-4143-A662-2AB79AAFDEE3}" destId="{DE96262E-8B28-4F6B-ADAB-921A19E75589}" srcOrd="0" destOrd="0" presId="urn:microsoft.com/office/officeart/2008/layout/NameandTitleOrganizationalChart"/>
    <dgm:cxn modelId="{3442507B-14E8-430D-997C-2DC8594E16F9}" type="presParOf" srcId="{DE96262E-8B28-4F6B-ADAB-921A19E75589}" destId="{B21F53C0-464A-4215-B0BD-88F327DE8AB9}" srcOrd="0" destOrd="0" presId="urn:microsoft.com/office/officeart/2008/layout/NameandTitleOrganizationalChart"/>
    <dgm:cxn modelId="{C0A683A5-7813-4A96-93DF-7BBDA97FEDE5}" type="presParOf" srcId="{DE96262E-8B28-4F6B-ADAB-921A19E75589}" destId="{4AC3478C-B189-48D8-AAA2-043CCA3B348A}" srcOrd="1" destOrd="0" presId="urn:microsoft.com/office/officeart/2008/layout/NameandTitleOrganizationalChart"/>
    <dgm:cxn modelId="{5ACC3216-4363-4742-ADEE-BCC3265ED9CD}" type="presParOf" srcId="{DE96262E-8B28-4F6B-ADAB-921A19E75589}" destId="{45848F91-D525-4914-93C6-846522F29F38}" srcOrd="2" destOrd="0" presId="urn:microsoft.com/office/officeart/2008/layout/NameandTitleOrganizationalChart"/>
    <dgm:cxn modelId="{3944FB76-3434-46E0-BD26-580682567794}" type="presParOf" srcId="{08FAEA9F-0854-4143-A662-2AB79AAFDEE3}" destId="{04F052CD-4BBA-49F3-A417-B5216597C2A4}" srcOrd="1" destOrd="0" presId="urn:microsoft.com/office/officeart/2008/layout/NameandTitleOrganizationalChart"/>
    <dgm:cxn modelId="{3C712F15-A34B-49C9-A91A-5A09A539BE50}" type="presParOf" srcId="{08FAEA9F-0854-4143-A662-2AB79AAFDEE3}" destId="{501C1168-C6F7-4D20-9610-BF5E6FA4E915}" srcOrd="2" destOrd="0" presId="urn:microsoft.com/office/officeart/2008/layout/NameandTitleOrganizationalChart"/>
    <dgm:cxn modelId="{5769921E-B2A0-4F5B-8BD1-171874513BBF}" type="presParOf" srcId="{448F60EF-8F9E-4020-A239-310A0224ADB0}" destId="{7A8974B0-7A30-4FFF-B436-31B4B8152AC6}" srcOrd="2" destOrd="0" presId="urn:microsoft.com/office/officeart/2008/layout/NameandTitleOrganizational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1EF512-3A1E-4356-A153-69646325CE1C}" type="doc">
      <dgm:prSet loTypeId="urn:diagrams.loki3.com/BracketList" loCatId="list" qsTypeId="urn:microsoft.com/office/officeart/2005/8/quickstyle/simple1" qsCatId="simple" csTypeId="urn:microsoft.com/office/officeart/2005/8/colors/accent6_2" csCatId="accent6" phldr="1"/>
      <dgm:spPr/>
      <dgm:t>
        <a:bodyPr/>
        <a:lstStyle/>
        <a:p>
          <a:endParaRPr lang="en-US"/>
        </a:p>
      </dgm:t>
    </dgm:pt>
    <dgm:pt modelId="{0AB3F258-8E7F-4056-95F7-1270FE069BEE}">
      <dgm:prSet phldrT="[Text]" custT="1"/>
      <dgm:spPr/>
      <dgm:t>
        <a:bodyPr/>
        <a:lstStyle/>
        <a:p>
          <a:r>
            <a:rPr lang="en-US" sz="2000" dirty="0" smtClean="0">
              <a:latin typeface="+mn-lt"/>
              <a:cs typeface="Adobe Devanagari" panose="02040503050201020203" pitchFamily="18" charset="0"/>
            </a:rPr>
            <a:t>Roth</a:t>
          </a:r>
          <a:endParaRPr lang="en-US" sz="1600" dirty="0">
            <a:latin typeface="+mn-lt"/>
            <a:cs typeface="Adobe Devanagari" panose="02040503050201020203" pitchFamily="18" charset="0"/>
          </a:endParaRPr>
        </a:p>
      </dgm:t>
    </dgm:pt>
    <dgm:pt modelId="{62B55D38-F7DC-497F-B9A0-CD9341FF7C14}" type="parTrans" cxnId="{E053A9C5-67B8-460D-8C76-E6DA198ACAC2}">
      <dgm:prSet/>
      <dgm:spPr/>
      <dgm:t>
        <a:bodyPr/>
        <a:lstStyle/>
        <a:p>
          <a:endParaRPr lang="en-US"/>
        </a:p>
      </dgm:t>
    </dgm:pt>
    <dgm:pt modelId="{AE115AF9-10F9-4F79-985E-B5C54CA5972A}" type="sibTrans" cxnId="{E053A9C5-67B8-460D-8C76-E6DA198ACAC2}">
      <dgm:prSet/>
      <dgm:spPr/>
      <dgm:t>
        <a:bodyPr/>
        <a:lstStyle/>
        <a:p>
          <a:endParaRPr lang="en-US"/>
        </a:p>
      </dgm:t>
    </dgm:pt>
    <dgm:pt modelId="{A3313E5A-9772-429F-87FE-C61A349FF871}">
      <dgm:prSet phldrT="[Text]" custT="1"/>
      <dgm:spPr/>
      <dgm:t>
        <a:bodyPr/>
        <a:lstStyle/>
        <a:p>
          <a:endParaRPr lang="en-US" sz="1800" b="1" dirty="0"/>
        </a:p>
      </dgm:t>
    </dgm:pt>
    <dgm:pt modelId="{67CD84F2-D96D-433C-9A5D-4749CED9359C}" type="parTrans" cxnId="{3F2438FC-21A9-4EBB-8303-97D89ABE8A99}">
      <dgm:prSet/>
      <dgm:spPr/>
      <dgm:t>
        <a:bodyPr/>
        <a:lstStyle/>
        <a:p>
          <a:endParaRPr lang="en-US"/>
        </a:p>
      </dgm:t>
    </dgm:pt>
    <dgm:pt modelId="{ABE6E18D-862F-4E5A-BDC4-98A70C10B28C}" type="sibTrans" cxnId="{3F2438FC-21A9-4EBB-8303-97D89ABE8A99}">
      <dgm:prSet/>
      <dgm:spPr/>
      <dgm:t>
        <a:bodyPr/>
        <a:lstStyle/>
        <a:p>
          <a:endParaRPr lang="en-US"/>
        </a:p>
      </dgm:t>
    </dgm:pt>
    <dgm:pt modelId="{93CCE52B-4543-42FE-A88A-FEBDD6117E07}">
      <dgm:prSet phldrT="[Text]" custT="1"/>
      <dgm:spPr/>
      <dgm:t>
        <a:bodyPr/>
        <a:lstStyle/>
        <a:p>
          <a:r>
            <a:rPr lang="en-US" sz="2000" dirty="0" smtClean="0">
              <a:latin typeface="+mn-lt"/>
              <a:cs typeface="Adobe Devanagari" panose="02040503050201020203" pitchFamily="18" charset="0"/>
            </a:rPr>
            <a:t>SEP</a:t>
          </a:r>
          <a:endParaRPr lang="en-US" sz="1600" dirty="0">
            <a:latin typeface="+mn-lt"/>
            <a:cs typeface="Adobe Devanagari" panose="02040503050201020203" pitchFamily="18" charset="0"/>
          </a:endParaRPr>
        </a:p>
      </dgm:t>
    </dgm:pt>
    <dgm:pt modelId="{35EE6807-AEEF-4FC8-A101-6B0A6D17358B}" type="parTrans" cxnId="{D4AE877D-CD09-44C9-8BEF-335D51E57603}">
      <dgm:prSet/>
      <dgm:spPr/>
      <dgm:t>
        <a:bodyPr/>
        <a:lstStyle/>
        <a:p>
          <a:endParaRPr lang="en-US"/>
        </a:p>
      </dgm:t>
    </dgm:pt>
    <dgm:pt modelId="{89F145C0-EA37-41D2-9039-9E9E24A947BE}" type="sibTrans" cxnId="{D4AE877D-CD09-44C9-8BEF-335D51E57603}">
      <dgm:prSet/>
      <dgm:spPr/>
      <dgm:t>
        <a:bodyPr/>
        <a:lstStyle/>
        <a:p>
          <a:endParaRPr lang="en-US"/>
        </a:p>
      </dgm:t>
    </dgm:pt>
    <dgm:pt modelId="{0E45AA78-0BC1-46B7-ACAD-04D429116958}">
      <dgm:prSet phldrT="[Text]" custT="1"/>
      <dgm:spPr/>
      <dgm:t>
        <a:bodyPr/>
        <a:lstStyle/>
        <a:p>
          <a:r>
            <a:rPr lang="en-US" sz="1800" b="1" dirty="0" smtClean="0">
              <a:latin typeface="+mn-lt"/>
              <a:cs typeface="Adobe Devanagari" panose="02040503050201020203" pitchFamily="18" charset="0"/>
            </a:rPr>
            <a:t>Great if you’re self-employed and have no employees. </a:t>
          </a:r>
          <a:endParaRPr lang="en-US" sz="1800" b="1" dirty="0">
            <a:latin typeface="+mn-lt"/>
            <a:cs typeface="Adobe Devanagari" panose="02040503050201020203" pitchFamily="18" charset="0"/>
          </a:endParaRPr>
        </a:p>
      </dgm:t>
    </dgm:pt>
    <dgm:pt modelId="{6BACBBD4-56FB-439B-AC86-6AC15A19FD41}" type="parTrans" cxnId="{68383B90-FA7E-47EF-B6F1-FD3B4C8FE88F}">
      <dgm:prSet/>
      <dgm:spPr/>
      <dgm:t>
        <a:bodyPr/>
        <a:lstStyle/>
        <a:p>
          <a:endParaRPr lang="en-US"/>
        </a:p>
      </dgm:t>
    </dgm:pt>
    <dgm:pt modelId="{4682F221-849F-4599-A6BA-BBA5FA98AD62}" type="sibTrans" cxnId="{68383B90-FA7E-47EF-B6F1-FD3B4C8FE88F}">
      <dgm:prSet/>
      <dgm:spPr/>
      <dgm:t>
        <a:bodyPr/>
        <a:lstStyle/>
        <a:p>
          <a:endParaRPr lang="en-US"/>
        </a:p>
      </dgm:t>
    </dgm:pt>
    <dgm:pt modelId="{EB994086-D476-4F15-B01C-704762E4842E}">
      <dgm:prSet custT="1"/>
      <dgm:spPr/>
      <dgm:t>
        <a:bodyPr/>
        <a:lstStyle/>
        <a:p>
          <a:r>
            <a:rPr lang="en-US" sz="1800" b="1" dirty="0" smtClean="0">
              <a:latin typeface="+mn-lt"/>
              <a:cs typeface="Adobe Devanagari" panose="02040503050201020203" pitchFamily="18" charset="0"/>
            </a:rPr>
            <a:t>Contributions are made with after-tax dollars</a:t>
          </a:r>
          <a:endParaRPr lang="en-US" sz="1800" b="1" dirty="0">
            <a:latin typeface="+mn-lt"/>
            <a:cs typeface="Adobe Devanagari" panose="02040503050201020203" pitchFamily="18" charset="0"/>
          </a:endParaRPr>
        </a:p>
      </dgm:t>
    </dgm:pt>
    <dgm:pt modelId="{7C0AB808-731D-4D21-832D-F672CEBBF12F}" type="parTrans" cxnId="{C62C4F1F-5829-4207-B90C-6B4113041E01}">
      <dgm:prSet/>
      <dgm:spPr/>
      <dgm:t>
        <a:bodyPr/>
        <a:lstStyle/>
        <a:p>
          <a:endParaRPr lang="en-US"/>
        </a:p>
      </dgm:t>
    </dgm:pt>
    <dgm:pt modelId="{ECCA1521-D75C-4F14-B0B4-E1FE7908ED4A}" type="sibTrans" cxnId="{C62C4F1F-5829-4207-B90C-6B4113041E01}">
      <dgm:prSet/>
      <dgm:spPr/>
      <dgm:t>
        <a:bodyPr/>
        <a:lstStyle/>
        <a:p>
          <a:endParaRPr lang="en-US"/>
        </a:p>
      </dgm:t>
    </dgm:pt>
    <dgm:pt modelId="{20B018A7-A5C2-4299-A529-1963258B38B7}">
      <dgm:prSet custT="1"/>
      <dgm:spPr/>
      <dgm:t>
        <a:bodyPr/>
        <a:lstStyle/>
        <a:p>
          <a:r>
            <a:rPr lang="en-US" sz="1800" b="1" dirty="0" smtClean="0">
              <a:latin typeface="+mn-lt"/>
              <a:cs typeface="Adobe Devanagari" panose="02040503050201020203" pitchFamily="18" charset="0"/>
            </a:rPr>
            <a:t>Withdraw money before retirement with no penalty</a:t>
          </a:r>
          <a:endParaRPr lang="en-US" sz="1800" b="1" dirty="0">
            <a:latin typeface="+mn-lt"/>
            <a:cs typeface="Adobe Devanagari" panose="02040503050201020203" pitchFamily="18" charset="0"/>
          </a:endParaRPr>
        </a:p>
      </dgm:t>
    </dgm:pt>
    <dgm:pt modelId="{53033E7B-9E6F-40D3-B97E-0CD1D4162A96}" type="parTrans" cxnId="{1F2A48E5-D54E-4366-BF89-195987728534}">
      <dgm:prSet/>
      <dgm:spPr/>
      <dgm:t>
        <a:bodyPr/>
        <a:lstStyle/>
        <a:p>
          <a:endParaRPr lang="en-US"/>
        </a:p>
      </dgm:t>
    </dgm:pt>
    <dgm:pt modelId="{028C23B7-6285-4EAE-BCDA-94BB2C64D4FD}" type="sibTrans" cxnId="{1F2A48E5-D54E-4366-BF89-195987728534}">
      <dgm:prSet/>
      <dgm:spPr/>
      <dgm:t>
        <a:bodyPr/>
        <a:lstStyle/>
        <a:p>
          <a:endParaRPr lang="en-US"/>
        </a:p>
      </dgm:t>
    </dgm:pt>
    <dgm:pt modelId="{6AF97561-2696-4749-BB6C-FFCF3E788689}">
      <dgm:prSet custT="1"/>
      <dgm:spPr/>
      <dgm:t>
        <a:bodyPr/>
        <a:lstStyle/>
        <a:p>
          <a:r>
            <a:rPr lang="en-US" sz="1800" b="1" dirty="0" smtClean="0">
              <a:latin typeface="+mn-lt"/>
              <a:cs typeface="Adobe Devanagari" panose="02040503050201020203" pitchFamily="18" charset="0"/>
            </a:rPr>
            <a:t>Cash grows extremely fast</a:t>
          </a:r>
          <a:endParaRPr lang="en-US" sz="1800" b="1" dirty="0">
            <a:latin typeface="+mn-lt"/>
            <a:cs typeface="Adobe Devanagari" panose="02040503050201020203" pitchFamily="18" charset="0"/>
          </a:endParaRPr>
        </a:p>
      </dgm:t>
    </dgm:pt>
    <dgm:pt modelId="{E148A447-E3BD-4FF0-80E2-DB453CD55236}" type="parTrans" cxnId="{985D9E41-2799-4893-920C-DD94240645AA}">
      <dgm:prSet/>
      <dgm:spPr/>
      <dgm:t>
        <a:bodyPr/>
        <a:lstStyle/>
        <a:p>
          <a:endParaRPr lang="en-US"/>
        </a:p>
      </dgm:t>
    </dgm:pt>
    <dgm:pt modelId="{F52A2DAF-0C77-495A-BD02-AD886E229240}" type="sibTrans" cxnId="{985D9E41-2799-4893-920C-DD94240645AA}">
      <dgm:prSet/>
      <dgm:spPr/>
      <dgm:t>
        <a:bodyPr/>
        <a:lstStyle/>
        <a:p>
          <a:endParaRPr lang="en-US"/>
        </a:p>
      </dgm:t>
    </dgm:pt>
    <dgm:pt modelId="{B74DE697-797D-441D-841B-9EBD42A6568D}">
      <dgm:prSet custT="1"/>
      <dgm:spPr/>
      <dgm:t>
        <a:bodyPr/>
        <a:lstStyle/>
        <a:p>
          <a:endParaRPr lang="en-US" sz="1800" dirty="0"/>
        </a:p>
      </dgm:t>
    </dgm:pt>
    <dgm:pt modelId="{F537A0E0-8A8A-4B7A-BE30-E8F66F586345}" type="parTrans" cxnId="{3B213597-4E8D-4DCC-9184-D01B2CBEEDF5}">
      <dgm:prSet/>
      <dgm:spPr/>
      <dgm:t>
        <a:bodyPr/>
        <a:lstStyle/>
        <a:p>
          <a:endParaRPr lang="en-US"/>
        </a:p>
      </dgm:t>
    </dgm:pt>
    <dgm:pt modelId="{37851AE4-96F7-4D89-93DF-BFC1B5916F6E}" type="sibTrans" cxnId="{3B213597-4E8D-4DCC-9184-D01B2CBEEDF5}">
      <dgm:prSet/>
      <dgm:spPr/>
      <dgm:t>
        <a:bodyPr/>
        <a:lstStyle/>
        <a:p>
          <a:endParaRPr lang="en-US"/>
        </a:p>
      </dgm:t>
    </dgm:pt>
    <dgm:pt modelId="{481A8EB7-C4E5-42A1-9D06-C64C717C0231}">
      <dgm:prSet custT="1"/>
      <dgm:spPr/>
      <dgm:t>
        <a:bodyPr/>
        <a:lstStyle/>
        <a:p>
          <a:r>
            <a:rPr lang="en-US" sz="1800" b="1" dirty="0" smtClean="0">
              <a:latin typeface="+mn-lt"/>
              <a:cs typeface="Adobe Devanagari" panose="02040503050201020203" pitchFamily="18" charset="0"/>
            </a:rPr>
            <a:t>Deduct these contributions from your taxable income.</a:t>
          </a:r>
          <a:endParaRPr lang="en-US" sz="1800" b="1" dirty="0">
            <a:latin typeface="+mn-lt"/>
            <a:cs typeface="Adobe Devanagari" panose="02040503050201020203" pitchFamily="18" charset="0"/>
          </a:endParaRPr>
        </a:p>
      </dgm:t>
    </dgm:pt>
    <dgm:pt modelId="{AC30A12B-D589-4ADB-A311-B5554449C42F}" type="parTrans" cxnId="{2154D356-CC6F-4585-9335-7D5EE1AE0BFE}">
      <dgm:prSet/>
      <dgm:spPr/>
      <dgm:t>
        <a:bodyPr/>
        <a:lstStyle/>
        <a:p>
          <a:endParaRPr lang="en-US"/>
        </a:p>
      </dgm:t>
    </dgm:pt>
    <dgm:pt modelId="{A865AAD2-ACC6-45DF-BB40-34EC36FBFF74}" type="sibTrans" cxnId="{2154D356-CC6F-4585-9335-7D5EE1AE0BFE}">
      <dgm:prSet/>
      <dgm:spPr/>
      <dgm:t>
        <a:bodyPr/>
        <a:lstStyle/>
        <a:p>
          <a:endParaRPr lang="en-US"/>
        </a:p>
      </dgm:t>
    </dgm:pt>
    <dgm:pt modelId="{85C388F1-9CFD-4768-B138-80CA64DF25E4}">
      <dgm:prSet custT="1"/>
      <dgm:spPr/>
      <dgm:t>
        <a:bodyPr/>
        <a:lstStyle/>
        <a:p>
          <a:r>
            <a:rPr lang="en-US" sz="1800" b="1" dirty="0" smtClean="0">
              <a:latin typeface="+mn-lt"/>
              <a:cs typeface="Adobe Devanagari" panose="02040503050201020203" pitchFamily="18" charset="0"/>
            </a:rPr>
            <a:t>Max annual contribution limits of $57,000 or 25% of income- whichever is less</a:t>
          </a:r>
          <a:endParaRPr lang="en-US" sz="1800" b="1" dirty="0">
            <a:latin typeface="+mn-lt"/>
            <a:cs typeface="Adobe Devanagari" panose="02040503050201020203" pitchFamily="18" charset="0"/>
          </a:endParaRPr>
        </a:p>
      </dgm:t>
    </dgm:pt>
    <dgm:pt modelId="{7BE23792-AC22-48B0-A7D8-B424E2FCB77C}" type="parTrans" cxnId="{84B74C6F-2DE9-4499-8BB5-1C7FAB07770A}">
      <dgm:prSet/>
      <dgm:spPr/>
      <dgm:t>
        <a:bodyPr/>
        <a:lstStyle/>
        <a:p>
          <a:endParaRPr lang="en-US"/>
        </a:p>
      </dgm:t>
    </dgm:pt>
    <dgm:pt modelId="{BE73A2DA-0E82-4647-85D5-3A38ABC04475}" type="sibTrans" cxnId="{84B74C6F-2DE9-4499-8BB5-1C7FAB07770A}">
      <dgm:prSet/>
      <dgm:spPr/>
      <dgm:t>
        <a:bodyPr/>
        <a:lstStyle/>
        <a:p>
          <a:endParaRPr lang="en-US"/>
        </a:p>
      </dgm:t>
    </dgm:pt>
    <dgm:pt modelId="{6C6ABB1F-5A49-40B5-90EA-D319DF9B2E4B}">
      <dgm:prSet custT="1"/>
      <dgm:spPr/>
      <dgm:t>
        <a:bodyPr/>
        <a:lstStyle/>
        <a:p>
          <a:r>
            <a:rPr lang="en-US" sz="1800" b="0" dirty="0" smtClean="0">
              <a:latin typeface="+mn-lt"/>
              <a:cs typeface="Adobe Devanagari" panose="02040503050201020203" pitchFamily="18" charset="0"/>
            </a:rPr>
            <a:t>Traditional IRA</a:t>
          </a:r>
          <a:endParaRPr lang="en-US" sz="1800" b="0" dirty="0">
            <a:latin typeface="+mn-lt"/>
            <a:cs typeface="Adobe Devanagari" panose="02040503050201020203" pitchFamily="18" charset="0"/>
          </a:endParaRPr>
        </a:p>
      </dgm:t>
    </dgm:pt>
    <dgm:pt modelId="{0222EECD-CBAA-477D-93C6-BC73CAAD369D}" type="parTrans" cxnId="{F5B5CB9F-2106-4EEB-9ECB-B5291A1B4AD2}">
      <dgm:prSet/>
      <dgm:spPr/>
      <dgm:t>
        <a:bodyPr/>
        <a:lstStyle/>
        <a:p>
          <a:endParaRPr lang="en-US"/>
        </a:p>
      </dgm:t>
    </dgm:pt>
    <dgm:pt modelId="{5533DE75-1041-4035-B530-F68446A7C7F8}" type="sibTrans" cxnId="{F5B5CB9F-2106-4EEB-9ECB-B5291A1B4AD2}">
      <dgm:prSet/>
      <dgm:spPr/>
      <dgm:t>
        <a:bodyPr/>
        <a:lstStyle/>
        <a:p>
          <a:endParaRPr lang="en-US"/>
        </a:p>
      </dgm:t>
    </dgm:pt>
    <dgm:pt modelId="{62F3E367-35F8-4237-841B-D7771FD2847C}">
      <dgm:prSet custT="1"/>
      <dgm:spPr/>
      <dgm:t>
        <a:bodyPr/>
        <a:lstStyle/>
        <a:p>
          <a:r>
            <a:rPr lang="en-US" sz="1800" b="1" dirty="0" smtClean="0">
              <a:latin typeface="+mn-lt"/>
              <a:cs typeface="Adobe Devanagari" panose="02040503050201020203" pitchFamily="18" charset="0"/>
            </a:rPr>
            <a:t>Deduct contributions now and pay taxes on withdrawals later</a:t>
          </a:r>
          <a:endParaRPr lang="en-US" sz="1800" b="1" dirty="0">
            <a:latin typeface="+mn-lt"/>
            <a:cs typeface="Adobe Devanagari" panose="02040503050201020203" pitchFamily="18" charset="0"/>
          </a:endParaRPr>
        </a:p>
      </dgm:t>
    </dgm:pt>
    <dgm:pt modelId="{B98931B8-E4DE-4123-8CC8-A926CC862C5B}" type="parTrans" cxnId="{B5BCCE3A-75CB-49E7-A201-5649A24E4BA1}">
      <dgm:prSet/>
      <dgm:spPr/>
      <dgm:t>
        <a:bodyPr/>
        <a:lstStyle/>
        <a:p>
          <a:endParaRPr lang="en-US"/>
        </a:p>
      </dgm:t>
    </dgm:pt>
    <dgm:pt modelId="{C32CE3F8-5A05-46E7-B807-69655B0020F6}" type="sibTrans" cxnId="{B5BCCE3A-75CB-49E7-A201-5649A24E4BA1}">
      <dgm:prSet/>
      <dgm:spPr/>
      <dgm:t>
        <a:bodyPr/>
        <a:lstStyle/>
        <a:p>
          <a:endParaRPr lang="en-US"/>
        </a:p>
      </dgm:t>
    </dgm:pt>
    <dgm:pt modelId="{2C535B88-0394-4BE2-924F-320BE204FB75}">
      <dgm:prSet custT="1"/>
      <dgm:spPr/>
      <dgm:t>
        <a:bodyPr/>
        <a:lstStyle/>
        <a:p>
          <a:r>
            <a:rPr lang="en-US" sz="2000" b="1" dirty="0" smtClean="0">
              <a:latin typeface="+mn-lt"/>
              <a:cs typeface="Adobe Devanagari" panose="02040503050201020203" pitchFamily="18" charset="0"/>
            </a:rPr>
            <a:t>Upfront tax advantage</a:t>
          </a:r>
          <a:r>
            <a:rPr lang="en-US" sz="1800" b="1" dirty="0" smtClean="0">
              <a:latin typeface="+mn-lt"/>
              <a:cs typeface="Adobe Devanagari" panose="02040503050201020203" pitchFamily="18" charset="0"/>
            </a:rPr>
            <a:t/>
          </a:r>
          <a:br>
            <a:rPr lang="en-US" sz="1800" b="1" dirty="0" smtClean="0">
              <a:latin typeface="+mn-lt"/>
              <a:cs typeface="Adobe Devanagari" panose="02040503050201020203" pitchFamily="18" charset="0"/>
            </a:rPr>
          </a:br>
          <a:endParaRPr lang="en-US" sz="2000" dirty="0">
            <a:latin typeface="+mn-lt"/>
          </a:endParaRPr>
        </a:p>
      </dgm:t>
    </dgm:pt>
    <dgm:pt modelId="{5F855033-D4B7-4126-93F4-1D9161E58FFE}" type="parTrans" cxnId="{DB73FE28-99FF-4ACF-AD20-B2F96CA83C93}">
      <dgm:prSet/>
      <dgm:spPr/>
      <dgm:t>
        <a:bodyPr/>
        <a:lstStyle/>
        <a:p>
          <a:endParaRPr lang="en-US"/>
        </a:p>
      </dgm:t>
    </dgm:pt>
    <dgm:pt modelId="{C0FBE1CE-8AB1-486A-B721-03ED1886B1EA}" type="sibTrans" cxnId="{DB73FE28-99FF-4ACF-AD20-B2F96CA83C93}">
      <dgm:prSet/>
      <dgm:spPr/>
      <dgm:t>
        <a:bodyPr/>
        <a:lstStyle/>
        <a:p>
          <a:endParaRPr lang="en-US"/>
        </a:p>
      </dgm:t>
    </dgm:pt>
    <dgm:pt modelId="{D01021AA-6A2B-4CC5-A1F7-045BB684FE07}">
      <dgm:prSet custT="1"/>
      <dgm:spPr/>
      <dgm:t>
        <a:bodyPr/>
        <a:lstStyle/>
        <a:p>
          <a:r>
            <a:rPr lang="en-US" sz="2000" b="1" dirty="0" smtClean="0">
              <a:latin typeface="+mn-lt"/>
              <a:cs typeface="Adobe Devanagari" panose="02040503050201020203" pitchFamily="18" charset="0"/>
            </a:rPr>
            <a:t>No income eligibility restrictions</a:t>
          </a:r>
          <a:endParaRPr lang="en-US" sz="1800" b="1" dirty="0">
            <a:latin typeface="+mn-lt"/>
            <a:cs typeface="Adobe Devanagari" panose="02040503050201020203" pitchFamily="18" charset="0"/>
          </a:endParaRPr>
        </a:p>
      </dgm:t>
    </dgm:pt>
    <dgm:pt modelId="{E6F47B39-D889-4592-A2AC-D6F8AA2892F4}" type="parTrans" cxnId="{84CC6AC6-3407-438F-BAB1-220AA27C4C4E}">
      <dgm:prSet/>
      <dgm:spPr/>
      <dgm:t>
        <a:bodyPr/>
        <a:lstStyle/>
        <a:p>
          <a:endParaRPr lang="en-US"/>
        </a:p>
      </dgm:t>
    </dgm:pt>
    <dgm:pt modelId="{E072CAC9-EFA9-4E54-88AE-E2D4E8D45375}" type="sibTrans" cxnId="{84CC6AC6-3407-438F-BAB1-220AA27C4C4E}">
      <dgm:prSet/>
      <dgm:spPr/>
      <dgm:t>
        <a:bodyPr/>
        <a:lstStyle/>
        <a:p>
          <a:endParaRPr lang="en-US"/>
        </a:p>
      </dgm:t>
    </dgm:pt>
    <dgm:pt modelId="{C3FC6462-736B-495B-A30C-5059CA23582D}" type="pres">
      <dgm:prSet presAssocID="{921EF512-3A1E-4356-A153-69646325CE1C}" presName="Name0" presStyleCnt="0">
        <dgm:presLayoutVars>
          <dgm:dir/>
          <dgm:animLvl val="lvl"/>
          <dgm:resizeHandles val="exact"/>
        </dgm:presLayoutVars>
      </dgm:prSet>
      <dgm:spPr/>
      <dgm:t>
        <a:bodyPr/>
        <a:lstStyle/>
        <a:p>
          <a:endParaRPr lang="en-US"/>
        </a:p>
      </dgm:t>
    </dgm:pt>
    <dgm:pt modelId="{CC024588-6EAE-4C68-9F6F-6245A5EBA090}" type="pres">
      <dgm:prSet presAssocID="{0AB3F258-8E7F-4056-95F7-1270FE069BEE}" presName="linNode" presStyleCnt="0"/>
      <dgm:spPr/>
      <dgm:t>
        <a:bodyPr/>
        <a:lstStyle/>
        <a:p>
          <a:endParaRPr lang="en-US"/>
        </a:p>
      </dgm:t>
    </dgm:pt>
    <dgm:pt modelId="{F8AA24FD-5077-4CFC-ACB9-9E59D690923C}" type="pres">
      <dgm:prSet presAssocID="{0AB3F258-8E7F-4056-95F7-1270FE069BEE}" presName="parTx" presStyleLbl="revTx" presStyleIdx="0" presStyleCnt="3">
        <dgm:presLayoutVars>
          <dgm:chMax val="1"/>
          <dgm:bulletEnabled val="1"/>
        </dgm:presLayoutVars>
      </dgm:prSet>
      <dgm:spPr/>
      <dgm:t>
        <a:bodyPr/>
        <a:lstStyle/>
        <a:p>
          <a:endParaRPr lang="en-US"/>
        </a:p>
      </dgm:t>
    </dgm:pt>
    <dgm:pt modelId="{97313CA6-1EA9-4D0E-A5B6-C6FB18240B55}" type="pres">
      <dgm:prSet presAssocID="{0AB3F258-8E7F-4056-95F7-1270FE069BEE}" presName="bracket" presStyleLbl="parChTrans1D1" presStyleIdx="0" presStyleCnt="3"/>
      <dgm:spPr/>
      <dgm:t>
        <a:bodyPr/>
        <a:lstStyle/>
        <a:p>
          <a:endParaRPr lang="en-US"/>
        </a:p>
      </dgm:t>
    </dgm:pt>
    <dgm:pt modelId="{EF280174-24C8-4817-BEA8-F9C44C568EBD}" type="pres">
      <dgm:prSet presAssocID="{0AB3F258-8E7F-4056-95F7-1270FE069BEE}" presName="spH" presStyleCnt="0"/>
      <dgm:spPr/>
      <dgm:t>
        <a:bodyPr/>
        <a:lstStyle/>
        <a:p>
          <a:endParaRPr lang="en-US"/>
        </a:p>
      </dgm:t>
    </dgm:pt>
    <dgm:pt modelId="{DB27903A-056B-4D3C-BB44-4BBCB567BD23}" type="pres">
      <dgm:prSet presAssocID="{0AB3F258-8E7F-4056-95F7-1270FE069BEE}" presName="desTx" presStyleLbl="node1" presStyleIdx="0" presStyleCnt="3">
        <dgm:presLayoutVars>
          <dgm:bulletEnabled val="1"/>
        </dgm:presLayoutVars>
      </dgm:prSet>
      <dgm:spPr/>
      <dgm:t>
        <a:bodyPr/>
        <a:lstStyle/>
        <a:p>
          <a:endParaRPr lang="en-US"/>
        </a:p>
      </dgm:t>
    </dgm:pt>
    <dgm:pt modelId="{9C1B149D-02F3-467D-AF46-C69D766B1841}" type="pres">
      <dgm:prSet presAssocID="{AE115AF9-10F9-4F79-985E-B5C54CA5972A}" presName="spV" presStyleCnt="0"/>
      <dgm:spPr/>
      <dgm:t>
        <a:bodyPr/>
        <a:lstStyle/>
        <a:p>
          <a:endParaRPr lang="en-US"/>
        </a:p>
      </dgm:t>
    </dgm:pt>
    <dgm:pt modelId="{25A521AB-7254-4292-8805-3F56EC8DAAA9}" type="pres">
      <dgm:prSet presAssocID="{93CCE52B-4543-42FE-A88A-FEBDD6117E07}" presName="linNode" presStyleCnt="0"/>
      <dgm:spPr/>
      <dgm:t>
        <a:bodyPr/>
        <a:lstStyle/>
        <a:p>
          <a:endParaRPr lang="en-US"/>
        </a:p>
      </dgm:t>
    </dgm:pt>
    <dgm:pt modelId="{0EE123F6-F1FB-46B8-A30A-D311880E8927}" type="pres">
      <dgm:prSet presAssocID="{93CCE52B-4543-42FE-A88A-FEBDD6117E07}" presName="parTx" presStyleLbl="revTx" presStyleIdx="1" presStyleCnt="3">
        <dgm:presLayoutVars>
          <dgm:chMax val="1"/>
          <dgm:bulletEnabled val="1"/>
        </dgm:presLayoutVars>
      </dgm:prSet>
      <dgm:spPr/>
      <dgm:t>
        <a:bodyPr/>
        <a:lstStyle/>
        <a:p>
          <a:endParaRPr lang="en-US"/>
        </a:p>
      </dgm:t>
    </dgm:pt>
    <dgm:pt modelId="{02B78642-C5E7-48D2-A14F-0C7514573DA6}" type="pres">
      <dgm:prSet presAssocID="{93CCE52B-4543-42FE-A88A-FEBDD6117E07}" presName="bracket" presStyleLbl="parChTrans1D1" presStyleIdx="1" presStyleCnt="3"/>
      <dgm:spPr/>
      <dgm:t>
        <a:bodyPr/>
        <a:lstStyle/>
        <a:p>
          <a:endParaRPr lang="en-US"/>
        </a:p>
      </dgm:t>
    </dgm:pt>
    <dgm:pt modelId="{D0B487AA-1C46-4FC5-B95D-BBEE9D207030}" type="pres">
      <dgm:prSet presAssocID="{93CCE52B-4543-42FE-A88A-FEBDD6117E07}" presName="spH" presStyleCnt="0"/>
      <dgm:spPr/>
      <dgm:t>
        <a:bodyPr/>
        <a:lstStyle/>
        <a:p>
          <a:endParaRPr lang="en-US"/>
        </a:p>
      </dgm:t>
    </dgm:pt>
    <dgm:pt modelId="{11A029E4-ABE3-4FB4-A09A-B1CACCE5A646}" type="pres">
      <dgm:prSet presAssocID="{93CCE52B-4543-42FE-A88A-FEBDD6117E07}" presName="desTx" presStyleLbl="node1" presStyleIdx="1" presStyleCnt="3" custScaleY="113865">
        <dgm:presLayoutVars>
          <dgm:bulletEnabled val="1"/>
        </dgm:presLayoutVars>
      </dgm:prSet>
      <dgm:spPr/>
      <dgm:t>
        <a:bodyPr/>
        <a:lstStyle/>
        <a:p>
          <a:endParaRPr lang="en-US"/>
        </a:p>
      </dgm:t>
    </dgm:pt>
    <dgm:pt modelId="{9AA9B3EB-E8AD-419F-8916-7711AAE5ED56}" type="pres">
      <dgm:prSet presAssocID="{89F145C0-EA37-41D2-9039-9E9E24A947BE}" presName="spV" presStyleCnt="0"/>
      <dgm:spPr/>
    </dgm:pt>
    <dgm:pt modelId="{B58E42AC-D3C2-46CC-AD2D-4C0B799428C4}" type="pres">
      <dgm:prSet presAssocID="{6C6ABB1F-5A49-40B5-90EA-D319DF9B2E4B}" presName="linNode" presStyleCnt="0"/>
      <dgm:spPr/>
    </dgm:pt>
    <dgm:pt modelId="{BB3F6AEA-AE06-4481-BA08-A831B0F21E7D}" type="pres">
      <dgm:prSet presAssocID="{6C6ABB1F-5A49-40B5-90EA-D319DF9B2E4B}" presName="parTx" presStyleLbl="revTx" presStyleIdx="2" presStyleCnt="3">
        <dgm:presLayoutVars>
          <dgm:chMax val="1"/>
          <dgm:bulletEnabled val="1"/>
        </dgm:presLayoutVars>
      </dgm:prSet>
      <dgm:spPr/>
      <dgm:t>
        <a:bodyPr/>
        <a:lstStyle/>
        <a:p>
          <a:endParaRPr lang="en-US"/>
        </a:p>
      </dgm:t>
    </dgm:pt>
    <dgm:pt modelId="{64803FF0-F58F-4DB1-9060-7417F10B08A9}" type="pres">
      <dgm:prSet presAssocID="{6C6ABB1F-5A49-40B5-90EA-D319DF9B2E4B}" presName="bracket" presStyleLbl="parChTrans1D1" presStyleIdx="2" presStyleCnt="3"/>
      <dgm:spPr/>
    </dgm:pt>
    <dgm:pt modelId="{511409A8-106D-4962-AB44-C25CD08BB36D}" type="pres">
      <dgm:prSet presAssocID="{6C6ABB1F-5A49-40B5-90EA-D319DF9B2E4B}" presName="spH" presStyleCnt="0"/>
      <dgm:spPr/>
    </dgm:pt>
    <dgm:pt modelId="{A5C5DC42-45AF-40AB-8059-4BC6FE8175BD}" type="pres">
      <dgm:prSet presAssocID="{6C6ABB1F-5A49-40B5-90EA-D319DF9B2E4B}" presName="desTx" presStyleLbl="node1" presStyleIdx="2" presStyleCnt="3" custScaleY="112608">
        <dgm:presLayoutVars>
          <dgm:bulletEnabled val="1"/>
        </dgm:presLayoutVars>
      </dgm:prSet>
      <dgm:spPr/>
      <dgm:t>
        <a:bodyPr/>
        <a:lstStyle/>
        <a:p>
          <a:endParaRPr lang="en-US"/>
        </a:p>
      </dgm:t>
    </dgm:pt>
  </dgm:ptLst>
  <dgm:cxnLst>
    <dgm:cxn modelId="{D4AE877D-CD09-44C9-8BEF-335D51E57603}" srcId="{921EF512-3A1E-4356-A153-69646325CE1C}" destId="{93CCE52B-4543-42FE-A88A-FEBDD6117E07}" srcOrd="1" destOrd="0" parTransId="{35EE6807-AEEF-4FC8-A101-6B0A6D17358B}" sibTransId="{89F145C0-EA37-41D2-9039-9E9E24A947BE}"/>
    <dgm:cxn modelId="{4CC15445-5AF9-413B-BC63-A886E1BB55BD}" type="presOf" srcId="{20B018A7-A5C2-4299-A529-1963258B38B7}" destId="{DB27903A-056B-4D3C-BB44-4BBCB567BD23}" srcOrd="0" destOrd="2" presId="urn:diagrams.loki3.com/BracketList"/>
    <dgm:cxn modelId="{68383B90-FA7E-47EF-B6F1-FD3B4C8FE88F}" srcId="{93CCE52B-4543-42FE-A88A-FEBDD6117E07}" destId="{0E45AA78-0BC1-46B7-ACAD-04D429116958}" srcOrd="0" destOrd="0" parTransId="{6BACBBD4-56FB-439B-AC86-6AC15A19FD41}" sibTransId="{4682F221-849F-4599-A6BA-BBA5FA98AD62}"/>
    <dgm:cxn modelId="{A5DE008B-2EC4-4741-A782-0AE2FB09A538}" type="presOf" srcId="{A3313E5A-9772-429F-87FE-C61A349FF871}" destId="{DB27903A-056B-4D3C-BB44-4BBCB567BD23}" srcOrd="0" destOrd="0" presId="urn:diagrams.loki3.com/BracketList"/>
    <dgm:cxn modelId="{DB73FE28-99FF-4ACF-AD20-B2F96CA83C93}" srcId="{6C6ABB1F-5A49-40B5-90EA-D319DF9B2E4B}" destId="{2C535B88-0394-4BE2-924F-320BE204FB75}" srcOrd="2" destOrd="0" parTransId="{5F855033-D4B7-4126-93F4-1D9161E58FFE}" sibTransId="{C0FBE1CE-8AB1-486A-B721-03ED1886B1EA}"/>
    <dgm:cxn modelId="{84B74C6F-2DE9-4499-8BB5-1C7FAB07770A}" srcId="{93CCE52B-4543-42FE-A88A-FEBDD6117E07}" destId="{85C388F1-9CFD-4768-B138-80CA64DF25E4}" srcOrd="2" destOrd="0" parTransId="{7BE23792-AC22-48B0-A7D8-B424E2FCB77C}" sibTransId="{BE73A2DA-0E82-4647-85D5-3A38ABC04475}"/>
    <dgm:cxn modelId="{1C89C3B2-A02B-497B-8A03-B124C45F2DD0}" type="presOf" srcId="{481A8EB7-C4E5-42A1-9D06-C64C717C0231}" destId="{11A029E4-ABE3-4FB4-A09A-B1CACCE5A646}" srcOrd="0" destOrd="1" presId="urn:diagrams.loki3.com/BracketList"/>
    <dgm:cxn modelId="{674B3D4C-D730-4BCF-90E4-0B299EDE8A47}" type="presOf" srcId="{921EF512-3A1E-4356-A153-69646325CE1C}" destId="{C3FC6462-736B-495B-A30C-5059CA23582D}" srcOrd="0" destOrd="0" presId="urn:diagrams.loki3.com/BracketList"/>
    <dgm:cxn modelId="{B5BCCE3A-75CB-49E7-A201-5649A24E4BA1}" srcId="{6C6ABB1F-5A49-40B5-90EA-D319DF9B2E4B}" destId="{62F3E367-35F8-4237-841B-D7771FD2847C}" srcOrd="0" destOrd="0" parTransId="{B98931B8-E4DE-4123-8CC8-A926CC862C5B}" sibTransId="{C32CE3F8-5A05-46E7-B807-69655B0020F6}"/>
    <dgm:cxn modelId="{84CC6AC6-3407-438F-BAB1-220AA27C4C4E}" srcId="{6C6ABB1F-5A49-40B5-90EA-D319DF9B2E4B}" destId="{D01021AA-6A2B-4CC5-A1F7-045BB684FE07}" srcOrd="1" destOrd="0" parTransId="{E6F47B39-D889-4592-A2AC-D6F8AA2892F4}" sibTransId="{E072CAC9-EFA9-4E54-88AE-E2D4E8D45375}"/>
    <dgm:cxn modelId="{3F2438FC-21A9-4EBB-8303-97D89ABE8A99}" srcId="{0AB3F258-8E7F-4056-95F7-1270FE069BEE}" destId="{A3313E5A-9772-429F-87FE-C61A349FF871}" srcOrd="0" destOrd="0" parTransId="{67CD84F2-D96D-433C-9A5D-4749CED9359C}" sibTransId="{ABE6E18D-862F-4E5A-BDC4-98A70C10B28C}"/>
    <dgm:cxn modelId="{2154D356-CC6F-4585-9335-7D5EE1AE0BFE}" srcId="{93CCE52B-4543-42FE-A88A-FEBDD6117E07}" destId="{481A8EB7-C4E5-42A1-9D06-C64C717C0231}" srcOrd="1" destOrd="0" parTransId="{AC30A12B-D589-4ADB-A311-B5554449C42F}" sibTransId="{A865AAD2-ACC6-45DF-BB40-34EC36FBFF74}"/>
    <dgm:cxn modelId="{67995568-8BE9-49A9-BD2A-556902875141}" type="presOf" srcId="{B74DE697-797D-441D-841B-9EBD42A6568D}" destId="{DB27903A-056B-4D3C-BB44-4BBCB567BD23}" srcOrd="0" destOrd="4" presId="urn:diagrams.loki3.com/BracketList"/>
    <dgm:cxn modelId="{D1EB2713-E25B-4833-A81A-177B5FE38D00}" type="presOf" srcId="{2C535B88-0394-4BE2-924F-320BE204FB75}" destId="{A5C5DC42-45AF-40AB-8059-4BC6FE8175BD}" srcOrd="0" destOrd="2" presId="urn:diagrams.loki3.com/BracketList"/>
    <dgm:cxn modelId="{299088BA-3C34-44D9-90B2-CE9634134440}" type="presOf" srcId="{6C6ABB1F-5A49-40B5-90EA-D319DF9B2E4B}" destId="{BB3F6AEA-AE06-4481-BA08-A831B0F21E7D}" srcOrd="0" destOrd="0" presId="urn:diagrams.loki3.com/BracketList"/>
    <dgm:cxn modelId="{B186B342-4359-4C89-B294-13292307A031}" type="presOf" srcId="{EB994086-D476-4F15-B01C-704762E4842E}" destId="{DB27903A-056B-4D3C-BB44-4BBCB567BD23}" srcOrd="0" destOrd="1" presId="urn:diagrams.loki3.com/BracketList"/>
    <dgm:cxn modelId="{A3EE3324-E1D2-400F-BF8D-512E16611D89}" type="presOf" srcId="{85C388F1-9CFD-4768-B138-80CA64DF25E4}" destId="{11A029E4-ABE3-4FB4-A09A-B1CACCE5A646}" srcOrd="0" destOrd="2" presId="urn:diagrams.loki3.com/BracketList"/>
    <dgm:cxn modelId="{E053A9C5-67B8-460D-8C76-E6DA198ACAC2}" srcId="{921EF512-3A1E-4356-A153-69646325CE1C}" destId="{0AB3F258-8E7F-4056-95F7-1270FE069BEE}" srcOrd="0" destOrd="0" parTransId="{62B55D38-F7DC-497F-B9A0-CD9341FF7C14}" sibTransId="{AE115AF9-10F9-4F79-985E-B5C54CA5972A}"/>
    <dgm:cxn modelId="{CA6C7F0A-E161-4E9B-8081-13BAC7C2E9A2}" type="presOf" srcId="{62F3E367-35F8-4237-841B-D7771FD2847C}" destId="{A5C5DC42-45AF-40AB-8059-4BC6FE8175BD}" srcOrd="0" destOrd="0" presId="urn:diagrams.loki3.com/BracketList"/>
    <dgm:cxn modelId="{47785319-3E59-4457-B4F4-2EC1BDC6DE3F}" type="presOf" srcId="{93CCE52B-4543-42FE-A88A-FEBDD6117E07}" destId="{0EE123F6-F1FB-46B8-A30A-D311880E8927}" srcOrd="0" destOrd="0" presId="urn:diagrams.loki3.com/BracketList"/>
    <dgm:cxn modelId="{985D9E41-2799-4893-920C-DD94240645AA}" srcId="{0AB3F258-8E7F-4056-95F7-1270FE069BEE}" destId="{6AF97561-2696-4749-BB6C-FFCF3E788689}" srcOrd="3" destOrd="0" parTransId="{E148A447-E3BD-4FF0-80E2-DB453CD55236}" sibTransId="{F52A2DAF-0C77-495A-BD02-AD886E229240}"/>
    <dgm:cxn modelId="{3B213597-4E8D-4DCC-9184-D01B2CBEEDF5}" srcId="{0AB3F258-8E7F-4056-95F7-1270FE069BEE}" destId="{B74DE697-797D-441D-841B-9EBD42A6568D}" srcOrd="4" destOrd="0" parTransId="{F537A0E0-8A8A-4B7A-BE30-E8F66F586345}" sibTransId="{37851AE4-96F7-4D89-93DF-BFC1B5916F6E}"/>
    <dgm:cxn modelId="{C62C4F1F-5829-4207-B90C-6B4113041E01}" srcId="{0AB3F258-8E7F-4056-95F7-1270FE069BEE}" destId="{EB994086-D476-4F15-B01C-704762E4842E}" srcOrd="1" destOrd="0" parTransId="{7C0AB808-731D-4D21-832D-F672CEBBF12F}" sibTransId="{ECCA1521-D75C-4F14-B0B4-E1FE7908ED4A}"/>
    <dgm:cxn modelId="{DDBA7193-84F3-4528-BFCB-616C655D4249}" type="presOf" srcId="{6AF97561-2696-4749-BB6C-FFCF3E788689}" destId="{DB27903A-056B-4D3C-BB44-4BBCB567BD23}" srcOrd="0" destOrd="3" presId="urn:diagrams.loki3.com/BracketList"/>
    <dgm:cxn modelId="{1F2A48E5-D54E-4366-BF89-195987728534}" srcId="{0AB3F258-8E7F-4056-95F7-1270FE069BEE}" destId="{20B018A7-A5C2-4299-A529-1963258B38B7}" srcOrd="2" destOrd="0" parTransId="{53033E7B-9E6F-40D3-B97E-0CD1D4162A96}" sibTransId="{028C23B7-6285-4EAE-BCDA-94BB2C64D4FD}"/>
    <dgm:cxn modelId="{EA98EA76-0532-4A10-9F00-1A8E77A61A89}" type="presOf" srcId="{0AB3F258-8E7F-4056-95F7-1270FE069BEE}" destId="{F8AA24FD-5077-4CFC-ACB9-9E59D690923C}" srcOrd="0" destOrd="0" presId="urn:diagrams.loki3.com/BracketList"/>
    <dgm:cxn modelId="{F5B5CB9F-2106-4EEB-9ECB-B5291A1B4AD2}" srcId="{921EF512-3A1E-4356-A153-69646325CE1C}" destId="{6C6ABB1F-5A49-40B5-90EA-D319DF9B2E4B}" srcOrd="2" destOrd="0" parTransId="{0222EECD-CBAA-477D-93C6-BC73CAAD369D}" sibTransId="{5533DE75-1041-4035-B530-F68446A7C7F8}"/>
    <dgm:cxn modelId="{9113DC23-8520-403C-88E0-B5AF7D603329}" type="presOf" srcId="{D01021AA-6A2B-4CC5-A1F7-045BB684FE07}" destId="{A5C5DC42-45AF-40AB-8059-4BC6FE8175BD}" srcOrd="0" destOrd="1" presId="urn:diagrams.loki3.com/BracketList"/>
    <dgm:cxn modelId="{56BB0B9A-F392-42A0-8677-F259720C18E2}" type="presOf" srcId="{0E45AA78-0BC1-46B7-ACAD-04D429116958}" destId="{11A029E4-ABE3-4FB4-A09A-B1CACCE5A646}" srcOrd="0" destOrd="0" presId="urn:diagrams.loki3.com/BracketList"/>
    <dgm:cxn modelId="{D8A8F703-DF36-47A9-B379-E864082610A6}" type="presParOf" srcId="{C3FC6462-736B-495B-A30C-5059CA23582D}" destId="{CC024588-6EAE-4C68-9F6F-6245A5EBA090}" srcOrd="0" destOrd="0" presId="urn:diagrams.loki3.com/BracketList"/>
    <dgm:cxn modelId="{CA09E6A9-089A-409A-AB32-CF89474E8E27}" type="presParOf" srcId="{CC024588-6EAE-4C68-9F6F-6245A5EBA090}" destId="{F8AA24FD-5077-4CFC-ACB9-9E59D690923C}" srcOrd="0" destOrd="0" presId="urn:diagrams.loki3.com/BracketList"/>
    <dgm:cxn modelId="{32E859F4-5710-4C33-B767-41F21A5FBC26}" type="presParOf" srcId="{CC024588-6EAE-4C68-9F6F-6245A5EBA090}" destId="{97313CA6-1EA9-4D0E-A5B6-C6FB18240B55}" srcOrd="1" destOrd="0" presId="urn:diagrams.loki3.com/BracketList"/>
    <dgm:cxn modelId="{9D894E9B-8023-4D42-A6F7-5FCC42A24A98}" type="presParOf" srcId="{CC024588-6EAE-4C68-9F6F-6245A5EBA090}" destId="{EF280174-24C8-4817-BEA8-F9C44C568EBD}" srcOrd="2" destOrd="0" presId="urn:diagrams.loki3.com/BracketList"/>
    <dgm:cxn modelId="{D7962C4A-5C8A-45EA-A1D4-8358E8F1B044}" type="presParOf" srcId="{CC024588-6EAE-4C68-9F6F-6245A5EBA090}" destId="{DB27903A-056B-4D3C-BB44-4BBCB567BD23}" srcOrd="3" destOrd="0" presId="urn:diagrams.loki3.com/BracketList"/>
    <dgm:cxn modelId="{8F56F4DD-56B0-4B5B-98F5-C280BBA01452}" type="presParOf" srcId="{C3FC6462-736B-495B-A30C-5059CA23582D}" destId="{9C1B149D-02F3-467D-AF46-C69D766B1841}" srcOrd="1" destOrd="0" presId="urn:diagrams.loki3.com/BracketList"/>
    <dgm:cxn modelId="{D6337177-D043-45B9-A07A-A95A0A50E15B}" type="presParOf" srcId="{C3FC6462-736B-495B-A30C-5059CA23582D}" destId="{25A521AB-7254-4292-8805-3F56EC8DAAA9}" srcOrd="2" destOrd="0" presId="urn:diagrams.loki3.com/BracketList"/>
    <dgm:cxn modelId="{4EB96BFA-C4DF-4F93-9301-F8336A6241DD}" type="presParOf" srcId="{25A521AB-7254-4292-8805-3F56EC8DAAA9}" destId="{0EE123F6-F1FB-46B8-A30A-D311880E8927}" srcOrd="0" destOrd="0" presId="urn:diagrams.loki3.com/BracketList"/>
    <dgm:cxn modelId="{9FF47FD0-7BBD-438A-B0B9-2E7D220CB9A5}" type="presParOf" srcId="{25A521AB-7254-4292-8805-3F56EC8DAAA9}" destId="{02B78642-C5E7-48D2-A14F-0C7514573DA6}" srcOrd="1" destOrd="0" presId="urn:diagrams.loki3.com/BracketList"/>
    <dgm:cxn modelId="{8CCB4CD8-A0DB-4115-A21B-44EA9D4CD9E7}" type="presParOf" srcId="{25A521AB-7254-4292-8805-3F56EC8DAAA9}" destId="{D0B487AA-1C46-4FC5-B95D-BBEE9D207030}" srcOrd="2" destOrd="0" presId="urn:diagrams.loki3.com/BracketList"/>
    <dgm:cxn modelId="{DA268A36-7E64-4A23-A93F-6D52ED5556DA}" type="presParOf" srcId="{25A521AB-7254-4292-8805-3F56EC8DAAA9}" destId="{11A029E4-ABE3-4FB4-A09A-B1CACCE5A646}" srcOrd="3" destOrd="0" presId="urn:diagrams.loki3.com/BracketList"/>
    <dgm:cxn modelId="{6251F867-8136-4169-8238-A393CC7D72C9}" type="presParOf" srcId="{C3FC6462-736B-495B-A30C-5059CA23582D}" destId="{9AA9B3EB-E8AD-419F-8916-7711AAE5ED56}" srcOrd="3" destOrd="0" presId="urn:diagrams.loki3.com/BracketList"/>
    <dgm:cxn modelId="{E985BDBF-A647-4905-BD85-008A25259FA9}" type="presParOf" srcId="{C3FC6462-736B-495B-A30C-5059CA23582D}" destId="{B58E42AC-D3C2-46CC-AD2D-4C0B799428C4}" srcOrd="4" destOrd="0" presId="urn:diagrams.loki3.com/BracketList"/>
    <dgm:cxn modelId="{5072EA92-FB08-4AAC-B6AF-978F1E3BB9AA}" type="presParOf" srcId="{B58E42AC-D3C2-46CC-AD2D-4C0B799428C4}" destId="{BB3F6AEA-AE06-4481-BA08-A831B0F21E7D}" srcOrd="0" destOrd="0" presId="urn:diagrams.loki3.com/BracketList"/>
    <dgm:cxn modelId="{133ACD4D-3D7E-48F1-93B9-DDED3D2BC375}" type="presParOf" srcId="{B58E42AC-D3C2-46CC-AD2D-4C0B799428C4}" destId="{64803FF0-F58F-4DB1-9060-7417F10B08A9}" srcOrd="1" destOrd="0" presId="urn:diagrams.loki3.com/BracketList"/>
    <dgm:cxn modelId="{6B75FBAF-1CC0-41C1-9190-09E1F828A1EE}" type="presParOf" srcId="{B58E42AC-D3C2-46CC-AD2D-4C0B799428C4}" destId="{511409A8-106D-4962-AB44-C25CD08BB36D}" srcOrd="2" destOrd="0" presId="urn:diagrams.loki3.com/BracketList"/>
    <dgm:cxn modelId="{4005011F-47B3-43C1-9901-5EE117F94C7F}" type="presParOf" srcId="{B58E42AC-D3C2-46CC-AD2D-4C0B799428C4}" destId="{A5C5DC42-45AF-40AB-8059-4BC6FE8175BD}"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628D90-1343-45F1-A92A-B8C5E017339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1F78D73-B526-42F3-81B6-AF7DE02179DF}">
      <dgm:prSet custT="1"/>
      <dgm:spPr>
        <a:solidFill>
          <a:srgbClr val="70AD47">
            <a:alpha val="84706"/>
          </a:srgbClr>
        </a:solidFill>
      </dgm:spPr>
      <dgm:t>
        <a:bodyPr/>
        <a:lstStyle/>
        <a:p>
          <a:pPr rtl="0"/>
          <a:r>
            <a:rPr lang="en-US" sz="3200" dirty="0" smtClean="0">
              <a:latin typeface="+mn-lt"/>
              <a:cs typeface="Adobe Devanagari" panose="02040503050201020203" pitchFamily="18" charset="0"/>
            </a:rPr>
            <a:t>Budgeting breakdown</a:t>
          </a:r>
          <a:endParaRPr lang="en-US" sz="3200" dirty="0">
            <a:latin typeface="+mn-lt"/>
            <a:cs typeface="Adobe Devanagari" panose="02040503050201020203" pitchFamily="18" charset="0"/>
          </a:endParaRPr>
        </a:p>
      </dgm:t>
    </dgm:pt>
    <dgm:pt modelId="{01032F5B-1D0B-4BF7-B220-460E4D57616E}" type="parTrans" cxnId="{633BB0A7-F38A-409F-9046-7A2D867E2A42}">
      <dgm:prSet/>
      <dgm:spPr/>
      <dgm:t>
        <a:bodyPr/>
        <a:lstStyle/>
        <a:p>
          <a:endParaRPr lang="en-US"/>
        </a:p>
      </dgm:t>
    </dgm:pt>
    <dgm:pt modelId="{FF5FA275-BECF-4D46-A318-4FACEE459E96}" type="sibTrans" cxnId="{633BB0A7-F38A-409F-9046-7A2D867E2A42}">
      <dgm:prSet/>
      <dgm:spPr/>
      <dgm:t>
        <a:bodyPr/>
        <a:lstStyle/>
        <a:p>
          <a:endParaRPr lang="en-US"/>
        </a:p>
      </dgm:t>
    </dgm:pt>
    <dgm:pt modelId="{55077560-1D76-43B1-8D4E-9E83872222FF}">
      <dgm:prSet custT="1"/>
      <dgm:spPr>
        <a:solidFill>
          <a:srgbClr val="70AD47">
            <a:alpha val="84706"/>
          </a:srgbClr>
        </a:solidFill>
      </dgm:spPr>
      <dgm:t>
        <a:bodyPr/>
        <a:lstStyle/>
        <a:p>
          <a:pPr rtl="0"/>
          <a:r>
            <a:rPr lang="en-US" sz="3200" dirty="0" smtClean="0">
              <a:latin typeface="+mn-lt"/>
              <a:cs typeface="Adobe Devanagari" panose="02040503050201020203" pitchFamily="18" charset="0"/>
            </a:rPr>
            <a:t>Not one size fits all</a:t>
          </a:r>
          <a:endParaRPr lang="en-US" sz="3200" dirty="0">
            <a:latin typeface="+mn-lt"/>
            <a:cs typeface="Adobe Devanagari" panose="02040503050201020203" pitchFamily="18" charset="0"/>
          </a:endParaRPr>
        </a:p>
      </dgm:t>
    </dgm:pt>
    <dgm:pt modelId="{DEE3450B-5B9A-4FD4-A8A7-A307007A2D72}" type="parTrans" cxnId="{840ECA74-CD12-4C40-8F83-05FE5477C568}">
      <dgm:prSet/>
      <dgm:spPr/>
      <dgm:t>
        <a:bodyPr/>
        <a:lstStyle/>
        <a:p>
          <a:endParaRPr lang="en-US"/>
        </a:p>
      </dgm:t>
    </dgm:pt>
    <dgm:pt modelId="{585B542C-3A3D-4947-AC0A-46A27AE91247}" type="sibTrans" cxnId="{840ECA74-CD12-4C40-8F83-05FE5477C568}">
      <dgm:prSet/>
      <dgm:spPr/>
      <dgm:t>
        <a:bodyPr/>
        <a:lstStyle/>
        <a:p>
          <a:endParaRPr lang="en-US"/>
        </a:p>
      </dgm:t>
    </dgm:pt>
    <dgm:pt modelId="{DAFC73C2-3C45-40F5-BF5F-661F2DACD485}">
      <dgm:prSet custT="1"/>
      <dgm:spPr>
        <a:solidFill>
          <a:srgbClr val="70AD47">
            <a:alpha val="84706"/>
          </a:srgbClr>
        </a:solidFill>
      </dgm:spPr>
      <dgm:t>
        <a:bodyPr/>
        <a:lstStyle/>
        <a:p>
          <a:pPr rtl="0"/>
          <a:r>
            <a:rPr lang="en-US" sz="3200" dirty="0" smtClean="0">
              <a:latin typeface="+mn-lt"/>
              <a:cs typeface="Adobe Devanagari" panose="02040503050201020203" pitchFamily="18" charset="0"/>
            </a:rPr>
            <a:t>Monetizing your expenses</a:t>
          </a:r>
          <a:endParaRPr lang="en-US" sz="3200" dirty="0">
            <a:latin typeface="+mn-lt"/>
            <a:cs typeface="Adobe Devanagari" panose="02040503050201020203" pitchFamily="18" charset="0"/>
          </a:endParaRPr>
        </a:p>
      </dgm:t>
    </dgm:pt>
    <dgm:pt modelId="{9C422992-1E72-4455-8946-3983A4493AD0}" type="parTrans" cxnId="{A2035333-A71C-49BB-B3AA-02A19CE4C3B8}">
      <dgm:prSet/>
      <dgm:spPr/>
      <dgm:t>
        <a:bodyPr/>
        <a:lstStyle/>
        <a:p>
          <a:endParaRPr lang="en-US"/>
        </a:p>
      </dgm:t>
    </dgm:pt>
    <dgm:pt modelId="{8E1199E1-F1E7-4474-B3E3-C0015F3E5257}" type="sibTrans" cxnId="{A2035333-A71C-49BB-B3AA-02A19CE4C3B8}">
      <dgm:prSet/>
      <dgm:spPr/>
      <dgm:t>
        <a:bodyPr/>
        <a:lstStyle/>
        <a:p>
          <a:endParaRPr lang="en-US"/>
        </a:p>
      </dgm:t>
    </dgm:pt>
    <dgm:pt modelId="{C2FFCB4E-18ED-4488-9288-95A9CEB11F2E}" type="pres">
      <dgm:prSet presAssocID="{C2628D90-1343-45F1-A92A-B8C5E0173394}" presName="Name0" presStyleCnt="0">
        <dgm:presLayoutVars>
          <dgm:dir/>
          <dgm:animLvl val="lvl"/>
          <dgm:resizeHandles val="exact"/>
        </dgm:presLayoutVars>
      </dgm:prSet>
      <dgm:spPr/>
      <dgm:t>
        <a:bodyPr/>
        <a:lstStyle/>
        <a:p>
          <a:endParaRPr lang="en-US"/>
        </a:p>
      </dgm:t>
    </dgm:pt>
    <dgm:pt modelId="{145AF579-8362-4620-AE66-0A13392CBDB6}" type="pres">
      <dgm:prSet presAssocID="{41F78D73-B526-42F3-81B6-AF7DE02179DF}" presName="linNode" presStyleCnt="0"/>
      <dgm:spPr/>
    </dgm:pt>
    <dgm:pt modelId="{9F620EE8-0BAE-4AC7-84B8-E7F31DBEFF87}" type="pres">
      <dgm:prSet presAssocID="{41F78D73-B526-42F3-81B6-AF7DE02179DF}" presName="parentText" presStyleLbl="node1" presStyleIdx="0" presStyleCnt="3" custScaleX="161882">
        <dgm:presLayoutVars>
          <dgm:chMax val="1"/>
          <dgm:bulletEnabled val="1"/>
        </dgm:presLayoutVars>
      </dgm:prSet>
      <dgm:spPr/>
      <dgm:t>
        <a:bodyPr/>
        <a:lstStyle/>
        <a:p>
          <a:endParaRPr lang="en-US"/>
        </a:p>
      </dgm:t>
    </dgm:pt>
    <dgm:pt modelId="{AF208E67-DAFE-4461-B836-8239399DB2E8}" type="pres">
      <dgm:prSet presAssocID="{FF5FA275-BECF-4D46-A318-4FACEE459E96}" presName="sp" presStyleCnt="0"/>
      <dgm:spPr/>
    </dgm:pt>
    <dgm:pt modelId="{76BBBC3A-2B7D-44FA-B23A-8920AD4935BC}" type="pres">
      <dgm:prSet presAssocID="{55077560-1D76-43B1-8D4E-9E83872222FF}" presName="linNode" presStyleCnt="0"/>
      <dgm:spPr/>
    </dgm:pt>
    <dgm:pt modelId="{D50FAE74-5582-4292-894F-F60DE887BEEA}" type="pres">
      <dgm:prSet presAssocID="{55077560-1D76-43B1-8D4E-9E83872222FF}" presName="parentText" presStyleLbl="node1" presStyleIdx="1" presStyleCnt="3" custScaleX="160497">
        <dgm:presLayoutVars>
          <dgm:chMax val="1"/>
          <dgm:bulletEnabled val="1"/>
        </dgm:presLayoutVars>
      </dgm:prSet>
      <dgm:spPr/>
      <dgm:t>
        <a:bodyPr/>
        <a:lstStyle/>
        <a:p>
          <a:endParaRPr lang="en-US"/>
        </a:p>
      </dgm:t>
    </dgm:pt>
    <dgm:pt modelId="{497903F2-2F68-442D-8CD2-6B7DEFF83D8C}" type="pres">
      <dgm:prSet presAssocID="{585B542C-3A3D-4947-AC0A-46A27AE91247}" presName="sp" presStyleCnt="0"/>
      <dgm:spPr/>
    </dgm:pt>
    <dgm:pt modelId="{5D89A3C2-2BF0-4E9D-AD56-07042959806C}" type="pres">
      <dgm:prSet presAssocID="{DAFC73C2-3C45-40F5-BF5F-661F2DACD485}" presName="linNode" presStyleCnt="0"/>
      <dgm:spPr/>
    </dgm:pt>
    <dgm:pt modelId="{2AF267F6-87DD-4517-9E10-844D3C7AFD26}" type="pres">
      <dgm:prSet presAssocID="{DAFC73C2-3C45-40F5-BF5F-661F2DACD485}" presName="parentText" presStyleLbl="node1" presStyleIdx="2" presStyleCnt="3" custScaleX="161147">
        <dgm:presLayoutVars>
          <dgm:chMax val="1"/>
          <dgm:bulletEnabled val="1"/>
        </dgm:presLayoutVars>
      </dgm:prSet>
      <dgm:spPr/>
      <dgm:t>
        <a:bodyPr/>
        <a:lstStyle/>
        <a:p>
          <a:endParaRPr lang="en-US"/>
        </a:p>
      </dgm:t>
    </dgm:pt>
  </dgm:ptLst>
  <dgm:cxnLst>
    <dgm:cxn modelId="{DBF18660-43AA-454B-BA21-467C49F490ED}" type="presOf" srcId="{DAFC73C2-3C45-40F5-BF5F-661F2DACD485}" destId="{2AF267F6-87DD-4517-9E10-844D3C7AFD26}" srcOrd="0" destOrd="0" presId="urn:microsoft.com/office/officeart/2005/8/layout/vList5"/>
    <dgm:cxn modelId="{840ECA74-CD12-4C40-8F83-05FE5477C568}" srcId="{C2628D90-1343-45F1-A92A-B8C5E0173394}" destId="{55077560-1D76-43B1-8D4E-9E83872222FF}" srcOrd="1" destOrd="0" parTransId="{DEE3450B-5B9A-4FD4-A8A7-A307007A2D72}" sibTransId="{585B542C-3A3D-4947-AC0A-46A27AE91247}"/>
    <dgm:cxn modelId="{F423E1E0-219C-4299-8DBE-4F7DD1F8ABEF}" type="presOf" srcId="{55077560-1D76-43B1-8D4E-9E83872222FF}" destId="{D50FAE74-5582-4292-894F-F60DE887BEEA}" srcOrd="0" destOrd="0" presId="urn:microsoft.com/office/officeart/2005/8/layout/vList5"/>
    <dgm:cxn modelId="{633BB0A7-F38A-409F-9046-7A2D867E2A42}" srcId="{C2628D90-1343-45F1-A92A-B8C5E0173394}" destId="{41F78D73-B526-42F3-81B6-AF7DE02179DF}" srcOrd="0" destOrd="0" parTransId="{01032F5B-1D0B-4BF7-B220-460E4D57616E}" sibTransId="{FF5FA275-BECF-4D46-A318-4FACEE459E96}"/>
    <dgm:cxn modelId="{A2035333-A71C-49BB-B3AA-02A19CE4C3B8}" srcId="{C2628D90-1343-45F1-A92A-B8C5E0173394}" destId="{DAFC73C2-3C45-40F5-BF5F-661F2DACD485}" srcOrd="2" destOrd="0" parTransId="{9C422992-1E72-4455-8946-3983A4493AD0}" sibTransId="{8E1199E1-F1E7-4474-B3E3-C0015F3E5257}"/>
    <dgm:cxn modelId="{1F0109B2-BB8E-4DD1-A39A-58A929456263}" type="presOf" srcId="{41F78D73-B526-42F3-81B6-AF7DE02179DF}" destId="{9F620EE8-0BAE-4AC7-84B8-E7F31DBEFF87}" srcOrd="0" destOrd="0" presId="urn:microsoft.com/office/officeart/2005/8/layout/vList5"/>
    <dgm:cxn modelId="{6D075CBD-DCA3-4677-89D3-EFF3B890917C}" type="presOf" srcId="{C2628D90-1343-45F1-A92A-B8C5E0173394}" destId="{C2FFCB4E-18ED-4488-9288-95A9CEB11F2E}" srcOrd="0" destOrd="0" presId="urn:microsoft.com/office/officeart/2005/8/layout/vList5"/>
    <dgm:cxn modelId="{2DA56DF0-2207-4980-B75E-610EA6EC4BD5}" type="presParOf" srcId="{C2FFCB4E-18ED-4488-9288-95A9CEB11F2E}" destId="{145AF579-8362-4620-AE66-0A13392CBDB6}" srcOrd="0" destOrd="0" presId="urn:microsoft.com/office/officeart/2005/8/layout/vList5"/>
    <dgm:cxn modelId="{32D3C1FC-3340-4A15-9DBA-F24DB6279DD0}" type="presParOf" srcId="{145AF579-8362-4620-AE66-0A13392CBDB6}" destId="{9F620EE8-0BAE-4AC7-84B8-E7F31DBEFF87}" srcOrd="0" destOrd="0" presId="urn:microsoft.com/office/officeart/2005/8/layout/vList5"/>
    <dgm:cxn modelId="{1893F938-15AF-486C-A897-6C9A164541A6}" type="presParOf" srcId="{C2FFCB4E-18ED-4488-9288-95A9CEB11F2E}" destId="{AF208E67-DAFE-4461-B836-8239399DB2E8}" srcOrd="1" destOrd="0" presId="urn:microsoft.com/office/officeart/2005/8/layout/vList5"/>
    <dgm:cxn modelId="{4DFEA483-E193-4EC3-A546-0C12EC436F7B}" type="presParOf" srcId="{C2FFCB4E-18ED-4488-9288-95A9CEB11F2E}" destId="{76BBBC3A-2B7D-44FA-B23A-8920AD4935BC}" srcOrd="2" destOrd="0" presId="urn:microsoft.com/office/officeart/2005/8/layout/vList5"/>
    <dgm:cxn modelId="{693CC3D9-2255-40F2-85E9-308DAAA6D0C9}" type="presParOf" srcId="{76BBBC3A-2B7D-44FA-B23A-8920AD4935BC}" destId="{D50FAE74-5582-4292-894F-F60DE887BEEA}" srcOrd="0" destOrd="0" presId="urn:microsoft.com/office/officeart/2005/8/layout/vList5"/>
    <dgm:cxn modelId="{FF9023D1-729A-42BE-A8CF-3A780E004CA6}" type="presParOf" srcId="{C2FFCB4E-18ED-4488-9288-95A9CEB11F2E}" destId="{497903F2-2F68-442D-8CD2-6B7DEFF83D8C}" srcOrd="3" destOrd="0" presId="urn:microsoft.com/office/officeart/2005/8/layout/vList5"/>
    <dgm:cxn modelId="{0F24FE2C-0212-419B-8C40-11A3ADB4E59B}" type="presParOf" srcId="{C2FFCB4E-18ED-4488-9288-95A9CEB11F2E}" destId="{5D89A3C2-2BF0-4E9D-AD56-07042959806C}" srcOrd="4" destOrd="0" presId="urn:microsoft.com/office/officeart/2005/8/layout/vList5"/>
    <dgm:cxn modelId="{E4B5B26D-E307-4867-B652-8FCD043EB824}" type="presParOf" srcId="{5D89A3C2-2BF0-4E9D-AD56-07042959806C}" destId="{2AF267F6-87DD-4517-9E10-844D3C7AFD26}" srcOrd="0" destOrd="0" presId="urn:microsoft.com/office/officeart/2005/8/layout/vList5"/>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ED6884-6B94-4E82-82F6-D661F38C8D6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C32B863-869C-456F-9825-116CBFE4FAF9}">
      <dgm:prSet custT="1"/>
      <dgm:spPr>
        <a:solidFill>
          <a:srgbClr val="5B8F22"/>
        </a:solidFill>
      </dgm:spPr>
      <dgm:t>
        <a:bodyPr/>
        <a:lstStyle/>
        <a:p>
          <a:pPr rtl="0"/>
          <a:r>
            <a:rPr lang="en-US" sz="3000" b="1" dirty="0" smtClean="0"/>
            <a:t>Step 1</a:t>
          </a:r>
          <a:endParaRPr lang="en-US" sz="3000" dirty="0"/>
        </a:p>
      </dgm:t>
    </dgm:pt>
    <dgm:pt modelId="{4A9B5401-FF62-47E0-A09E-874B13E347C3}" type="parTrans" cxnId="{864D975E-B0D6-4759-AC8C-E81EB6A1F21A}">
      <dgm:prSet/>
      <dgm:spPr/>
      <dgm:t>
        <a:bodyPr/>
        <a:lstStyle/>
        <a:p>
          <a:endParaRPr lang="en-US"/>
        </a:p>
      </dgm:t>
    </dgm:pt>
    <dgm:pt modelId="{C5E38A3B-51DB-487A-A5F6-755770B15C04}" type="sibTrans" cxnId="{864D975E-B0D6-4759-AC8C-E81EB6A1F21A}">
      <dgm:prSet/>
      <dgm:spPr/>
      <dgm:t>
        <a:bodyPr/>
        <a:lstStyle/>
        <a:p>
          <a:endParaRPr lang="en-US"/>
        </a:p>
      </dgm:t>
    </dgm:pt>
    <dgm:pt modelId="{8D80377A-7690-4782-AF3C-6B9F19836CD2}">
      <dgm:prSet custT="1"/>
      <dgm:spPr>
        <a:solidFill>
          <a:srgbClr val="5B8F22"/>
        </a:solidFill>
      </dgm:spPr>
      <dgm:t>
        <a:bodyPr/>
        <a:lstStyle/>
        <a:p>
          <a:pPr rtl="0"/>
          <a:r>
            <a:rPr lang="en-US" sz="3000" b="1" dirty="0" smtClean="0"/>
            <a:t>Step 2</a:t>
          </a:r>
          <a:endParaRPr lang="en-US" sz="3000" dirty="0"/>
        </a:p>
      </dgm:t>
    </dgm:pt>
    <dgm:pt modelId="{0641625D-FDE8-4A0B-A4C2-2F7F6F426451}" type="parTrans" cxnId="{430520CF-1DCC-46BE-84EF-48092B7131A4}">
      <dgm:prSet/>
      <dgm:spPr/>
      <dgm:t>
        <a:bodyPr/>
        <a:lstStyle/>
        <a:p>
          <a:endParaRPr lang="en-US"/>
        </a:p>
      </dgm:t>
    </dgm:pt>
    <dgm:pt modelId="{053D0AC4-7C27-4C26-8CE2-A2BEC1999B70}" type="sibTrans" cxnId="{430520CF-1DCC-46BE-84EF-48092B7131A4}">
      <dgm:prSet/>
      <dgm:spPr/>
      <dgm:t>
        <a:bodyPr/>
        <a:lstStyle/>
        <a:p>
          <a:endParaRPr lang="en-US"/>
        </a:p>
      </dgm:t>
    </dgm:pt>
    <dgm:pt modelId="{1D28D82C-EDE5-4FA7-B700-8D743A8ECCE9}">
      <dgm:prSet custT="1"/>
      <dgm:spPr>
        <a:solidFill>
          <a:srgbClr val="5B8F22"/>
        </a:solidFill>
      </dgm:spPr>
      <dgm:t>
        <a:bodyPr/>
        <a:lstStyle/>
        <a:p>
          <a:pPr rtl="0"/>
          <a:r>
            <a:rPr lang="en-US" sz="3000" b="1" dirty="0" smtClean="0"/>
            <a:t>Step 3</a:t>
          </a:r>
          <a:endParaRPr lang="en-US" sz="3000" dirty="0"/>
        </a:p>
      </dgm:t>
    </dgm:pt>
    <dgm:pt modelId="{CC117995-8643-47FB-8384-75957AB6BCDC}" type="parTrans" cxnId="{D440863F-80D0-46A2-8979-091678D9F11C}">
      <dgm:prSet/>
      <dgm:spPr/>
      <dgm:t>
        <a:bodyPr/>
        <a:lstStyle/>
        <a:p>
          <a:endParaRPr lang="en-US"/>
        </a:p>
      </dgm:t>
    </dgm:pt>
    <dgm:pt modelId="{E470864A-792D-456F-86C4-1B5546AD1353}" type="sibTrans" cxnId="{D440863F-80D0-46A2-8979-091678D9F11C}">
      <dgm:prSet/>
      <dgm:spPr/>
      <dgm:t>
        <a:bodyPr/>
        <a:lstStyle/>
        <a:p>
          <a:endParaRPr lang="en-US"/>
        </a:p>
      </dgm:t>
    </dgm:pt>
    <dgm:pt modelId="{6E51F843-AA3E-478D-B27E-B287FCC79A03}">
      <dgm:prSet custT="1"/>
      <dgm:spPr>
        <a:solidFill>
          <a:srgbClr val="5B8F22"/>
        </a:solidFill>
      </dgm:spPr>
      <dgm:t>
        <a:bodyPr/>
        <a:lstStyle/>
        <a:p>
          <a:pPr rtl="0"/>
          <a:r>
            <a:rPr lang="en-US" sz="3000" b="1" dirty="0" smtClean="0"/>
            <a:t>Step 4</a:t>
          </a:r>
          <a:endParaRPr lang="en-US" sz="3000" dirty="0"/>
        </a:p>
      </dgm:t>
    </dgm:pt>
    <dgm:pt modelId="{2D788C93-5B84-4018-879A-B3EF0BF72592}" type="parTrans" cxnId="{3B62E34A-DEC5-4C34-8619-95D51783A1BA}">
      <dgm:prSet/>
      <dgm:spPr/>
      <dgm:t>
        <a:bodyPr/>
        <a:lstStyle/>
        <a:p>
          <a:endParaRPr lang="en-US"/>
        </a:p>
      </dgm:t>
    </dgm:pt>
    <dgm:pt modelId="{B6305B7C-831A-43FB-A853-9A9B8E51356B}" type="sibTrans" cxnId="{3B62E34A-DEC5-4C34-8619-95D51783A1BA}">
      <dgm:prSet/>
      <dgm:spPr/>
      <dgm:t>
        <a:bodyPr/>
        <a:lstStyle/>
        <a:p>
          <a:endParaRPr lang="en-US"/>
        </a:p>
      </dgm:t>
    </dgm:pt>
    <dgm:pt modelId="{13620C59-E074-4653-8555-E506FD818B48}">
      <dgm:prSet custT="1"/>
      <dgm:spPr>
        <a:solidFill>
          <a:schemeClr val="bg1">
            <a:lumMod val="65000"/>
          </a:schemeClr>
        </a:solidFill>
      </dgm:spPr>
      <dgm:t>
        <a:bodyPr/>
        <a:lstStyle/>
        <a:p>
          <a:pPr rtl="0"/>
          <a:r>
            <a:rPr lang="en-US" sz="2000" dirty="0" smtClean="0">
              <a:solidFill>
                <a:schemeClr val="bg1"/>
              </a:solidFill>
            </a:rPr>
            <a:t>Compare your spending to your budget</a:t>
          </a:r>
          <a:endParaRPr lang="en-US" sz="2000" dirty="0">
            <a:solidFill>
              <a:schemeClr val="bg1"/>
            </a:solidFill>
          </a:endParaRPr>
        </a:p>
      </dgm:t>
    </dgm:pt>
    <dgm:pt modelId="{5FB0AB51-1705-47BF-AA2C-0EA5D547B222}" type="parTrans" cxnId="{9B415D52-556E-4588-BF1C-3C3FD94E8E37}">
      <dgm:prSet/>
      <dgm:spPr/>
      <dgm:t>
        <a:bodyPr/>
        <a:lstStyle/>
        <a:p>
          <a:endParaRPr lang="en-US"/>
        </a:p>
      </dgm:t>
    </dgm:pt>
    <dgm:pt modelId="{F3DFA201-F35E-46D7-BA0E-CD8D372FA17E}" type="sibTrans" cxnId="{9B415D52-556E-4588-BF1C-3C3FD94E8E37}">
      <dgm:prSet/>
      <dgm:spPr/>
      <dgm:t>
        <a:bodyPr/>
        <a:lstStyle/>
        <a:p>
          <a:endParaRPr lang="en-US"/>
        </a:p>
      </dgm:t>
    </dgm:pt>
    <dgm:pt modelId="{358E167E-5A96-4374-8705-8AB329A3AC1C}">
      <dgm:prSet custT="1"/>
      <dgm:spPr>
        <a:solidFill>
          <a:schemeClr val="bg1">
            <a:lumMod val="65000"/>
          </a:schemeClr>
        </a:solidFill>
      </dgm:spPr>
      <dgm:t>
        <a:bodyPr/>
        <a:lstStyle/>
        <a:p>
          <a:pPr rtl="0"/>
          <a:r>
            <a:rPr lang="en-US" sz="2000" dirty="0" smtClean="0">
              <a:solidFill>
                <a:schemeClr val="bg1"/>
              </a:solidFill>
            </a:rPr>
            <a:t>Set personal and financial goals for yourself</a:t>
          </a:r>
          <a:endParaRPr lang="en-US" sz="2000" dirty="0">
            <a:solidFill>
              <a:schemeClr val="bg1"/>
            </a:solidFill>
          </a:endParaRPr>
        </a:p>
      </dgm:t>
    </dgm:pt>
    <dgm:pt modelId="{6C40FEA5-72DF-4A78-A87E-E06047EBC444}" type="parTrans" cxnId="{6C322B31-FD76-40E9-91C4-AEFAA8A78197}">
      <dgm:prSet/>
      <dgm:spPr/>
      <dgm:t>
        <a:bodyPr/>
        <a:lstStyle/>
        <a:p>
          <a:endParaRPr lang="en-US"/>
        </a:p>
      </dgm:t>
    </dgm:pt>
    <dgm:pt modelId="{2BCB26B1-1243-4444-8C3B-5DFFA728A893}" type="sibTrans" cxnId="{6C322B31-FD76-40E9-91C4-AEFAA8A78197}">
      <dgm:prSet/>
      <dgm:spPr/>
      <dgm:t>
        <a:bodyPr/>
        <a:lstStyle/>
        <a:p>
          <a:endParaRPr lang="en-US"/>
        </a:p>
      </dgm:t>
    </dgm:pt>
    <dgm:pt modelId="{25699B4F-C56A-47C3-839A-38A6FFA0483C}">
      <dgm:prSet custT="1"/>
      <dgm:spPr>
        <a:solidFill>
          <a:schemeClr val="bg1">
            <a:lumMod val="65000"/>
          </a:schemeClr>
        </a:solidFill>
      </dgm:spPr>
      <dgm:t>
        <a:bodyPr/>
        <a:lstStyle/>
        <a:p>
          <a:pPr rtl="0"/>
          <a:r>
            <a:rPr lang="en-US" sz="2000" dirty="0" smtClean="0">
              <a:solidFill>
                <a:schemeClr val="bg1"/>
              </a:solidFill>
            </a:rPr>
            <a:t>Assess your situation</a:t>
          </a:r>
          <a:endParaRPr lang="en-US" sz="2000" dirty="0">
            <a:solidFill>
              <a:schemeClr val="bg1"/>
            </a:solidFill>
          </a:endParaRPr>
        </a:p>
      </dgm:t>
    </dgm:pt>
    <dgm:pt modelId="{1A6ACBDF-73B5-4D01-90D9-803ACAB63937}" type="parTrans" cxnId="{A82D36B4-0D43-4780-8137-A1D39F0C8186}">
      <dgm:prSet/>
      <dgm:spPr/>
      <dgm:t>
        <a:bodyPr/>
        <a:lstStyle/>
        <a:p>
          <a:endParaRPr lang="en-US"/>
        </a:p>
      </dgm:t>
    </dgm:pt>
    <dgm:pt modelId="{741DCE3C-06B0-4A30-9749-D32F75CEE589}" type="sibTrans" cxnId="{A82D36B4-0D43-4780-8137-A1D39F0C8186}">
      <dgm:prSet/>
      <dgm:spPr/>
      <dgm:t>
        <a:bodyPr/>
        <a:lstStyle/>
        <a:p>
          <a:endParaRPr lang="en-US"/>
        </a:p>
      </dgm:t>
    </dgm:pt>
    <dgm:pt modelId="{70D4A2E0-7E03-4028-AC4E-8215605D2B9A}">
      <dgm:prSet custT="1"/>
      <dgm:spPr>
        <a:solidFill>
          <a:schemeClr val="bg1">
            <a:lumMod val="65000"/>
          </a:schemeClr>
        </a:solidFill>
      </dgm:spPr>
      <dgm:t>
        <a:bodyPr/>
        <a:lstStyle/>
        <a:p>
          <a:r>
            <a:rPr lang="en-US" sz="2000" dirty="0" smtClean="0">
              <a:solidFill>
                <a:schemeClr val="bg1"/>
              </a:solidFill>
            </a:rPr>
            <a:t>Write down your total monthly income</a:t>
          </a:r>
          <a:endParaRPr lang="en-US" sz="2000" dirty="0">
            <a:solidFill>
              <a:schemeClr val="bg1"/>
            </a:solidFill>
          </a:endParaRPr>
        </a:p>
      </dgm:t>
    </dgm:pt>
    <dgm:pt modelId="{AF1C565F-C42E-490A-9208-BC4193A62AD5}" type="parTrans" cxnId="{9DAA27EC-69BB-4CE7-8035-6EAA89E0E88D}">
      <dgm:prSet/>
      <dgm:spPr/>
      <dgm:t>
        <a:bodyPr/>
        <a:lstStyle/>
        <a:p>
          <a:endParaRPr lang="en-US"/>
        </a:p>
      </dgm:t>
    </dgm:pt>
    <dgm:pt modelId="{3D27FE33-7AA8-4518-A2D7-AD4CC1D081AE}" type="sibTrans" cxnId="{9DAA27EC-69BB-4CE7-8035-6EAA89E0E88D}">
      <dgm:prSet/>
      <dgm:spPr/>
      <dgm:t>
        <a:bodyPr/>
        <a:lstStyle/>
        <a:p>
          <a:endParaRPr lang="en-US"/>
        </a:p>
      </dgm:t>
    </dgm:pt>
    <dgm:pt modelId="{BA544A45-08AC-4E98-9CDA-A2F72498F592}">
      <dgm:prSet custT="1"/>
      <dgm:spPr>
        <a:solidFill>
          <a:schemeClr val="bg1">
            <a:lumMod val="65000"/>
          </a:schemeClr>
        </a:solidFill>
      </dgm:spPr>
      <dgm:t>
        <a:bodyPr/>
        <a:lstStyle/>
        <a:p>
          <a:pPr rtl="0"/>
          <a:r>
            <a:rPr lang="en-US" sz="2000" dirty="0" smtClean="0">
              <a:solidFill>
                <a:schemeClr val="bg1"/>
              </a:solidFill>
            </a:rPr>
            <a:t>Live within your means</a:t>
          </a:r>
          <a:endParaRPr lang="en-US" sz="2000" dirty="0">
            <a:solidFill>
              <a:schemeClr val="bg1"/>
            </a:solidFill>
          </a:endParaRPr>
        </a:p>
      </dgm:t>
    </dgm:pt>
    <dgm:pt modelId="{569326A3-AA1C-496F-B19F-D1F289616F58}" type="parTrans" cxnId="{7FC7503D-C033-4DDD-AB5C-C27BEA14BC29}">
      <dgm:prSet/>
      <dgm:spPr/>
      <dgm:t>
        <a:bodyPr/>
        <a:lstStyle/>
        <a:p>
          <a:endParaRPr lang="en-US"/>
        </a:p>
      </dgm:t>
    </dgm:pt>
    <dgm:pt modelId="{D8987B3D-A154-4060-A0DF-B11A955AB1B0}" type="sibTrans" cxnId="{7FC7503D-C033-4DDD-AB5C-C27BEA14BC29}">
      <dgm:prSet/>
      <dgm:spPr/>
      <dgm:t>
        <a:bodyPr/>
        <a:lstStyle/>
        <a:p>
          <a:endParaRPr lang="en-US"/>
        </a:p>
      </dgm:t>
    </dgm:pt>
    <dgm:pt modelId="{9C86F488-02AC-4061-873E-C6BB9880EAF5}">
      <dgm:prSet custT="1"/>
      <dgm:spPr>
        <a:solidFill>
          <a:schemeClr val="bg1">
            <a:lumMod val="65000"/>
          </a:schemeClr>
        </a:solidFill>
      </dgm:spPr>
      <dgm:t>
        <a:bodyPr/>
        <a:lstStyle/>
        <a:p>
          <a:r>
            <a:rPr lang="en-US" sz="2000" dirty="0" smtClean="0">
              <a:solidFill>
                <a:schemeClr val="bg1"/>
              </a:solidFill>
            </a:rPr>
            <a:t>Write down your monthly expenses</a:t>
          </a:r>
          <a:endParaRPr lang="en-US" sz="2000" dirty="0">
            <a:solidFill>
              <a:schemeClr val="bg1"/>
            </a:solidFill>
          </a:endParaRPr>
        </a:p>
      </dgm:t>
    </dgm:pt>
    <dgm:pt modelId="{70AD29ED-83FF-46D3-8B84-40F0962BE21C}" type="parTrans" cxnId="{1A9E6ACF-4DDE-499B-A7B1-8DA97C42A1B5}">
      <dgm:prSet/>
      <dgm:spPr/>
      <dgm:t>
        <a:bodyPr/>
        <a:lstStyle/>
        <a:p>
          <a:endParaRPr lang="en-US"/>
        </a:p>
      </dgm:t>
    </dgm:pt>
    <dgm:pt modelId="{2766439B-D8B8-4FBA-A5A7-E8307D4CE5B2}" type="sibTrans" cxnId="{1A9E6ACF-4DDE-499B-A7B1-8DA97C42A1B5}">
      <dgm:prSet/>
      <dgm:spPr/>
      <dgm:t>
        <a:bodyPr/>
        <a:lstStyle/>
        <a:p>
          <a:endParaRPr lang="en-US"/>
        </a:p>
      </dgm:t>
    </dgm:pt>
    <dgm:pt modelId="{5F40C810-93DD-4A45-AF72-5F5C20E6215B}">
      <dgm:prSet custT="1"/>
      <dgm:spPr>
        <a:solidFill>
          <a:schemeClr val="bg1">
            <a:lumMod val="65000"/>
          </a:schemeClr>
        </a:solidFill>
      </dgm:spPr>
      <dgm:t>
        <a:bodyPr/>
        <a:lstStyle/>
        <a:p>
          <a:pPr rtl="0"/>
          <a:r>
            <a:rPr lang="en-US" sz="2000" dirty="0" smtClean="0">
              <a:solidFill>
                <a:schemeClr val="bg1"/>
              </a:solidFill>
            </a:rPr>
            <a:t>Review your progress and revise your budget if needed. </a:t>
          </a:r>
          <a:endParaRPr lang="en-US" sz="2000" dirty="0">
            <a:solidFill>
              <a:schemeClr val="bg1"/>
            </a:solidFill>
          </a:endParaRPr>
        </a:p>
      </dgm:t>
    </dgm:pt>
    <dgm:pt modelId="{8A782C1D-FADC-4C4F-94A2-2DAA36C12C82}" type="parTrans" cxnId="{824064A2-1194-467C-9C1D-5ABC693541E1}">
      <dgm:prSet/>
      <dgm:spPr/>
      <dgm:t>
        <a:bodyPr/>
        <a:lstStyle/>
        <a:p>
          <a:endParaRPr lang="en-US"/>
        </a:p>
      </dgm:t>
    </dgm:pt>
    <dgm:pt modelId="{4A4E922E-133D-487F-A8FB-F855F9C574A4}" type="sibTrans" cxnId="{824064A2-1194-467C-9C1D-5ABC693541E1}">
      <dgm:prSet/>
      <dgm:spPr/>
      <dgm:t>
        <a:bodyPr/>
        <a:lstStyle/>
        <a:p>
          <a:endParaRPr lang="en-US"/>
        </a:p>
      </dgm:t>
    </dgm:pt>
    <dgm:pt modelId="{330BC776-E822-4267-948E-FEDD03DCFC14}">
      <dgm:prSet custT="1"/>
      <dgm:spPr>
        <a:solidFill>
          <a:schemeClr val="bg1">
            <a:lumMod val="65000"/>
          </a:schemeClr>
        </a:solidFill>
      </dgm:spPr>
      <dgm:t>
        <a:bodyPr/>
        <a:lstStyle/>
        <a:p>
          <a:pPr rtl="0"/>
          <a:r>
            <a:rPr lang="en-US" sz="2000" dirty="0" smtClean="0">
              <a:solidFill>
                <a:schemeClr val="bg1"/>
              </a:solidFill>
            </a:rPr>
            <a:t>Track your expenses throughout the month</a:t>
          </a:r>
          <a:endParaRPr lang="en-US" sz="2000" dirty="0">
            <a:solidFill>
              <a:schemeClr val="bg1"/>
            </a:solidFill>
          </a:endParaRPr>
        </a:p>
      </dgm:t>
    </dgm:pt>
    <dgm:pt modelId="{3F6C9862-3514-4698-AA21-1F7AF43B74DF}" type="parTrans" cxnId="{B7A9DCAC-CD0A-4631-BDD0-63CDD743E044}">
      <dgm:prSet/>
      <dgm:spPr/>
      <dgm:t>
        <a:bodyPr/>
        <a:lstStyle/>
        <a:p>
          <a:endParaRPr lang="en-US"/>
        </a:p>
      </dgm:t>
    </dgm:pt>
    <dgm:pt modelId="{B0E4B966-96E6-4F19-BC21-1BA912749A1E}" type="sibTrans" cxnId="{B7A9DCAC-CD0A-4631-BDD0-63CDD743E044}">
      <dgm:prSet/>
      <dgm:spPr/>
      <dgm:t>
        <a:bodyPr/>
        <a:lstStyle/>
        <a:p>
          <a:endParaRPr lang="en-US"/>
        </a:p>
      </dgm:t>
    </dgm:pt>
    <dgm:pt modelId="{777595F5-3E59-4402-AB03-1D315EED42B8}" type="pres">
      <dgm:prSet presAssocID="{16ED6884-6B94-4E82-82F6-D661F38C8D69}" presName="Name0" presStyleCnt="0">
        <dgm:presLayoutVars>
          <dgm:dir/>
          <dgm:animLvl val="lvl"/>
          <dgm:resizeHandles val="exact"/>
        </dgm:presLayoutVars>
      </dgm:prSet>
      <dgm:spPr/>
      <dgm:t>
        <a:bodyPr/>
        <a:lstStyle/>
        <a:p>
          <a:endParaRPr lang="en-US"/>
        </a:p>
      </dgm:t>
    </dgm:pt>
    <dgm:pt modelId="{542364C1-6779-421C-AAE4-2A1DF2F3C305}" type="pres">
      <dgm:prSet presAssocID="{FC32B863-869C-456F-9825-116CBFE4FAF9}" presName="linNode" presStyleCnt="0"/>
      <dgm:spPr/>
      <dgm:t>
        <a:bodyPr/>
        <a:lstStyle/>
        <a:p>
          <a:endParaRPr lang="en-US"/>
        </a:p>
      </dgm:t>
    </dgm:pt>
    <dgm:pt modelId="{713DC182-AE60-4022-ABCB-26E86F745350}" type="pres">
      <dgm:prSet presAssocID="{FC32B863-869C-456F-9825-116CBFE4FAF9}" presName="parentText" presStyleLbl="node1" presStyleIdx="0" presStyleCnt="4" custScaleX="88809" custScaleY="69221" custLinFactNeighborX="-231" custLinFactNeighborY="-208">
        <dgm:presLayoutVars>
          <dgm:chMax val="1"/>
          <dgm:bulletEnabled val="1"/>
        </dgm:presLayoutVars>
      </dgm:prSet>
      <dgm:spPr/>
      <dgm:t>
        <a:bodyPr/>
        <a:lstStyle/>
        <a:p>
          <a:endParaRPr lang="en-US"/>
        </a:p>
      </dgm:t>
    </dgm:pt>
    <dgm:pt modelId="{A08C5C24-87E3-47C9-8B4B-0EE0053FECEF}" type="pres">
      <dgm:prSet presAssocID="{FC32B863-869C-456F-9825-116CBFE4FAF9}" presName="descendantText" presStyleLbl="alignAccFollowNode1" presStyleIdx="0" presStyleCnt="4" custScaleX="100033" custScaleY="104130">
        <dgm:presLayoutVars>
          <dgm:bulletEnabled val="1"/>
        </dgm:presLayoutVars>
      </dgm:prSet>
      <dgm:spPr/>
      <dgm:t>
        <a:bodyPr/>
        <a:lstStyle/>
        <a:p>
          <a:endParaRPr lang="en-US"/>
        </a:p>
      </dgm:t>
    </dgm:pt>
    <dgm:pt modelId="{A499B5CF-D67D-4F78-9F64-27EBA03D4136}" type="pres">
      <dgm:prSet presAssocID="{C5E38A3B-51DB-487A-A5F6-755770B15C04}" presName="sp" presStyleCnt="0"/>
      <dgm:spPr/>
      <dgm:t>
        <a:bodyPr/>
        <a:lstStyle/>
        <a:p>
          <a:endParaRPr lang="en-US"/>
        </a:p>
      </dgm:t>
    </dgm:pt>
    <dgm:pt modelId="{09B46D4A-6F15-47F7-B915-670316C6A4A0}" type="pres">
      <dgm:prSet presAssocID="{8D80377A-7690-4782-AF3C-6B9F19836CD2}" presName="linNode" presStyleCnt="0"/>
      <dgm:spPr/>
      <dgm:t>
        <a:bodyPr/>
        <a:lstStyle/>
        <a:p>
          <a:endParaRPr lang="en-US"/>
        </a:p>
      </dgm:t>
    </dgm:pt>
    <dgm:pt modelId="{6CC79996-D31A-4CCA-8F38-8F9B8BBEF106}" type="pres">
      <dgm:prSet presAssocID="{8D80377A-7690-4782-AF3C-6B9F19836CD2}" presName="parentText" presStyleLbl="node1" presStyleIdx="1" presStyleCnt="4" custScaleX="88086" custScaleY="76945">
        <dgm:presLayoutVars>
          <dgm:chMax val="1"/>
          <dgm:bulletEnabled val="1"/>
        </dgm:presLayoutVars>
      </dgm:prSet>
      <dgm:spPr/>
      <dgm:t>
        <a:bodyPr/>
        <a:lstStyle/>
        <a:p>
          <a:endParaRPr lang="en-US"/>
        </a:p>
      </dgm:t>
    </dgm:pt>
    <dgm:pt modelId="{C1E80C0C-025F-4AA1-B2F5-3CD6FF88747F}" type="pres">
      <dgm:prSet presAssocID="{8D80377A-7690-4782-AF3C-6B9F19836CD2}" presName="descendantText" presStyleLbl="alignAccFollowNode1" presStyleIdx="1" presStyleCnt="4" custScaleX="99908" custScaleY="78748" custLinFactNeighborX="361" custLinFactNeighborY="-3014">
        <dgm:presLayoutVars>
          <dgm:bulletEnabled val="1"/>
        </dgm:presLayoutVars>
      </dgm:prSet>
      <dgm:spPr/>
      <dgm:t>
        <a:bodyPr/>
        <a:lstStyle/>
        <a:p>
          <a:endParaRPr lang="en-US"/>
        </a:p>
      </dgm:t>
    </dgm:pt>
    <dgm:pt modelId="{C5BED01F-9A52-407B-8C51-F5CDB6117959}" type="pres">
      <dgm:prSet presAssocID="{053D0AC4-7C27-4C26-8CE2-A2BEC1999B70}" presName="sp" presStyleCnt="0"/>
      <dgm:spPr/>
      <dgm:t>
        <a:bodyPr/>
        <a:lstStyle/>
        <a:p>
          <a:endParaRPr lang="en-US"/>
        </a:p>
      </dgm:t>
    </dgm:pt>
    <dgm:pt modelId="{78D79689-F044-4BB4-8A33-1F1A3CD8FCFD}" type="pres">
      <dgm:prSet presAssocID="{1D28D82C-EDE5-4FA7-B700-8D743A8ECCE9}" presName="linNode" presStyleCnt="0"/>
      <dgm:spPr/>
      <dgm:t>
        <a:bodyPr/>
        <a:lstStyle/>
        <a:p>
          <a:endParaRPr lang="en-US"/>
        </a:p>
      </dgm:t>
    </dgm:pt>
    <dgm:pt modelId="{11148D71-C005-450C-9290-84E4B2768101}" type="pres">
      <dgm:prSet presAssocID="{1D28D82C-EDE5-4FA7-B700-8D743A8ECCE9}" presName="parentText" presStyleLbl="node1" presStyleIdx="2" presStyleCnt="4" custScaleX="89893" custScaleY="78020" custLinFactNeighborX="-319" custLinFactNeighborY="-1011">
        <dgm:presLayoutVars>
          <dgm:chMax val="1"/>
          <dgm:bulletEnabled val="1"/>
        </dgm:presLayoutVars>
      </dgm:prSet>
      <dgm:spPr/>
      <dgm:t>
        <a:bodyPr/>
        <a:lstStyle/>
        <a:p>
          <a:endParaRPr lang="en-US"/>
        </a:p>
      </dgm:t>
    </dgm:pt>
    <dgm:pt modelId="{49B18832-EC58-40C4-8DD8-1EEA3E071CFE}" type="pres">
      <dgm:prSet presAssocID="{1D28D82C-EDE5-4FA7-B700-8D743A8ECCE9}" presName="descendantText" presStyleLbl="alignAccFollowNode1" presStyleIdx="2" presStyleCnt="4" custScaleX="98792" custScaleY="122889">
        <dgm:presLayoutVars>
          <dgm:bulletEnabled val="1"/>
        </dgm:presLayoutVars>
      </dgm:prSet>
      <dgm:spPr/>
      <dgm:t>
        <a:bodyPr/>
        <a:lstStyle/>
        <a:p>
          <a:endParaRPr lang="en-US"/>
        </a:p>
      </dgm:t>
    </dgm:pt>
    <dgm:pt modelId="{08FAAF8A-5AF8-4BE2-AD0A-D0D8289E6C65}" type="pres">
      <dgm:prSet presAssocID="{E470864A-792D-456F-86C4-1B5546AD1353}" presName="sp" presStyleCnt="0"/>
      <dgm:spPr/>
      <dgm:t>
        <a:bodyPr/>
        <a:lstStyle/>
        <a:p>
          <a:endParaRPr lang="en-US"/>
        </a:p>
      </dgm:t>
    </dgm:pt>
    <dgm:pt modelId="{F0C287F4-25D2-44C4-B856-75AF97CDAD79}" type="pres">
      <dgm:prSet presAssocID="{6E51F843-AA3E-478D-B27E-B287FCC79A03}" presName="linNode" presStyleCnt="0"/>
      <dgm:spPr/>
      <dgm:t>
        <a:bodyPr/>
        <a:lstStyle/>
        <a:p>
          <a:endParaRPr lang="en-US"/>
        </a:p>
      </dgm:t>
    </dgm:pt>
    <dgm:pt modelId="{647FD11B-2A88-485D-91A5-90FE11EADFF1}" type="pres">
      <dgm:prSet presAssocID="{6E51F843-AA3E-478D-B27E-B287FCC79A03}" presName="parentText" presStyleLbl="node1" presStyleIdx="3" presStyleCnt="4" custScaleX="88809" custScaleY="91092" custLinFactNeighborX="-322" custLinFactNeighborY="187">
        <dgm:presLayoutVars>
          <dgm:chMax val="1"/>
          <dgm:bulletEnabled val="1"/>
        </dgm:presLayoutVars>
      </dgm:prSet>
      <dgm:spPr/>
      <dgm:t>
        <a:bodyPr/>
        <a:lstStyle/>
        <a:p>
          <a:endParaRPr lang="en-US"/>
        </a:p>
      </dgm:t>
    </dgm:pt>
    <dgm:pt modelId="{61A00C1F-E86E-4BB6-BE9B-67401D804359}" type="pres">
      <dgm:prSet presAssocID="{6E51F843-AA3E-478D-B27E-B287FCC79A03}" presName="descendantText" presStyleLbl="alignAccFollowNode1" presStyleIdx="3" presStyleCnt="4" custScaleX="100033" custScaleY="99244" custLinFactNeighborX="-1585" custLinFactNeighborY="2167">
        <dgm:presLayoutVars>
          <dgm:bulletEnabled val="1"/>
        </dgm:presLayoutVars>
      </dgm:prSet>
      <dgm:spPr/>
      <dgm:t>
        <a:bodyPr/>
        <a:lstStyle/>
        <a:p>
          <a:endParaRPr lang="en-US"/>
        </a:p>
      </dgm:t>
    </dgm:pt>
  </dgm:ptLst>
  <dgm:cxnLst>
    <dgm:cxn modelId="{F71B1A9D-091E-4F00-84D1-E7B91A5D9D93}" type="presOf" srcId="{6E51F843-AA3E-478D-B27E-B287FCC79A03}" destId="{647FD11B-2A88-485D-91A5-90FE11EADFF1}" srcOrd="0" destOrd="0" presId="urn:microsoft.com/office/officeart/2005/8/layout/vList5"/>
    <dgm:cxn modelId="{182AD2C1-9703-4560-8D2B-2908EE719954}" type="presOf" srcId="{70D4A2E0-7E03-4028-AC4E-8215605D2B9A}" destId="{A08C5C24-87E3-47C9-8B4B-0EE0053FECEF}" srcOrd="0" destOrd="1" presId="urn:microsoft.com/office/officeart/2005/8/layout/vList5"/>
    <dgm:cxn modelId="{9DAA27EC-69BB-4CE7-8035-6EAA89E0E88D}" srcId="{FC32B863-869C-456F-9825-116CBFE4FAF9}" destId="{70D4A2E0-7E03-4028-AC4E-8215605D2B9A}" srcOrd="1" destOrd="0" parTransId="{AF1C565F-C42E-490A-9208-BC4193A62AD5}" sibTransId="{3D27FE33-7AA8-4518-A2D7-AD4CC1D081AE}"/>
    <dgm:cxn modelId="{E975F735-16A8-4EF7-84FB-F752DDC99B67}" type="presOf" srcId="{1D28D82C-EDE5-4FA7-B700-8D743A8ECCE9}" destId="{11148D71-C005-450C-9290-84E4B2768101}" srcOrd="0" destOrd="0" presId="urn:microsoft.com/office/officeart/2005/8/layout/vList5"/>
    <dgm:cxn modelId="{3B62E34A-DEC5-4C34-8619-95D51783A1BA}" srcId="{16ED6884-6B94-4E82-82F6-D661F38C8D69}" destId="{6E51F843-AA3E-478D-B27E-B287FCC79A03}" srcOrd="3" destOrd="0" parTransId="{2D788C93-5B84-4018-879A-B3EF0BF72592}" sibTransId="{B6305B7C-831A-43FB-A853-9A9B8E51356B}"/>
    <dgm:cxn modelId="{430520CF-1DCC-46BE-84EF-48092B7131A4}" srcId="{16ED6884-6B94-4E82-82F6-D661F38C8D69}" destId="{8D80377A-7690-4782-AF3C-6B9F19836CD2}" srcOrd="1" destOrd="0" parTransId="{0641625D-FDE8-4A0B-A4C2-2F7F6F426451}" sibTransId="{053D0AC4-7C27-4C26-8CE2-A2BEC1999B70}"/>
    <dgm:cxn modelId="{0662535F-3222-420E-A9E4-849586085952}" type="presOf" srcId="{8D80377A-7690-4782-AF3C-6B9F19836CD2}" destId="{6CC79996-D31A-4CCA-8F38-8F9B8BBEF106}" srcOrd="0" destOrd="0" presId="urn:microsoft.com/office/officeart/2005/8/layout/vList5"/>
    <dgm:cxn modelId="{864D975E-B0D6-4759-AC8C-E81EB6A1F21A}" srcId="{16ED6884-6B94-4E82-82F6-D661F38C8D69}" destId="{FC32B863-869C-456F-9825-116CBFE4FAF9}" srcOrd="0" destOrd="0" parTransId="{4A9B5401-FF62-47E0-A09E-874B13E347C3}" sibTransId="{C5E38A3B-51DB-487A-A5F6-755770B15C04}"/>
    <dgm:cxn modelId="{57C70335-6358-40C9-81C9-583CAEEF618A}" type="presOf" srcId="{358E167E-5A96-4374-8705-8AB329A3AC1C}" destId="{C1E80C0C-025F-4AA1-B2F5-3CD6FF88747F}" srcOrd="0" destOrd="0" presId="urn:microsoft.com/office/officeart/2005/8/layout/vList5"/>
    <dgm:cxn modelId="{B7A9DCAC-CD0A-4631-BDD0-63CDD743E044}" srcId="{1D28D82C-EDE5-4FA7-B700-8D743A8ECCE9}" destId="{330BC776-E822-4267-948E-FEDD03DCFC14}" srcOrd="1" destOrd="0" parTransId="{3F6C9862-3514-4698-AA21-1F7AF43B74DF}" sibTransId="{B0E4B966-96E6-4F19-BC21-1BA912749A1E}"/>
    <dgm:cxn modelId="{E0F71C6A-3A44-4670-922B-C486A2B6611D}" type="presOf" srcId="{16ED6884-6B94-4E82-82F6-D661F38C8D69}" destId="{777595F5-3E59-4402-AB03-1D315EED42B8}" srcOrd="0" destOrd="0" presId="urn:microsoft.com/office/officeart/2005/8/layout/vList5"/>
    <dgm:cxn modelId="{8AEA7BB2-CC32-46A0-BEF6-E8B46DDF0CDB}" type="presOf" srcId="{330BC776-E822-4267-948E-FEDD03DCFC14}" destId="{49B18832-EC58-40C4-8DD8-1EEA3E071CFE}" srcOrd="0" destOrd="1" presId="urn:microsoft.com/office/officeart/2005/8/layout/vList5"/>
    <dgm:cxn modelId="{2ECEDF0E-3B38-4B82-8B6C-F35A2F4B76C7}" type="presOf" srcId="{25699B4F-C56A-47C3-839A-38A6FFA0483C}" destId="{A08C5C24-87E3-47C9-8B4B-0EE0053FECEF}" srcOrd="0" destOrd="0" presId="urn:microsoft.com/office/officeart/2005/8/layout/vList5"/>
    <dgm:cxn modelId="{7FC7503D-C033-4DDD-AB5C-C27BEA14BC29}" srcId="{1D28D82C-EDE5-4FA7-B700-8D743A8ECCE9}" destId="{BA544A45-08AC-4E98-9CDA-A2F72498F592}" srcOrd="0" destOrd="0" parTransId="{569326A3-AA1C-496F-B19F-D1F289616F58}" sibTransId="{D8987B3D-A154-4060-A0DF-B11A955AB1B0}"/>
    <dgm:cxn modelId="{A82D36B4-0D43-4780-8137-A1D39F0C8186}" srcId="{FC32B863-869C-456F-9825-116CBFE4FAF9}" destId="{25699B4F-C56A-47C3-839A-38A6FFA0483C}" srcOrd="0" destOrd="0" parTransId="{1A6ACBDF-73B5-4D01-90D9-803ACAB63937}" sibTransId="{741DCE3C-06B0-4A30-9749-D32F75CEE589}"/>
    <dgm:cxn modelId="{6C322B31-FD76-40E9-91C4-AEFAA8A78197}" srcId="{8D80377A-7690-4782-AF3C-6B9F19836CD2}" destId="{358E167E-5A96-4374-8705-8AB329A3AC1C}" srcOrd="0" destOrd="0" parTransId="{6C40FEA5-72DF-4A78-A87E-E06047EBC444}" sibTransId="{2BCB26B1-1243-4444-8C3B-5DFFA728A893}"/>
    <dgm:cxn modelId="{BFBFB34E-9EFD-4470-89EA-335D3CFB0821}" type="presOf" srcId="{5F40C810-93DD-4A45-AF72-5F5C20E6215B}" destId="{61A00C1F-E86E-4BB6-BE9B-67401D804359}" srcOrd="0" destOrd="0" presId="urn:microsoft.com/office/officeart/2005/8/layout/vList5"/>
    <dgm:cxn modelId="{D440863F-80D0-46A2-8979-091678D9F11C}" srcId="{16ED6884-6B94-4E82-82F6-D661F38C8D69}" destId="{1D28D82C-EDE5-4FA7-B700-8D743A8ECCE9}" srcOrd="2" destOrd="0" parTransId="{CC117995-8643-47FB-8384-75957AB6BCDC}" sibTransId="{E470864A-792D-456F-86C4-1B5546AD1353}"/>
    <dgm:cxn modelId="{DBD745F5-0FC5-456D-9C39-CAB2FA4C97E3}" type="presOf" srcId="{FC32B863-869C-456F-9825-116CBFE4FAF9}" destId="{713DC182-AE60-4022-ABCB-26E86F745350}" srcOrd="0" destOrd="0" presId="urn:microsoft.com/office/officeart/2005/8/layout/vList5"/>
    <dgm:cxn modelId="{1A9E6ACF-4DDE-499B-A7B1-8DA97C42A1B5}" srcId="{FC32B863-869C-456F-9825-116CBFE4FAF9}" destId="{9C86F488-02AC-4061-873E-C6BB9880EAF5}" srcOrd="2" destOrd="0" parTransId="{70AD29ED-83FF-46D3-8B84-40F0962BE21C}" sibTransId="{2766439B-D8B8-4FBA-A5A7-E8307D4CE5B2}"/>
    <dgm:cxn modelId="{9B415D52-556E-4588-BF1C-3C3FD94E8E37}" srcId="{1D28D82C-EDE5-4FA7-B700-8D743A8ECCE9}" destId="{13620C59-E074-4653-8555-E506FD818B48}" srcOrd="2" destOrd="0" parTransId="{5FB0AB51-1705-47BF-AA2C-0EA5D547B222}" sibTransId="{F3DFA201-F35E-46D7-BA0E-CD8D372FA17E}"/>
    <dgm:cxn modelId="{DB8702B3-03BA-435E-A30B-14C9CAF2B030}" type="presOf" srcId="{BA544A45-08AC-4E98-9CDA-A2F72498F592}" destId="{49B18832-EC58-40C4-8DD8-1EEA3E071CFE}" srcOrd="0" destOrd="0" presId="urn:microsoft.com/office/officeart/2005/8/layout/vList5"/>
    <dgm:cxn modelId="{824064A2-1194-467C-9C1D-5ABC693541E1}" srcId="{6E51F843-AA3E-478D-B27E-B287FCC79A03}" destId="{5F40C810-93DD-4A45-AF72-5F5C20E6215B}" srcOrd="0" destOrd="0" parTransId="{8A782C1D-FADC-4C4F-94A2-2DAA36C12C82}" sibTransId="{4A4E922E-133D-487F-A8FB-F855F9C574A4}"/>
    <dgm:cxn modelId="{E6346064-DC15-440E-A9B2-9FD3DCA11B6B}" type="presOf" srcId="{9C86F488-02AC-4061-873E-C6BB9880EAF5}" destId="{A08C5C24-87E3-47C9-8B4B-0EE0053FECEF}" srcOrd="0" destOrd="2" presId="urn:microsoft.com/office/officeart/2005/8/layout/vList5"/>
    <dgm:cxn modelId="{E702974B-8FD0-4161-AD7C-64FDD02B4955}" type="presOf" srcId="{13620C59-E074-4653-8555-E506FD818B48}" destId="{49B18832-EC58-40C4-8DD8-1EEA3E071CFE}" srcOrd="0" destOrd="2" presId="urn:microsoft.com/office/officeart/2005/8/layout/vList5"/>
    <dgm:cxn modelId="{5932A805-E72F-48C5-AFCA-9771BD39623B}" type="presParOf" srcId="{777595F5-3E59-4402-AB03-1D315EED42B8}" destId="{542364C1-6779-421C-AAE4-2A1DF2F3C305}" srcOrd="0" destOrd="0" presId="urn:microsoft.com/office/officeart/2005/8/layout/vList5"/>
    <dgm:cxn modelId="{CE8FC73E-F7A5-4AA1-B769-77AA362781FD}" type="presParOf" srcId="{542364C1-6779-421C-AAE4-2A1DF2F3C305}" destId="{713DC182-AE60-4022-ABCB-26E86F745350}" srcOrd="0" destOrd="0" presId="urn:microsoft.com/office/officeart/2005/8/layout/vList5"/>
    <dgm:cxn modelId="{4058F972-0FD4-4D91-9252-1827BDAB2BBC}" type="presParOf" srcId="{542364C1-6779-421C-AAE4-2A1DF2F3C305}" destId="{A08C5C24-87E3-47C9-8B4B-0EE0053FECEF}" srcOrd="1" destOrd="0" presId="urn:microsoft.com/office/officeart/2005/8/layout/vList5"/>
    <dgm:cxn modelId="{F5D829A8-986F-40C9-8A06-74CAE75D56D5}" type="presParOf" srcId="{777595F5-3E59-4402-AB03-1D315EED42B8}" destId="{A499B5CF-D67D-4F78-9F64-27EBA03D4136}" srcOrd="1" destOrd="0" presId="urn:microsoft.com/office/officeart/2005/8/layout/vList5"/>
    <dgm:cxn modelId="{60664634-A8EE-4A5E-BF2A-B6EE378C7A35}" type="presParOf" srcId="{777595F5-3E59-4402-AB03-1D315EED42B8}" destId="{09B46D4A-6F15-47F7-B915-670316C6A4A0}" srcOrd="2" destOrd="0" presId="urn:microsoft.com/office/officeart/2005/8/layout/vList5"/>
    <dgm:cxn modelId="{E1EE6DB4-B64D-4E5F-9A81-3AF7CF44188F}" type="presParOf" srcId="{09B46D4A-6F15-47F7-B915-670316C6A4A0}" destId="{6CC79996-D31A-4CCA-8F38-8F9B8BBEF106}" srcOrd="0" destOrd="0" presId="urn:microsoft.com/office/officeart/2005/8/layout/vList5"/>
    <dgm:cxn modelId="{B5F61B75-0C6B-415A-A4A6-83543782FFB5}" type="presParOf" srcId="{09B46D4A-6F15-47F7-B915-670316C6A4A0}" destId="{C1E80C0C-025F-4AA1-B2F5-3CD6FF88747F}" srcOrd="1" destOrd="0" presId="urn:microsoft.com/office/officeart/2005/8/layout/vList5"/>
    <dgm:cxn modelId="{B1C6CC2E-24C2-40C6-935F-3ADD20BE797C}" type="presParOf" srcId="{777595F5-3E59-4402-AB03-1D315EED42B8}" destId="{C5BED01F-9A52-407B-8C51-F5CDB6117959}" srcOrd="3" destOrd="0" presId="urn:microsoft.com/office/officeart/2005/8/layout/vList5"/>
    <dgm:cxn modelId="{43C1247F-D805-45A5-8BB9-5CC28FF694D7}" type="presParOf" srcId="{777595F5-3E59-4402-AB03-1D315EED42B8}" destId="{78D79689-F044-4BB4-8A33-1F1A3CD8FCFD}" srcOrd="4" destOrd="0" presId="urn:microsoft.com/office/officeart/2005/8/layout/vList5"/>
    <dgm:cxn modelId="{E3C87533-4978-46AC-BF20-6956ED625522}" type="presParOf" srcId="{78D79689-F044-4BB4-8A33-1F1A3CD8FCFD}" destId="{11148D71-C005-450C-9290-84E4B2768101}" srcOrd="0" destOrd="0" presId="urn:microsoft.com/office/officeart/2005/8/layout/vList5"/>
    <dgm:cxn modelId="{B67B08A1-92AF-42DF-865A-D536B7C4BCEE}" type="presParOf" srcId="{78D79689-F044-4BB4-8A33-1F1A3CD8FCFD}" destId="{49B18832-EC58-40C4-8DD8-1EEA3E071CFE}" srcOrd="1" destOrd="0" presId="urn:microsoft.com/office/officeart/2005/8/layout/vList5"/>
    <dgm:cxn modelId="{7679B644-5954-4CB4-B2D6-9E5B73C6894C}" type="presParOf" srcId="{777595F5-3E59-4402-AB03-1D315EED42B8}" destId="{08FAAF8A-5AF8-4BE2-AD0A-D0D8289E6C65}" srcOrd="5" destOrd="0" presId="urn:microsoft.com/office/officeart/2005/8/layout/vList5"/>
    <dgm:cxn modelId="{13099AC2-C114-4434-968D-1E7EEC6C7848}" type="presParOf" srcId="{777595F5-3E59-4402-AB03-1D315EED42B8}" destId="{F0C287F4-25D2-44C4-B856-75AF97CDAD79}" srcOrd="6" destOrd="0" presId="urn:microsoft.com/office/officeart/2005/8/layout/vList5"/>
    <dgm:cxn modelId="{98D93A3F-4A38-459D-A6DA-F35E95DF30B3}" type="presParOf" srcId="{F0C287F4-25D2-44C4-B856-75AF97CDAD79}" destId="{647FD11B-2A88-485D-91A5-90FE11EADFF1}" srcOrd="0" destOrd="0" presId="urn:microsoft.com/office/officeart/2005/8/layout/vList5"/>
    <dgm:cxn modelId="{221F2898-3A11-4CCD-BB00-0363CA951A6B}" type="presParOf" srcId="{F0C287F4-25D2-44C4-B856-75AF97CDAD79}" destId="{61A00C1F-E86E-4BB6-BE9B-67401D80435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A60D681-41E9-4600-9B76-0A3EEC0F914B}" type="doc">
      <dgm:prSet loTypeId="urn:microsoft.com/office/officeart/2008/layout/VerticalCurvedList" loCatId="list" qsTypeId="urn:microsoft.com/office/officeart/2005/8/quickstyle/simple1" qsCatId="simple" csTypeId="urn:microsoft.com/office/officeart/2005/8/colors/accent6_2" csCatId="accent6" phldr="1"/>
      <dgm:spPr/>
      <dgm:t>
        <a:bodyPr/>
        <a:lstStyle/>
        <a:p>
          <a:endParaRPr lang="en-US"/>
        </a:p>
      </dgm:t>
    </dgm:pt>
    <dgm:pt modelId="{991B967A-4BE4-4F4E-9648-C3F81E620EEA}">
      <dgm:prSet custT="1"/>
      <dgm:spPr/>
      <dgm:t>
        <a:bodyPr/>
        <a:lstStyle/>
        <a:p>
          <a:r>
            <a:rPr lang="en-US" sz="2400" dirty="0" smtClean="0">
              <a:latin typeface="+mn-lt"/>
              <a:cs typeface="Adobe Devanagari" panose="02040503050201020203" pitchFamily="18" charset="0"/>
            </a:rPr>
            <a:t>Dave Ramsey’s EveryDollar Budget App</a:t>
          </a:r>
          <a:endParaRPr lang="en-US" sz="2400" dirty="0">
            <a:latin typeface="+mn-lt"/>
            <a:cs typeface="Adobe Devanagari" panose="02040503050201020203" pitchFamily="18" charset="0"/>
          </a:endParaRPr>
        </a:p>
      </dgm:t>
    </dgm:pt>
    <dgm:pt modelId="{A474B4A7-6F22-4E73-BA98-CDA44A843EDA}" type="parTrans" cxnId="{1C879D9B-93C9-42F9-8DBC-1F80A8973F85}">
      <dgm:prSet/>
      <dgm:spPr/>
      <dgm:t>
        <a:bodyPr/>
        <a:lstStyle/>
        <a:p>
          <a:endParaRPr lang="en-US"/>
        </a:p>
      </dgm:t>
    </dgm:pt>
    <dgm:pt modelId="{00368841-8C22-4601-8246-98FEEE887954}" type="sibTrans" cxnId="{1C879D9B-93C9-42F9-8DBC-1F80A8973F85}">
      <dgm:prSet/>
      <dgm:spPr/>
      <dgm:t>
        <a:bodyPr/>
        <a:lstStyle/>
        <a:p>
          <a:endParaRPr lang="en-US"/>
        </a:p>
      </dgm:t>
    </dgm:pt>
    <dgm:pt modelId="{8C97CA54-9EF4-41CD-9824-AFE49F1B64A2}">
      <dgm:prSet custT="1"/>
      <dgm:spPr/>
      <dgm:t>
        <a:bodyPr/>
        <a:lstStyle/>
        <a:p>
          <a:r>
            <a:rPr lang="en-US" sz="2400" dirty="0" smtClean="0">
              <a:latin typeface="+mn-lt"/>
              <a:cs typeface="Adobe Devanagari" panose="02040503050201020203" pitchFamily="18" charset="0"/>
            </a:rPr>
            <a:t>Spreadsheet/Downloadable templates </a:t>
          </a:r>
          <a:endParaRPr lang="en-US" sz="2400" dirty="0">
            <a:latin typeface="+mn-lt"/>
            <a:cs typeface="Adobe Devanagari" panose="02040503050201020203" pitchFamily="18" charset="0"/>
          </a:endParaRPr>
        </a:p>
      </dgm:t>
    </dgm:pt>
    <dgm:pt modelId="{BEF825FD-7074-4911-9A3E-F2524D761092}" type="parTrans" cxnId="{5BC832AE-CEFF-4D98-B791-F2F61D4D6B3D}">
      <dgm:prSet/>
      <dgm:spPr/>
      <dgm:t>
        <a:bodyPr/>
        <a:lstStyle/>
        <a:p>
          <a:endParaRPr lang="en-US"/>
        </a:p>
      </dgm:t>
    </dgm:pt>
    <dgm:pt modelId="{BA39834E-5F22-48FD-BBE8-49A14A0CA41F}" type="sibTrans" cxnId="{5BC832AE-CEFF-4D98-B791-F2F61D4D6B3D}">
      <dgm:prSet/>
      <dgm:spPr/>
      <dgm:t>
        <a:bodyPr/>
        <a:lstStyle/>
        <a:p>
          <a:endParaRPr lang="en-US"/>
        </a:p>
      </dgm:t>
    </dgm:pt>
    <dgm:pt modelId="{DB99B220-A697-4DFC-BA46-628992C9D627}">
      <dgm:prSet custT="1"/>
      <dgm:spPr/>
      <dgm:t>
        <a:bodyPr/>
        <a:lstStyle/>
        <a:p>
          <a:r>
            <a:rPr lang="en-US" sz="2400" u="none" dirty="0" smtClean="0">
              <a:latin typeface="+mn-lt"/>
              <a:cs typeface="Adobe Devanagari" panose="02040503050201020203" pitchFamily="18" charset="0"/>
            </a:rPr>
            <a:t>Personal Monthly Budget Sheet</a:t>
          </a:r>
          <a:endParaRPr lang="en-US" sz="2400" u="none" dirty="0">
            <a:latin typeface="+mn-lt"/>
            <a:cs typeface="Adobe Devanagari" panose="02040503050201020203" pitchFamily="18" charset="0"/>
            <a:hlinkClick xmlns:r="http://schemas.openxmlformats.org/officeDocument/2006/relationships" r:id="rId1"/>
          </a:endParaRPr>
        </a:p>
      </dgm:t>
    </dgm:pt>
    <dgm:pt modelId="{8BF38132-26A4-498C-B4E4-A636336D4B3C}" type="parTrans" cxnId="{1478EAD7-47B1-4CE6-81D1-F31AC3AA99C0}">
      <dgm:prSet/>
      <dgm:spPr/>
      <dgm:t>
        <a:bodyPr/>
        <a:lstStyle/>
        <a:p>
          <a:endParaRPr lang="en-US"/>
        </a:p>
      </dgm:t>
    </dgm:pt>
    <dgm:pt modelId="{2C3D1A38-39EA-4088-97C8-D79E0CCCE11A}" type="sibTrans" cxnId="{1478EAD7-47B1-4CE6-81D1-F31AC3AA99C0}">
      <dgm:prSet/>
      <dgm:spPr/>
      <dgm:t>
        <a:bodyPr/>
        <a:lstStyle/>
        <a:p>
          <a:endParaRPr lang="en-US"/>
        </a:p>
      </dgm:t>
    </dgm:pt>
    <dgm:pt modelId="{BD50A79C-895E-440F-8F75-EF56528FD5E7}">
      <dgm:prSet custT="1"/>
      <dgm:spPr>
        <a:solidFill>
          <a:srgbClr val="70AD47"/>
        </a:solidFill>
      </dgm:spPr>
      <dgm:t>
        <a:bodyPr/>
        <a:lstStyle/>
        <a:p>
          <a:r>
            <a:rPr lang="en-US" sz="2400" dirty="0" smtClean="0">
              <a:latin typeface="+mn-lt"/>
              <a:cs typeface="Adobe Devanagari" panose="02040503050201020203" pitchFamily="18" charset="0"/>
            </a:rPr>
            <a:t>Dave Ramsey’s Budgeting Forms</a:t>
          </a:r>
          <a:endParaRPr lang="en-US" sz="2400" dirty="0">
            <a:latin typeface="+mn-lt"/>
            <a:cs typeface="Adobe Devanagari" panose="02040503050201020203" pitchFamily="18" charset="0"/>
          </a:endParaRPr>
        </a:p>
      </dgm:t>
    </dgm:pt>
    <dgm:pt modelId="{6123ABCE-B415-437A-A1DC-AE9135AC360F}" type="parTrans" cxnId="{8532D58D-CEF4-4A53-85C5-D49B032D5DA1}">
      <dgm:prSet/>
      <dgm:spPr/>
      <dgm:t>
        <a:bodyPr/>
        <a:lstStyle/>
        <a:p>
          <a:endParaRPr lang="en-US"/>
        </a:p>
      </dgm:t>
    </dgm:pt>
    <dgm:pt modelId="{465BC2CE-98C1-495D-9EB0-6A20141E3516}" type="sibTrans" cxnId="{8532D58D-CEF4-4A53-85C5-D49B032D5DA1}">
      <dgm:prSet/>
      <dgm:spPr/>
      <dgm:t>
        <a:bodyPr/>
        <a:lstStyle/>
        <a:p>
          <a:endParaRPr lang="en-US"/>
        </a:p>
      </dgm:t>
    </dgm:pt>
    <dgm:pt modelId="{3ED40197-5A6F-456B-B7E4-E435BF26E502}" type="pres">
      <dgm:prSet presAssocID="{9A60D681-41E9-4600-9B76-0A3EEC0F914B}" presName="Name0" presStyleCnt="0">
        <dgm:presLayoutVars>
          <dgm:chMax val="7"/>
          <dgm:chPref val="7"/>
          <dgm:dir/>
        </dgm:presLayoutVars>
      </dgm:prSet>
      <dgm:spPr/>
      <dgm:t>
        <a:bodyPr/>
        <a:lstStyle/>
        <a:p>
          <a:endParaRPr lang="en-US"/>
        </a:p>
      </dgm:t>
    </dgm:pt>
    <dgm:pt modelId="{DEE30602-E9FF-43D7-9752-4E07F4A9C018}" type="pres">
      <dgm:prSet presAssocID="{9A60D681-41E9-4600-9B76-0A3EEC0F914B}" presName="Name1" presStyleCnt="0"/>
      <dgm:spPr/>
    </dgm:pt>
    <dgm:pt modelId="{80555568-1251-4C4B-83A8-2A1E0CFBE1DE}" type="pres">
      <dgm:prSet presAssocID="{9A60D681-41E9-4600-9B76-0A3EEC0F914B}" presName="cycle" presStyleCnt="0"/>
      <dgm:spPr/>
    </dgm:pt>
    <dgm:pt modelId="{03DF4149-1B11-4B33-82CF-6321C129A4CE}" type="pres">
      <dgm:prSet presAssocID="{9A60D681-41E9-4600-9B76-0A3EEC0F914B}" presName="srcNode" presStyleLbl="node1" presStyleIdx="0" presStyleCnt="4"/>
      <dgm:spPr/>
    </dgm:pt>
    <dgm:pt modelId="{B3B0FE38-5AAF-446A-BDA4-B31902D2A0EE}" type="pres">
      <dgm:prSet presAssocID="{9A60D681-41E9-4600-9B76-0A3EEC0F914B}" presName="conn" presStyleLbl="parChTrans1D2" presStyleIdx="0" presStyleCnt="1"/>
      <dgm:spPr/>
      <dgm:t>
        <a:bodyPr/>
        <a:lstStyle/>
        <a:p>
          <a:endParaRPr lang="en-US"/>
        </a:p>
      </dgm:t>
    </dgm:pt>
    <dgm:pt modelId="{E18446B2-5BC6-42A2-9BE6-17FC993B09E0}" type="pres">
      <dgm:prSet presAssocID="{9A60D681-41E9-4600-9B76-0A3EEC0F914B}" presName="extraNode" presStyleLbl="node1" presStyleIdx="0" presStyleCnt="4"/>
      <dgm:spPr/>
    </dgm:pt>
    <dgm:pt modelId="{31385BBA-A3B8-4332-B34A-4A37ED43F61E}" type="pres">
      <dgm:prSet presAssocID="{9A60D681-41E9-4600-9B76-0A3EEC0F914B}" presName="dstNode" presStyleLbl="node1" presStyleIdx="0" presStyleCnt="4"/>
      <dgm:spPr/>
    </dgm:pt>
    <dgm:pt modelId="{08280B12-8580-4408-81DD-A1856B79B4DA}" type="pres">
      <dgm:prSet presAssocID="{991B967A-4BE4-4F4E-9648-C3F81E620EEA}" presName="text_1" presStyleLbl="node1" presStyleIdx="0" presStyleCnt="4" custLinFactNeighborX="161" custLinFactNeighborY="1262">
        <dgm:presLayoutVars>
          <dgm:bulletEnabled val="1"/>
        </dgm:presLayoutVars>
      </dgm:prSet>
      <dgm:spPr/>
      <dgm:t>
        <a:bodyPr/>
        <a:lstStyle/>
        <a:p>
          <a:endParaRPr lang="en-US"/>
        </a:p>
      </dgm:t>
    </dgm:pt>
    <dgm:pt modelId="{E2D10D18-704A-4BC8-9D1C-B7A3C8867E24}" type="pres">
      <dgm:prSet presAssocID="{991B967A-4BE4-4F4E-9648-C3F81E620EEA}" presName="accent_1" presStyleCnt="0"/>
      <dgm:spPr/>
    </dgm:pt>
    <dgm:pt modelId="{F6F3E187-6506-41FB-95D3-D569CDCE1ED3}" type="pres">
      <dgm:prSet presAssocID="{991B967A-4BE4-4F4E-9648-C3F81E620EEA}" presName="accentRepeatNode" presStyleLbl="solidFgAcc1" presStyleIdx="0" presStyleCnt="4"/>
      <dgm:spPr/>
    </dgm:pt>
    <dgm:pt modelId="{0E14AEB0-4CAB-429D-840C-9373367EE5D4}" type="pres">
      <dgm:prSet presAssocID="{BD50A79C-895E-440F-8F75-EF56528FD5E7}" presName="text_2" presStyleLbl="node1" presStyleIdx="1" presStyleCnt="4">
        <dgm:presLayoutVars>
          <dgm:bulletEnabled val="1"/>
        </dgm:presLayoutVars>
      </dgm:prSet>
      <dgm:spPr/>
      <dgm:t>
        <a:bodyPr/>
        <a:lstStyle/>
        <a:p>
          <a:endParaRPr lang="en-US"/>
        </a:p>
      </dgm:t>
    </dgm:pt>
    <dgm:pt modelId="{A4076FF4-6AC7-4E33-8294-C343CFE10086}" type="pres">
      <dgm:prSet presAssocID="{BD50A79C-895E-440F-8F75-EF56528FD5E7}" presName="accent_2" presStyleCnt="0"/>
      <dgm:spPr/>
    </dgm:pt>
    <dgm:pt modelId="{E3406F6A-501B-405F-8C89-8345B4FC914B}" type="pres">
      <dgm:prSet presAssocID="{BD50A79C-895E-440F-8F75-EF56528FD5E7}" presName="accentRepeatNode" presStyleLbl="solidFgAcc1" presStyleIdx="1" presStyleCnt="4"/>
      <dgm:spPr/>
    </dgm:pt>
    <dgm:pt modelId="{F64B131A-98F5-4018-9CB4-AE6F356EAE37}" type="pres">
      <dgm:prSet presAssocID="{DB99B220-A697-4DFC-BA46-628992C9D627}" presName="text_3" presStyleLbl="node1" presStyleIdx="2" presStyleCnt="4">
        <dgm:presLayoutVars>
          <dgm:bulletEnabled val="1"/>
        </dgm:presLayoutVars>
      </dgm:prSet>
      <dgm:spPr/>
      <dgm:t>
        <a:bodyPr/>
        <a:lstStyle/>
        <a:p>
          <a:endParaRPr lang="en-US"/>
        </a:p>
      </dgm:t>
    </dgm:pt>
    <dgm:pt modelId="{C03ECBF8-A9FD-4A02-9A6F-F9E505335EC4}" type="pres">
      <dgm:prSet presAssocID="{DB99B220-A697-4DFC-BA46-628992C9D627}" presName="accent_3" presStyleCnt="0"/>
      <dgm:spPr/>
    </dgm:pt>
    <dgm:pt modelId="{E87C4A07-19CD-44E0-BC1C-5F5104D78A02}" type="pres">
      <dgm:prSet presAssocID="{DB99B220-A697-4DFC-BA46-628992C9D627}" presName="accentRepeatNode" presStyleLbl="solidFgAcc1" presStyleIdx="2" presStyleCnt="4"/>
      <dgm:spPr/>
    </dgm:pt>
    <dgm:pt modelId="{31E8C73A-23E5-4EF5-96DB-08D570A54F7E}" type="pres">
      <dgm:prSet presAssocID="{8C97CA54-9EF4-41CD-9824-AFE49F1B64A2}" presName="text_4" presStyleLbl="node1" presStyleIdx="3" presStyleCnt="4">
        <dgm:presLayoutVars>
          <dgm:bulletEnabled val="1"/>
        </dgm:presLayoutVars>
      </dgm:prSet>
      <dgm:spPr/>
      <dgm:t>
        <a:bodyPr/>
        <a:lstStyle/>
        <a:p>
          <a:endParaRPr lang="en-US"/>
        </a:p>
      </dgm:t>
    </dgm:pt>
    <dgm:pt modelId="{5E869776-AEA7-493D-B936-1DF41DD032B4}" type="pres">
      <dgm:prSet presAssocID="{8C97CA54-9EF4-41CD-9824-AFE49F1B64A2}" presName="accent_4" presStyleCnt="0"/>
      <dgm:spPr/>
    </dgm:pt>
    <dgm:pt modelId="{F428C83C-E52A-44C4-90B9-1CFADC0E13E2}" type="pres">
      <dgm:prSet presAssocID="{8C97CA54-9EF4-41CD-9824-AFE49F1B64A2}" presName="accentRepeatNode" presStyleLbl="solidFgAcc1" presStyleIdx="3" presStyleCnt="4"/>
      <dgm:spPr/>
    </dgm:pt>
  </dgm:ptLst>
  <dgm:cxnLst>
    <dgm:cxn modelId="{C03D82B0-BD00-458F-8DA5-DB8C72131918}" type="presOf" srcId="{9A60D681-41E9-4600-9B76-0A3EEC0F914B}" destId="{3ED40197-5A6F-456B-B7E4-E435BF26E502}" srcOrd="0" destOrd="0" presId="urn:microsoft.com/office/officeart/2008/layout/VerticalCurvedList"/>
    <dgm:cxn modelId="{8532D58D-CEF4-4A53-85C5-D49B032D5DA1}" srcId="{9A60D681-41E9-4600-9B76-0A3EEC0F914B}" destId="{BD50A79C-895E-440F-8F75-EF56528FD5E7}" srcOrd="1" destOrd="0" parTransId="{6123ABCE-B415-437A-A1DC-AE9135AC360F}" sibTransId="{465BC2CE-98C1-495D-9EB0-6A20141E3516}"/>
    <dgm:cxn modelId="{19A3E770-1124-4EA8-BB5A-150283168EC5}" type="presOf" srcId="{00368841-8C22-4601-8246-98FEEE887954}" destId="{B3B0FE38-5AAF-446A-BDA4-B31902D2A0EE}" srcOrd="0" destOrd="0" presId="urn:microsoft.com/office/officeart/2008/layout/VerticalCurvedList"/>
    <dgm:cxn modelId="{5BC832AE-CEFF-4D98-B791-F2F61D4D6B3D}" srcId="{9A60D681-41E9-4600-9B76-0A3EEC0F914B}" destId="{8C97CA54-9EF4-41CD-9824-AFE49F1B64A2}" srcOrd="3" destOrd="0" parTransId="{BEF825FD-7074-4911-9A3E-F2524D761092}" sibTransId="{BA39834E-5F22-48FD-BBE8-49A14A0CA41F}"/>
    <dgm:cxn modelId="{2988E88D-5961-47E9-80D1-F47B62A97EC9}" type="presOf" srcId="{BD50A79C-895E-440F-8F75-EF56528FD5E7}" destId="{0E14AEB0-4CAB-429D-840C-9373367EE5D4}" srcOrd="0" destOrd="0" presId="urn:microsoft.com/office/officeart/2008/layout/VerticalCurvedList"/>
    <dgm:cxn modelId="{1478EAD7-47B1-4CE6-81D1-F31AC3AA99C0}" srcId="{9A60D681-41E9-4600-9B76-0A3EEC0F914B}" destId="{DB99B220-A697-4DFC-BA46-628992C9D627}" srcOrd="2" destOrd="0" parTransId="{8BF38132-26A4-498C-B4E4-A636336D4B3C}" sibTransId="{2C3D1A38-39EA-4088-97C8-D79E0CCCE11A}"/>
    <dgm:cxn modelId="{1C879D9B-93C9-42F9-8DBC-1F80A8973F85}" srcId="{9A60D681-41E9-4600-9B76-0A3EEC0F914B}" destId="{991B967A-4BE4-4F4E-9648-C3F81E620EEA}" srcOrd="0" destOrd="0" parTransId="{A474B4A7-6F22-4E73-BA98-CDA44A843EDA}" sibTransId="{00368841-8C22-4601-8246-98FEEE887954}"/>
    <dgm:cxn modelId="{A5C50AC7-092E-4001-BE3B-98DE9CC7BAB1}" type="presOf" srcId="{DB99B220-A697-4DFC-BA46-628992C9D627}" destId="{F64B131A-98F5-4018-9CB4-AE6F356EAE37}" srcOrd="0" destOrd="0" presId="urn:microsoft.com/office/officeart/2008/layout/VerticalCurvedList"/>
    <dgm:cxn modelId="{276F64BE-73FB-42B4-9FEA-CDB9F02E20FA}" type="presOf" srcId="{991B967A-4BE4-4F4E-9648-C3F81E620EEA}" destId="{08280B12-8580-4408-81DD-A1856B79B4DA}" srcOrd="0" destOrd="0" presId="urn:microsoft.com/office/officeart/2008/layout/VerticalCurvedList"/>
    <dgm:cxn modelId="{A167B1EB-B6DA-4DA0-892F-7F0F0A246C34}" type="presOf" srcId="{8C97CA54-9EF4-41CD-9824-AFE49F1B64A2}" destId="{31E8C73A-23E5-4EF5-96DB-08D570A54F7E}" srcOrd="0" destOrd="0" presId="urn:microsoft.com/office/officeart/2008/layout/VerticalCurvedList"/>
    <dgm:cxn modelId="{8E982E96-C4A2-4AB6-8A0A-1E6DE30F72E0}" type="presParOf" srcId="{3ED40197-5A6F-456B-B7E4-E435BF26E502}" destId="{DEE30602-E9FF-43D7-9752-4E07F4A9C018}" srcOrd="0" destOrd="0" presId="urn:microsoft.com/office/officeart/2008/layout/VerticalCurvedList"/>
    <dgm:cxn modelId="{B6B2288D-C943-4190-8ABE-86921B8B7BBE}" type="presParOf" srcId="{DEE30602-E9FF-43D7-9752-4E07F4A9C018}" destId="{80555568-1251-4C4B-83A8-2A1E0CFBE1DE}" srcOrd="0" destOrd="0" presId="urn:microsoft.com/office/officeart/2008/layout/VerticalCurvedList"/>
    <dgm:cxn modelId="{D046EEF0-6852-48C3-B515-F40DB6A47604}" type="presParOf" srcId="{80555568-1251-4C4B-83A8-2A1E0CFBE1DE}" destId="{03DF4149-1B11-4B33-82CF-6321C129A4CE}" srcOrd="0" destOrd="0" presId="urn:microsoft.com/office/officeart/2008/layout/VerticalCurvedList"/>
    <dgm:cxn modelId="{AE90712D-DBC7-4014-ADDC-A77300E2E050}" type="presParOf" srcId="{80555568-1251-4C4B-83A8-2A1E0CFBE1DE}" destId="{B3B0FE38-5AAF-446A-BDA4-B31902D2A0EE}" srcOrd="1" destOrd="0" presId="urn:microsoft.com/office/officeart/2008/layout/VerticalCurvedList"/>
    <dgm:cxn modelId="{D0E1D424-B927-441C-B14F-30A090543F60}" type="presParOf" srcId="{80555568-1251-4C4B-83A8-2A1E0CFBE1DE}" destId="{E18446B2-5BC6-42A2-9BE6-17FC993B09E0}" srcOrd="2" destOrd="0" presId="urn:microsoft.com/office/officeart/2008/layout/VerticalCurvedList"/>
    <dgm:cxn modelId="{BFD1F06A-97F2-4C10-B324-E806878B2E1E}" type="presParOf" srcId="{80555568-1251-4C4B-83A8-2A1E0CFBE1DE}" destId="{31385BBA-A3B8-4332-B34A-4A37ED43F61E}" srcOrd="3" destOrd="0" presId="urn:microsoft.com/office/officeart/2008/layout/VerticalCurvedList"/>
    <dgm:cxn modelId="{D971813E-3D54-4A13-ACC3-27EAB197612A}" type="presParOf" srcId="{DEE30602-E9FF-43D7-9752-4E07F4A9C018}" destId="{08280B12-8580-4408-81DD-A1856B79B4DA}" srcOrd="1" destOrd="0" presId="urn:microsoft.com/office/officeart/2008/layout/VerticalCurvedList"/>
    <dgm:cxn modelId="{57C12729-9C5B-4A08-B50C-3EA90252C586}" type="presParOf" srcId="{DEE30602-E9FF-43D7-9752-4E07F4A9C018}" destId="{E2D10D18-704A-4BC8-9D1C-B7A3C8867E24}" srcOrd="2" destOrd="0" presId="urn:microsoft.com/office/officeart/2008/layout/VerticalCurvedList"/>
    <dgm:cxn modelId="{90C23922-4E2C-4529-8029-2E48E3806031}" type="presParOf" srcId="{E2D10D18-704A-4BC8-9D1C-B7A3C8867E24}" destId="{F6F3E187-6506-41FB-95D3-D569CDCE1ED3}" srcOrd="0" destOrd="0" presId="urn:microsoft.com/office/officeart/2008/layout/VerticalCurvedList"/>
    <dgm:cxn modelId="{A34E048F-8EE1-4E22-A2D6-C9FCA2DFC178}" type="presParOf" srcId="{DEE30602-E9FF-43D7-9752-4E07F4A9C018}" destId="{0E14AEB0-4CAB-429D-840C-9373367EE5D4}" srcOrd="3" destOrd="0" presId="urn:microsoft.com/office/officeart/2008/layout/VerticalCurvedList"/>
    <dgm:cxn modelId="{4AB7E0AE-0306-4648-889C-446278A17019}" type="presParOf" srcId="{DEE30602-E9FF-43D7-9752-4E07F4A9C018}" destId="{A4076FF4-6AC7-4E33-8294-C343CFE10086}" srcOrd="4" destOrd="0" presId="urn:microsoft.com/office/officeart/2008/layout/VerticalCurvedList"/>
    <dgm:cxn modelId="{6C07C11B-C400-4D28-850D-889BD96F8276}" type="presParOf" srcId="{A4076FF4-6AC7-4E33-8294-C343CFE10086}" destId="{E3406F6A-501B-405F-8C89-8345B4FC914B}" srcOrd="0" destOrd="0" presId="urn:microsoft.com/office/officeart/2008/layout/VerticalCurvedList"/>
    <dgm:cxn modelId="{D89DA92E-3518-4BD3-BB03-EF1C784E9199}" type="presParOf" srcId="{DEE30602-E9FF-43D7-9752-4E07F4A9C018}" destId="{F64B131A-98F5-4018-9CB4-AE6F356EAE37}" srcOrd="5" destOrd="0" presId="urn:microsoft.com/office/officeart/2008/layout/VerticalCurvedList"/>
    <dgm:cxn modelId="{D4DCE954-9C26-4042-A00D-D54CEFFE050D}" type="presParOf" srcId="{DEE30602-E9FF-43D7-9752-4E07F4A9C018}" destId="{C03ECBF8-A9FD-4A02-9A6F-F9E505335EC4}" srcOrd="6" destOrd="0" presId="urn:microsoft.com/office/officeart/2008/layout/VerticalCurvedList"/>
    <dgm:cxn modelId="{D36CFE5B-20C4-4007-9F44-C6741C8FD55D}" type="presParOf" srcId="{C03ECBF8-A9FD-4A02-9A6F-F9E505335EC4}" destId="{E87C4A07-19CD-44E0-BC1C-5F5104D78A02}" srcOrd="0" destOrd="0" presId="urn:microsoft.com/office/officeart/2008/layout/VerticalCurvedList"/>
    <dgm:cxn modelId="{643A1B20-2D0B-47E0-AEA0-D20D96257FF1}" type="presParOf" srcId="{DEE30602-E9FF-43D7-9752-4E07F4A9C018}" destId="{31E8C73A-23E5-4EF5-96DB-08D570A54F7E}" srcOrd="7" destOrd="0" presId="urn:microsoft.com/office/officeart/2008/layout/VerticalCurvedList"/>
    <dgm:cxn modelId="{5C8BEDD2-F3D8-4F74-83C2-F18F0F472831}" type="presParOf" srcId="{DEE30602-E9FF-43D7-9752-4E07F4A9C018}" destId="{5E869776-AEA7-493D-B936-1DF41DD032B4}" srcOrd="8" destOrd="0" presId="urn:microsoft.com/office/officeart/2008/layout/VerticalCurvedList"/>
    <dgm:cxn modelId="{7F09F717-4D6A-4B1F-975F-8B278B01D8DB}" type="presParOf" srcId="{5E869776-AEA7-493D-B936-1DF41DD032B4}" destId="{F428C83C-E52A-44C4-90B9-1CFADC0E13E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3B7545A-E459-4C78-8225-0D6E7C1B13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7BE735-3FBD-474A-95C0-FA778F4D769F}">
      <dgm:prSet custT="1"/>
      <dgm:spPr>
        <a:solidFill>
          <a:srgbClr val="70AD47">
            <a:alpha val="85098"/>
          </a:srgbClr>
        </a:solidFill>
      </dgm:spPr>
      <dgm:t>
        <a:bodyPr/>
        <a:lstStyle/>
        <a:p>
          <a:pPr algn="ctr" rtl="0"/>
          <a:r>
            <a:rPr lang="en-US" sz="2800" dirty="0" smtClean="0">
              <a:latin typeface="+mn-lt"/>
              <a:cs typeface="Adobe Devanagari" panose="02040503050201020203" pitchFamily="18" charset="0"/>
            </a:rPr>
            <a:t>Leads to better decision making</a:t>
          </a:r>
          <a:endParaRPr lang="en-US" sz="2800" dirty="0">
            <a:latin typeface="+mn-lt"/>
            <a:cs typeface="Adobe Devanagari" panose="02040503050201020203" pitchFamily="18" charset="0"/>
          </a:endParaRPr>
        </a:p>
      </dgm:t>
    </dgm:pt>
    <dgm:pt modelId="{03F104A4-D822-40B9-A5E8-34321E3A7BC0}" type="parTrans" cxnId="{EABC2C9F-2FEA-4678-9B8F-7D415A0BC862}">
      <dgm:prSet/>
      <dgm:spPr/>
      <dgm:t>
        <a:bodyPr/>
        <a:lstStyle/>
        <a:p>
          <a:endParaRPr lang="en-US"/>
        </a:p>
      </dgm:t>
    </dgm:pt>
    <dgm:pt modelId="{ECDD4E26-B081-4616-B6B0-4B8CEEAA1580}" type="sibTrans" cxnId="{EABC2C9F-2FEA-4678-9B8F-7D415A0BC862}">
      <dgm:prSet/>
      <dgm:spPr/>
      <dgm:t>
        <a:bodyPr/>
        <a:lstStyle/>
        <a:p>
          <a:endParaRPr lang="en-US"/>
        </a:p>
      </dgm:t>
    </dgm:pt>
    <dgm:pt modelId="{F8350FE6-B6AE-4B98-8263-57B8A396B054}">
      <dgm:prSet custT="1"/>
      <dgm:spPr>
        <a:solidFill>
          <a:srgbClr val="70AD47">
            <a:alpha val="85098"/>
          </a:srgbClr>
        </a:solidFill>
      </dgm:spPr>
      <dgm:t>
        <a:bodyPr/>
        <a:lstStyle/>
        <a:p>
          <a:pPr algn="ctr" rtl="0"/>
          <a:r>
            <a:rPr lang="en-US" sz="2800" dirty="0" smtClean="0">
              <a:latin typeface="+mn-lt"/>
              <a:cs typeface="Adobe Devanagari" panose="02040503050201020203" pitchFamily="18" charset="0"/>
            </a:rPr>
            <a:t>Determine profitable productions methods</a:t>
          </a:r>
          <a:endParaRPr lang="en-US" sz="2800" dirty="0">
            <a:latin typeface="+mn-lt"/>
            <a:cs typeface="Adobe Devanagari" panose="02040503050201020203" pitchFamily="18" charset="0"/>
          </a:endParaRPr>
        </a:p>
      </dgm:t>
    </dgm:pt>
    <dgm:pt modelId="{29993A04-45B7-458F-AC7F-38E2877B6E26}" type="parTrans" cxnId="{1E443CAB-5E2E-49C8-82C1-4338BB1912EB}">
      <dgm:prSet/>
      <dgm:spPr/>
      <dgm:t>
        <a:bodyPr/>
        <a:lstStyle/>
        <a:p>
          <a:endParaRPr lang="en-US"/>
        </a:p>
      </dgm:t>
    </dgm:pt>
    <dgm:pt modelId="{8E6A4E34-76DC-47F0-97DA-5409DF72AF49}" type="sibTrans" cxnId="{1E443CAB-5E2E-49C8-82C1-4338BB1912EB}">
      <dgm:prSet/>
      <dgm:spPr/>
      <dgm:t>
        <a:bodyPr/>
        <a:lstStyle/>
        <a:p>
          <a:endParaRPr lang="en-US"/>
        </a:p>
      </dgm:t>
    </dgm:pt>
    <dgm:pt modelId="{045C1653-0689-4F5A-ADC8-E15029A1358F}">
      <dgm:prSet custT="1"/>
      <dgm:spPr>
        <a:solidFill>
          <a:srgbClr val="70AD47">
            <a:alpha val="85098"/>
          </a:srgbClr>
        </a:solidFill>
      </dgm:spPr>
      <dgm:t>
        <a:bodyPr/>
        <a:lstStyle/>
        <a:p>
          <a:pPr algn="ctr" rtl="0"/>
          <a:r>
            <a:rPr lang="en-US" sz="2800" dirty="0" smtClean="0">
              <a:latin typeface="+mn-lt"/>
              <a:cs typeface="Adobe Devanagari" panose="02040503050201020203" pitchFamily="18" charset="0"/>
            </a:rPr>
            <a:t>Establish a system that meets your needs and wants </a:t>
          </a:r>
          <a:endParaRPr lang="en-US" sz="2800" dirty="0">
            <a:latin typeface="+mn-lt"/>
            <a:cs typeface="Adobe Devanagari" panose="02040503050201020203" pitchFamily="18" charset="0"/>
          </a:endParaRPr>
        </a:p>
      </dgm:t>
    </dgm:pt>
    <dgm:pt modelId="{065D1523-B67F-433C-BEBF-6D2053E18CB8}" type="parTrans" cxnId="{CC86D46E-CE1E-4B32-9E17-374808F45EA4}">
      <dgm:prSet/>
      <dgm:spPr/>
      <dgm:t>
        <a:bodyPr/>
        <a:lstStyle/>
        <a:p>
          <a:endParaRPr lang="en-US"/>
        </a:p>
      </dgm:t>
    </dgm:pt>
    <dgm:pt modelId="{C60FCAA2-6BE4-431D-A4D7-1A26B49A9FE1}" type="sibTrans" cxnId="{CC86D46E-CE1E-4B32-9E17-374808F45EA4}">
      <dgm:prSet/>
      <dgm:spPr/>
      <dgm:t>
        <a:bodyPr/>
        <a:lstStyle/>
        <a:p>
          <a:endParaRPr lang="en-US"/>
        </a:p>
      </dgm:t>
    </dgm:pt>
    <dgm:pt modelId="{E6460EAA-1F43-4B33-8901-CBA72E4EFCB0}" type="pres">
      <dgm:prSet presAssocID="{E3B7545A-E459-4C78-8225-0D6E7C1B1369}" presName="linear" presStyleCnt="0">
        <dgm:presLayoutVars>
          <dgm:animLvl val="lvl"/>
          <dgm:resizeHandles val="exact"/>
        </dgm:presLayoutVars>
      </dgm:prSet>
      <dgm:spPr/>
      <dgm:t>
        <a:bodyPr/>
        <a:lstStyle/>
        <a:p>
          <a:endParaRPr lang="en-US"/>
        </a:p>
      </dgm:t>
    </dgm:pt>
    <dgm:pt modelId="{AFD52F2E-AD88-4A4D-8FED-EE21E89FAD6B}" type="pres">
      <dgm:prSet presAssocID="{DD7BE735-3FBD-474A-95C0-FA778F4D769F}" presName="parentText" presStyleLbl="node1" presStyleIdx="0" presStyleCnt="3">
        <dgm:presLayoutVars>
          <dgm:chMax val="0"/>
          <dgm:bulletEnabled val="1"/>
        </dgm:presLayoutVars>
      </dgm:prSet>
      <dgm:spPr/>
      <dgm:t>
        <a:bodyPr/>
        <a:lstStyle/>
        <a:p>
          <a:endParaRPr lang="en-US"/>
        </a:p>
      </dgm:t>
    </dgm:pt>
    <dgm:pt modelId="{38E9F6AE-D6A5-48F7-B7AC-D8089F071763}" type="pres">
      <dgm:prSet presAssocID="{ECDD4E26-B081-4616-B6B0-4B8CEEAA1580}" presName="spacer" presStyleCnt="0"/>
      <dgm:spPr/>
    </dgm:pt>
    <dgm:pt modelId="{D0515561-B55F-485A-9828-DF3F47FA8CF1}" type="pres">
      <dgm:prSet presAssocID="{F8350FE6-B6AE-4B98-8263-57B8A396B054}" presName="parentText" presStyleLbl="node1" presStyleIdx="1" presStyleCnt="3">
        <dgm:presLayoutVars>
          <dgm:chMax val="0"/>
          <dgm:bulletEnabled val="1"/>
        </dgm:presLayoutVars>
      </dgm:prSet>
      <dgm:spPr/>
      <dgm:t>
        <a:bodyPr/>
        <a:lstStyle/>
        <a:p>
          <a:endParaRPr lang="en-US"/>
        </a:p>
      </dgm:t>
    </dgm:pt>
    <dgm:pt modelId="{68FA342E-8B98-4FFB-8C05-16FB115B94CC}" type="pres">
      <dgm:prSet presAssocID="{8E6A4E34-76DC-47F0-97DA-5409DF72AF49}" presName="spacer" presStyleCnt="0"/>
      <dgm:spPr/>
    </dgm:pt>
    <dgm:pt modelId="{1A05289A-971A-4E71-AA51-E76154293BFC}" type="pres">
      <dgm:prSet presAssocID="{045C1653-0689-4F5A-ADC8-E15029A1358F}" presName="parentText" presStyleLbl="node1" presStyleIdx="2" presStyleCnt="3">
        <dgm:presLayoutVars>
          <dgm:chMax val="0"/>
          <dgm:bulletEnabled val="1"/>
        </dgm:presLayoutVars>
      </dgm:prSet>
      <dgm:spPr/>
      <dgm:t>
        <a:bodyPr/>
        <a:lstStyle/>
        <a:p>
          <a:endParaRPr lang="en-US"/>
        </a:p>
      </dgm:t>
    </dgm:pt>
  </dgm:ptLst>
  <dgm:cxnLst>
    <dgm:cxn modelId="{EABC2C9F-2FEA-4678-9B8F-7D415A0BC862}" srcId="{E3B7545A-E459-4C78-8225-0D6E7C1B1369}" destId="{DD7BE735-3FBD-474A-95C0-FA778F4D769F}" srcOrd="0" destOrd="0" parTransId="{03F104A4-D822-40B9-A5E8-34321E3A7BC0}" sibTransId="{ECDD4E26-B081-4616-B6B0-4B8CEEAA1580}"/>
    <dgm:cxn modelId="{2A0E2ADC-5CA9-43E2-861D-3264BBD2374C}" type="presOf" srcId="{E3B7545A-E459-4C78-8225-0D6E7C1B1369}" destId="{E6460EAA-1F43-4B33-8901-CBA72E4EFCB0}" srcOrd="0" destOrd="0" presId="urn:microsoft.com/office/officeart/2005/8/layout/vList2"/>
    <dgm:cxn modelId="{CC86D46E-CE1E-4B32-9E17-374808F45EA4}" srcId="{E3B7545A-E459-4C78-8225-0D6E7C1B1369}" destId="{045C1653-0689-4F5A-ADC8-E15029A1358F}" srcOrd="2" destOrd="0" parTransId="{065D1523-B67F-433C-BEBF-6D2053E18CB8}" sibTransId="{C60FCAA2-6BE4-431D-A4D7-1A26B49A9FE1}"/>
    <dgm:cxn modelId="{01C394F0-4FD2-43F6-800D-7E3EF843952A}" type="presOf" srcId="{F8350FE6-B6AE-4B98-8263-57B8A396B054}" destId="{D0515561-B55F-485A-9828-DF3F47FA8CF1}" srcOrd="0" destOrd="0" presId="urn:microsoft.com/office/officeart/2005/8/layout/vList2"/>
    <dgm:cxn modelId="{890F7649-74F3-4A9C-9F32-7653950E1E93}" type="presOf" srcId="{045C1653-0689-4F5A-ADC8-E15029A1358F}" destId="{1A05289A-971A-4E71-AA51-E76154293BFC}" srcOrd="0" destOrd="0" presId="urn:microsoft.com/office/officeart/2005/8/layout/vList2"/>
    <dgm:cxn modelId="{1E443CAB-5E2E-49C8-82C1-4338BB1912EB}" srcId="{E3B7545A-E459-4C78-8225-0D6E7C1B1369}" destId="{F8350FE6-B6AE-4B98-8263-57B8A396B054}" srcOrd="1" destOrd="0" parTransId="{29993A04-45B7-458F-AC7F-38E2877B6E26}" sibTransId="{8E6A4E34-76DC-47F0-97DA-5409DF72AF49}"/>
    <dgm:cxn modelId="{AAEB06CE-6961-4929-8568-5F5236222E8B}" type="presOf" srcId="{DD7BE735-3FBD-474A-95C0-FA778F4D769F}" destId="{AFD52F2E-AD88-4A4D-8FED-EE21E89FAD6B}" srcOrd="0" destOrd="0" presId="urn:microsoft.com/office/officeart/2005/8/layout/vList2"/>
    <dgm:cxn modelId="{71A99FAD-3332-4AB8-8410-87863D6E5A68}" type="presParOf" srcId="{E6460EAA-1F43-4B33-8901-CBA72E4EFCB0}" destId="{AFD52F2E-AD88-4A4D-8FED-EE21E89FAD6B}" srcOrd="0" destOrd="0" presId="urn:microsoft.com/office/officeart/2005/8/layout/vList2"/>
    <dgm:cxn modelId="{92C8B19D-D3A4-4DF8-B11D-3E75B0A9C381}" type="presParOf" srcId="{E6460EAA-1F43-4B33-8901-CBA72E4EFCB0}" destId="{38E9F6AE-D6A5-48F7-B7AC-D8089F071763}" srcOrd="1" destOrd="0" presId="urn:microsoft.com/office/officeart/2005/8/layout/vList2"/>
    <dgm:cxn modelId="{4865E2C5-82E4-4C4F-ACBC-7B6001EFEBBE}" type="presParOf" srcId="{E6460EAA-1F43-4B33-8901-CBA72E4EFCB0}" destId="{D0515561-B55F-485A-9828-DF3F47FA8CF1}" srcOrd="2" destOrd="0" presId="urn:microsoft.com/office/officeart/2005/8/layout/vList2"/>
    <dgm:cxn modelId="{96841DC8-D9B0-41DF-82C4-61A91382A773}" type="presParOf" srcId="{E6460EAA-1F43-4B33-8901-CBA72E4EFCB0}" destId="{68FA342E-8B98-4FFB-8C05-16FB115B94CC}" srcOrd="3" destOrd="0" presId="urn:microsoft.com/office/officeart/2005/8/layout/vList2"/>
    <dgm:cxn modelId="{27A1F820-FE14-4BCA-AA36-763D8DDB2167}" type="presParOf" srcId="{E6460EAA-1F43-4B33-8901-CBA72E4EFCB0}" destId="{1A05289A-971A-4E71-AA51-E76154293BFC}"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14DD78-F892-490F-A5DC-122602FE09D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AB5BAEF-C764-4267-91FE-3B26E95D871B}">
      <dgm:prSet custT="1"/>
      <dgm:spPr>
        <a:solidFill>
          <a:srgbClr val="70AD47">
            <a:alpha val="85098"/>
          </a:srgbClr>
        </a:solidFill>
      </dgm:spPr>
      <dgm:t>
        <a:bodyPr/>
        <a:lstStyle/>
        <a:p>
          <a:pPr algn="ctr" rtl="0"/>
          <a:r>
            <a:rPr lang="en-US" sz="2400" dirty="0" smtClean="0">
              <a:latin typeface="+mn-lt"/>
              <a:cs typeface="Adobe Devanagari" panose="02040503050201020203" pitchFamily="18" charset="0"/>
            </a:rPr>
            <a:t>Minimize tax burdens</a:t>
          </a:r>
          <a:endParaRPr lang="en-US" sz="2400" dirty="0">
            <a:latin typeface="+mn-lt"/>
            <a:cs typeface="Adobe Devanagari" panose="02040503050201020203" pitchFamily="18" charset="0"/>
          </a:endParaRPr>
        </a:p>
      </dgm:t>
    </dgm:pt>
    <dgm:pt modelId="{F6FB6275-2123-405F-9C18-ACCA32C47B91}" type="parTrans" cxnId="{8E887C42-501D-469D-AA41-DF10B99F9CE1}">
      <dgm:prSet/>
      <dgm:spPr/>
      <dgm:t>
        <a:bodyPr/>
        <a:lstStyle/>
        <a:p>
          <a:endParaRPr lang="en-US"/>
        </a:p>
      </dgm:t>
    </dgm:pt>
    <dgm:pt modelId="{30FCCA2C-ED7C-4B89-975E-5CA9AE31648B}" type="sibTrans" cxnId="{8E887C42-501D-469D-AA41-DF10B99F9CE1}">
      <dgm:prSet/>
      <dgm:spPr/>
      <dgm:t>
        <a:bodyPr/>
        <a:lstStyle/>
        <a:p>
          <a:endParaRPr lang="en-US"/>
        </a:p>
      </dgm:t>
    </dgm:pt>
    <dgm:pt modelId="{41E99A64-7B47-44ED-863F-D9F708C72AA5}" type="pres">
      <dgm:prSet presAssocID="{DF14DD78-F892-490F-A5DC-122602FE09D9}" presName="linear" presStyleCnt="0">
        <dgm:presLayoutVars>
          <dgm:animLvl val="lvl"/>
          <dgm:resizeHandles val="exact"/>
        </dgm:presLayoutVars>
      </dgm:prSet>
      <dgm:spPr/>
      <dgm:t>
        <a:bodyPr/>
        <a:lstStyle/>
        <a:p>
          <a:endParaRPr lang="en-US"/>
        </a:p>
      </dgm:t>
    </dgm:pt>
    <dgm:pt modelId="{0C37060D-3187-46A3-A5C8-8319FA9BA656}" type="pres">
      <dgm:prSet presAssocID="{CAB5BAEF-C764-4267-91FE-3B26E95D871B}" presName="parentText" presStyleLbl="node1" presStyleIdx="0" presStyleCnt="1" custScaleX="98276" custLinFactNeighborX="-992" custLinFactNeighborY="66622">
        <dgm:presLayoutVars>
          <dgm:chMax val="0"/>
          <dgm:bulletEnabled val="1"/>
        </dgm:presLayoutVars>
      </dgm:prSet>
      <dgm:spPr/>
      <dgm:t>
        <a:bodyPr/>
        <a:lstStyle/>
        <a:p>
          <a:endParaRPr lang="en-US"/>
        </a:p>
      </dgm:t>
    </dgm:pt>
  </dgm:ptLst>
  <dgm:cxnLst>
    <dgm:cxn modelId="{D7218F18-D5E2-45A6-B4B2-52F7FBF95417}" type="presOf" srcId="{CAB5BAEF-C764-4267-91FE-3B26E95D871B}" destId="{0C37060D-3187-46A3-A5C8-8319FA9BA656}" srcOrd="0" destOrd="0" presId="urn:microsoft.com/office/officeart/2005/8/layout/vList2"/>
    <dgm:cxn modelId="{8E887C42-501D-469D-AA41-DF10B99F9CE1}" srcId="{DF14DD78-F892-490F-A5DC-122602FE09D9}" destId="{CAB5BAEF-C764-4267-91FE-3B26E95D871B}" srcOrd="0" destOrd="0" parTransId="{F6FB6275-2123-405F-9C18-ACCA32C47B91}" sibTransId="{30FCCA2C-ED7C-4B89-975E-5CA9AE31648B}"/>
    <dgm:cxn modelId="{3A93AFF1-77CB-42F8-AC94-69194A84A488}" type="presOf" srcId="{DF14DD78-F892-490F-A5DC-122602FE09D9}" destId="{41E99A64-7B47-44ED-863F-D9F708C72AA5}" srcOrd="0" destOrd="0" presId="urn:microsoft.com/office/officeart/2005/8/layout/vList2"/>
    <dgm:cxn modelId="{6987BDED-4C59-467C-93C9-08ABC5079EDF}" type="presParOf" srcId="{41E99A64-7B47-44ED-863F-D9F708C72AA5}" destId="{0C37060D-3187-46A3-A5C8-8319FA9BA65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BE16E-950A-4F5C-AE08-AF9101A6AE06}">
      <dsp:nvSpPr>
        <dsp:cNvPr id="0" name=""/>
        <dsp:cNvSpPr/>
      </dsp:nvSpPr>
      <dsp:spPr>
        <a:xfrm>
          <a:off x="0" y="818080"/>
          <a:ext cx="6096000" cy="604800"/>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4D08BC-EFC5-4C71-A68F-D2A48FF04988}">
      <dsp:nvSpPr>
        <dsp:cNvPr id="0" name=""/>
        <dsp:cNvSpPr/>
      </dsp:nvSpPr>
      <dsp:spPr>
        <a:xfrm>
          <a:off x="304800" y="422273"/>
          <a:ext cx="4267200" cy="70848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66800">
            <a:lnSpc>
              <a:spcPct val="90000"/>
            </a:lnSpc>
            <a:spcBef>
              <a:spcPct val="0"/>
            </a:spcBef>
            <a:spcAft>
              <a:spcPct val="35000"/>
            </a:spcAft>
          </a:pPr>
          <a:r>
            <a:rPr lang="en-US" sz="2400" kern="1200" dirty="0" smtClean="0">
              <a:latin typeface="+mn-lt"/>
              <a:cs typeface="Adobe Devanagari" panose="02040503050201020203" pitchFamily="18" charset="0"/>
            </a:rPr>
            <a:t>3-6 months</a:t>
          </a:r>
          <a:endParaRPr lang="en-US" sz="2400" kern="1200" dirty="0">
            <a:latin typeface="+mn-lt"/>
            <a:cs typeface="Adobe Devanagari" panose="02040503050201020203" pitchFamily="18" charset="0"/>
          </a:endParaRPr>
        </a:p>
      </dsp:txBody>
      <dsp:txXfrm>
        <a:off x="339385" y="456858"/>
        <a:ext cx="4198030" cy="639310"/>
      </dsp:txXfrm>
    </dsp:sp>
    <dsp:sp modelId="{4238C1F6-4703-46F0-8686-4105B309E76D}">
      <dsp:nvSpPr>
        <dsp:cNvPr id="0" name=""/>
        <dsp:cNvSpPr/>
      </dsp:nvSpPr>
      <dsp:spPr>
        <a:xfrm>
          <a:off x="0" y="1906720"/>
          <a:ext cx="6096000" cy="604800"/>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F7E5D4-CC7C-4D56-A40C-F41AECFF3BE7}">
      <dsp:nvSpPr>
        <dsp:cNvPr id="0" name=""/>
        <dsp:cNvSpPr/>
      </dsp:nvSpPr>
      <dsp:spPr>
        <a:xfrm>
          <a:off x="304800" y="1552480"/>
          <a:ext cx="4267200" cy="70848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66800">
            <a:lnSpc>
              <a:spcPct val="90000"/>
            </a:lnSpc>
            <a:spcBef>
              <a:spcPct val="0"/>
            </a:spcBef>
            <a:spcAft>
              <a:spcPct val="35000"/>
            </a:spcAft>
          </a:pPr>
          <a:r>
            <a:rPr lang="en-US" sz="2400" kern="1200" dirty="0" smtClean="0">
              <a:latin typeface="+mn-lt"/>
              <a:cs typeface="Adobe Devanagari" panose="02040503050201020203" pitchFamily="18" charset="0"/>
            </a:rPr>
            <a:t>Be able to purchase necessities</a:t>
          </a:r>
          <a:endParaRPr lang="en-US" sz="2400" kern="1200" dirty="0">
            <a:latin typeface="+mn-lt"/>
            <a:cs typeface="Adobe Devanagari" panose="02040503050201020203" pitchFamily="18" charset="0"/>
          </a:endParaRPr>
        </a:p>
      </dsp:txBody>
      <dsp:txXfrm>
        <a:off x="339385" y="1587065"/>
        <a:ext cx="4198030" cy="639310"/>
      </dsp:txXfrm>
    </dsp:sp>
    <dsp:sp modelId="{9498C62D-8144-40B9-BB70-265604C14C6E}">
      <dsp:nvSpPr>
        <dsp:cNvPr id="0" name=""/>
        <dsp:cNvSpPr/>
      </dsp:nvSpPr>
      <dsp:spPr>
        <a:xfrm>
          <a:off x="0" y="2995360"/>
          <a:ext cx="6096000" cy="604800"/>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40F612-ECB0-4CA6-BF74-52F0A422B82C}">
      <dsp:nvSpPr>
        <dsp:cNvPr id="0" name=""/>
        <dsp:cNvSpPr/>
      </dsp:nvSpPr>
      <dsp:spPr>
        <a:xfrm>
          <a:off x="304800" y="2641120"/>
          <a:ext cx="4267200" cy="70848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66800">
            <a:lnSpc>
              <a:spcPct val="90000"/>
            </a:lnSpc>
            <a:spcBef>
              <a:spcPct val="0"/>
            </a:spcBef>
            <a:spcAft>
              <a:spcPct val="35000"/>
            </a:spcAft>
          </a:pPr>
          <a:r>
            <a:rPr lang="en-US" sz="2400" u="none" kern="1200" dirty="0" smtClean="0">
              <a:latin typeface="+mn-lt"/>
              <a:cs typeface="Adobe Devanagari" panose="02040503050201020203" pitchFamily="18" charset="0"/>
            </a:rPr>
            <a:t>Be able to pay in cash</a:t>
          </a:r>
          <a:endParaRPr lang="en-US" sz="2400" u="none" kern="1200" dirty="0">
            <a:latin typeface="+mn-lt"/>
            <a:cs typeface="Adobe Devanagari" panose="02040503050201020203" pitchFamily="18" charset="0"/>
          </a:endParaRPr>
        </a:p>
      </dsp:txBody>
      <dsp:txXfrm>
        <a:off x="339385" y="2675705"/>
        <a:ext cx="4198030" cy="6393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C245-0028-4D87-9147-ED988BF62647}">
      <dsp:nvSpPr>
        <dsp:cNvPr id="0" name=""/>
        <dsp:cNvSpPr/>
      </dsp:nvSpPr>
      <dsp:spPr>
        <a:xfrm rot="5400000">
          <a:off x="3608908" y="-586738"/>
          <a:ext cx="2852334" cy="473889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latin typeface="+mn-lt"/>
              <a:cs typeface="Adobe Devanagari" panose="02040503050201020203" pitchFamily="18" charset="0"/>
            </a:rPr>
            <a:t>Software Programs- Quicken Starter Edition/Quicken Deluxe</a:t>
          </a:r>
          <a:endParaRPr lang="en-US" sz="1400" u="none" kern="1200" dirty="0">
            <a:latin typeface="+mn-lt"/>
            <a:cs typeface="Adobe Devanagari" panose="02040503050201020203" pitchFamily="18" charset="0"/>
          </a:endParaRPr>
        </a:p>
        <a:p>
          <a:pPr marL="114300" lvl="1" indent="-114300" algn="l" defTabSz="622300">
            <a:lnSpc>
              <a:spcPct val="90000"/>
            </a:lnSpc>
            <a:spcBef>
              <a:spcPct val="0"/>
            </a:spcBef>
            <a:spcAft>
              <a:spcPct val="15000"/>
            </a:spcAft>
            <a:buChar char="••"/>
          </a:pPr>
          <a:r>
            <a:rPr lang="en-US" sz="1400" kern="1200" dirty="0" smtClean="0">
              <a:latin typeface="+mn-lt"/>
              <a:cs typeface="Adobe Devanagari" panose="02040503050201020203" pitchFamily="18" charset="0"/>
            </a:rPr>
            <a:t>QuickBooks</a:t>
          </a:r>
          <a:endParaRPr lang="en-US" sz="1400" kern="1200" dirty="0">
            <a:latin typeface="+mn-lt"/>
            <a:cs typeface="Adobe Devanagari" panose="02040503050201020203" pitchFamily="18" charset="0"/>
          </a:endParaRPr>
        </a:p>
        <a:p>
          <a:pPr marL="114300" lvl="1" indent="-114300" algn="l" defTabSz="622300">
            <a:lnSpc>
              <a:spcPct val="90000"/>
            </a:lnSpc>
            <a:spcBef>
              <a:spcPct val="0"/>
            </a:spcBef>
            <a:spcAft>
              <a:spcPct val="15000"/>
            </a:spcAft>
            <a:buChar char="••"/>
          </a:pPr>
          <a:r>
            <a:rPr lang="en-US" sz="1400" kern="1200" dirty="0" err="1" smtClean="0">
              <a:latin typeface="+mn-lt"/>
              <a:cs typeface="Adobe Devanagari" panose="02040503050201020203" pitchFamily="18" charset="0"/>
            </a:rPr>
            <a:t>Farmworks</a:t>
          </a:r>
          <a:r>
            <a:rPr lang="en-US" sz="1400" kern="1200" dirty="0" smtClean="0">
              <a:latin typeface="+mn-lt"/>
              <a:cs typeface="Adobe Devanagari" panose="02040503050201020203" pitchFamily="18" charset="0"/>
            </a:rPr>
            <a:t>, </a:t>
          </a:r>
          <a:r>
            <a:rPr lang="en-US" sz="1400" kern="1200" dirty="0" smtClean="0">
              <a:latin typeface="+mn-lt"/>
              <a:cs typeface="Adobe Devanagari" panose="02040503050201020203" pitchFamily="18" charset="0"/>
              <a:hlinkClick xmlns:r="http://schemas.openxmlformats.org/officeDocument/2006/relationships" r:id="rId1"/>
            </a:rPr>
            <a:t>www.farmworks.com</a:t>
          </a:r>
          <a:endParaRPr lang="en-US" sz="1400" kern="1200" dirty="0">
            <a:latin typeface="+mn-lt"/>
            <a:cs typeface="Adobe Devanagari" panose="02040503050201020203" pitchFamily="18" charset="0"/>
          </a:endParaRPr>
        </a:p>
        <a:p>
          <a:pPr marL="114300" lvl="1" indent="-114300" algn="l" defTabSz="622300">
            <a:lnSpc>
              <a:spcPct val="90000"/>
            </a:lnSpc>
            <a:spcBef>
              <a:spcPct val="0"/>
            </a:spcBef>
            <a:spcAft>
              <a:spcPct val="15000"/>
            </a:spcAft>
            <a:buChar char="••"/>
          </a:pPr>
          <a:r>
            <a:rPr lang="en-US" sz="1400" kern="1200" dirty="0" err="1" smtClean="0">
              <a:latin typeface="+mn-lt"/>
              <a:cs typeface="Adobe Devanagari" panose="02040503050201020203" pitchFamily="18" charset="0"/>
            </a:rPr>
            <a:t>PCMars</a:t>
          </a:r>
          <a:r>
            <a:rPr lang="en-US" sz="1400" kern="1200" dirty="0" smtClean="0">
              <a:latin typeface="+mn-lt"/>
              <a:cs typeface="Adobe Devanagari" panose="02040503050201020203" pitchFamily="18" charset="0"/>
            </a:rPr>
            <a:t>, </a:t>
          </a:r>
          <a:r>
            <a:rPr lang="en-US" sz="1400" kern="1200" dirty="0" smtClean="0">
              <a:latin typeface="+mn-lt"/>
              <a:cs typeface="Adobe Devanagari" panose="02040503050201020203" pitchFamily="18" charset="0"/>
              <a:hlinkClick xmlns:r="http://schemas.openxmlformats.org/officeDocument/2006/relationships" r:id="rId2"/>
            </a:rPr>
            <a:t>www.pcmars.com</a:t>
          </a:r>
          <a:endParaRPr lang="en-US" sz="1400" kern="1200" dirty="0">
            <a:latin typeface="+mn-lt"/>
            <a:cs typeface="Adobe Devanagari" panose="02040503050201020203" pitchFamily="18" charset="0"/>
          </a:endParaRPr>
        </a:p>
        <a:p>
          <a:pPr marL="114300" lvl="1" indent="-114300" algn="l" defTabSz="622300">
            <a:lnSpc>
              <a:spcPct val="90000"/>
            </a:lnSpc>
            <a:spcBef>
              <a:spcPct val="0"/>
            </a:spcBef>
            <a:spcAft>
              <a:spcPct val="15000"/>
            </a:spcAft>
            <a:buChar char="••"/>
          </a:pPr>
          <a:r>
            <a:rPr lang="en-US" sz="1400" kern="1200" dirty="0" err="1" smtClean="0">
              <a:latin typeface="+mn-lt"/>
              <a:cs typeface="Adobe Devanagari" panose="02040503050201020203" pitchFamily="18" charset="0"/>
            </a:rPr>
            <a:t>Ultrafarm</a:t>
          </a:r>
          <a:r>
            <a:rPr lang="en-US" sz="1400" kern="1200" dirty="0" smtClean="0">
              <a:latin typeface="+mn-lt"/>
              <a:cs typeface="Adobe Devanagari" panose="02040503050201020203" pitchFamily="18" charset="0"/>
            </a:rPr>
            <a:t>, </a:t>
          </a:r>
          <a:r>
            <a:rPr lang="en-US" sz="1400" kern="1200" dirty="0" smtClean="0">
              <a:latin typeface="+mn-lt"/>
              <a:cs typeface="Adobe Devanagari" panose="02040503050201020203" pitchFamily="18" charset="0"/>
              <a:hlinkClick xmlns:r="http://schemas.openxmlformats.org/officeDocument/2006/relationships" r:id="rId3"/>
            </a:rPr>
            <a:t>www.farmbiz.com</a:t>
          </a:r>
          <a:endParaRPr lang="en-US" sz="1400" kern="1200" dirty="0">
            <a:latin typeface="+mn-lt"/>
            <a:cs typeface="Adobe Devanagari" panose="02040503050201020203" pitchFamily="18" charset="0"/>
          </a:endParaRPr>
        </a:p>
        <a:p>
          <a:pPr marL="114300" lvl="1" indent="-114300" algn="l" defTabSz="622300">
            <a:lnSpc>
              <a:spcPct val="90000"/>
            </a:lnSpc>
            <a:spcBef>
              <a:spcPct val="0"/>
            </a:spcBef>
            <a:spcAft>
              <a:spcPct val="15000"/>
            </a:spcAft>
            <a:buChar char="••"/>
          </a:pPr>
          <a:r>
            <a:rPr lang="en-US" sz="1400" kern="1200" dirty="0" smtClean="0">
              <a:latin typeface="+mn-lt"/>
              <a:cs typeface="Adobe Devanagari" panose="02040503050201020203" pitchFamily="18" charset="0"/>
            </a:rPr>
            <a:t>Easy Farm, </a:t>
          </a:r>
          <a:r>
            <a:rPr lang="en-US" sz="1400" kern="1200" dirty="0" smtClean="0">
              <a:latin typeface="+mn-lt"/>
              <a:cs typeface="Adobe Devanagari" panose="02040503050201020203" pitchFamily="18" charset="0"/>
              <a:hlinkClick xmlns:r="http://schemas.openxmlformats.org/officeDocument/2006/relationships" r:id="rId4"/>
            </a:rPr>
            <a:t>www.easyfarm.com</a:t>
          </a:r>
          <a:endParaRPr lang="en-US" sz="1400" kern="1200" dirty="0">
            <a:latin typeface="+mn-lt"/>
            <a:cs typeface="Adobe Devanagari" panose="02040503050201020203" pitchFamily="18" charset="0"/>
          </a:endParaRPr>
        </a:p>
        <a:p>
          <a:pPr marL="114300" lvl="1" indent="-114300" algn="l" defTabSz="622300">
            <a:lnSpc>
              <a:spcPct val="90000"/>
            </a:lnSpc>
            <a:spcBef>
              <a:spcPct val="0"/>
            </a:spcBef>
            <a:spcAft>
              <a:spcPct val="15000"/>
            </a:spcAft>
            <a:buChar char="••"/>
          </a:pPr>
          <a:r>
            <a:rPr lang="en-US" sz="1400" kern="1200" dirty="0" smtClean="0">
              <a:latin typeface="+mn-lt"/>
              <a:cs typeface="Adobe Devanagari" panose="02040503050201020203" pitchFamily="18" charset="0"/>
            </a:rPr>
            <a:t>CenterPoint Accounting for Agriculture, </a:t>
          </a:r>
          <a:r>
            <a:rPr lang="en-US" sz="1400" kern="1200" dirty="0" smtClean="0">
              <a:latin typeface="+mn-lt"/>
              <a:cs typeface="Adobe Devanagari" panose="02040503050201020203" pitchFamily="18" charset="0"/>
              <a:hlinkClick xmlns:r="http://schemas.openxmlformats.org/officeDocument/2006/relationships" r:id="rId5"/>
            </a:rPr>
            <a:t>www.redwingsoftware.com</a:t>
          </a:r>
          <a:endParaRPr lang="en-US" sz="1400" kern="1200" dirty="0">
            <a:latin typeface="+mn-lt"/>
            <a:cs typeface="Adobe Devanagari" panose="02040503050201020203" pitchFamily="18" charset="0"/>
          </a:endParaRPr>
        </a:p>
        <a:p>
          <a:pPr marL="114300" lvl="1" indent="-114300" algn="l" defTabSz="622300">
            <a:lnSpc>
              <a:spcPct val="90000"/>
            </a:lnSpc>
            <a:spcBef>
              <a:spcPct val="0"/>
            </a:spcBef>
            <a:spcAft>
              <a:spcPct val="15000"/>
            </a:spcAft>
            <a:buChar char="••"/>
          </a:pPr>
          <a:r>
            <a:rPr lang="en-US" sz="1400" kern="1200" dirty="0" err="1" smtClean="0">
              <a:latin typeface="+mn-lt"/>
              <a:cs typeface="Adobe Devanagari" panose="02040503050201020203" pitchFamily="18" charset="0"/>
            </a:rPr>
            <a:t>TransAction</a:t>
          </a:r>
          <a:r>
            <a:rPr lang="en-US" sz="1400" kern="1200" dirty="0" smtClean="0">
              <a:latin typeface="+mn-lt"/>
              <a:cs typeface="Adobe Devanagari" panose="02040503050201020203" pitchFamily="18" charset="0"/>
            </a:rPr>
            <a:t> Plus, </a:t>
          </a:r>
          <a:r>
            <a:rPr lang="en-US" sz="1400" kern="1200" dirty="0" smtClean="0">
              <a:latin typeface="+mn-lt"/>
              <a:cs typeface="Adobe Devanagari" panose="02040503050201020203" pitchFamily="18" charset="0"/>
              <a:hlinkClick xmlns:r="http://schemas.openxmlformats.org/officeDocument/2006/relationships" r:id="rId6"/>
            </a:rPr>
            <a:t>www.fbssystems.com</a:t>
          </a:r>
          <a:endParaRPr lang="en-US" sz="1400" kern="1200" dirty="0">
            <a:latin typeface="+mn-lt"/>
            <a:cs typeface="Adobe Devanagari" panose="02040503050201020203" pitchFamily="18" charset="0"/>
          </a:endParaRPr>
        </a:p>
        <a:p>
          <a:pPr marL="114300" lvl="1" indent="-114300" algn="l" defTabSz="622300">
            <a:lnSpc>
              <a:spcPct val="90000"/>
            </a:lnSpc>
            <a:spcBef>
              <a:spcPct val="0"/>
            </a:spcBef>
            <a:spcAft>
              <a:spcPct val="15000"/>
            </a:spcAft>
            <a:buChar char="••"/>
          </a:pPr>
          <a:r>
            <a:rPr lang="en-US" sz="1400" kern="1200" dirty="0" err="1" smtClean="0">
              <a:latin typeface="+mn-lt"/>
              <a:cs typeface="Adobe Devanagari" panose="02040503050201020203" pitchFamily="18" charset="0"/>
            </a:rPr>
            <a:t>FinPack</a:t>
          </a:r>
          <a:r>
            <a:rPr lang="en-US" sz="1400" kern="1200" dirty="0" smtClean="0">
              <a:latin typeface="+mn-lt"/>
              <a:cs typeface="Adobe Devanagari" panose="02040503050201020203" pitchFamily="18" charset="0"/>
            </a:rPr>
            <a:t>, </a:t>
          </a:r>
          <a:r>
            <a:rPr lang="en-US" sz="1400" u="sng" kern="1200" dirty="0" smtClean="0">
              <a:latin typeface="+mn-lt"/>
              <a:cs typeface="Adobe Devanagari" panose="02040503050201020203" pitchFamily="18" charset="0"/>
              <a:hlinkClick xmlns:r="http://schemas.openxmlformats.org/officeDocument/2006/relationships" r:id="rId7"/>
            </a:rPr>
            <a:t>www.cffm.umn.edu/FINPACK</a:t>
          </a:r>
          <a:endParaRPr lang="en-US" sz="1400" kern="1200" dirty="0">
            <a:latin typeface="+mn-lt"/>
            <a:cs typeface="Adobe Devanagari" panose="02040503050201020203" pitchFamily="18" charset="0"/>
          </a:endParaRPr>
        </a:p>
      </dsp:txBody>
      <dsp:txXfrm rot="-5400000">
        <a:off x="2665629" y="495780"/>
        <a:ext cx="4599655" cy="2573856"/>
      </dsp:txXfrm>
    </dsp:sp>
    <dsp:sp modelId="{73EB09A4-E598-46A9-BF20-D2E0FBE6A7DE}">
      <dsp:nvSpPr>
        <dsp:cNvPr id="0" name=""/>
        <dsp:cNvSpPr/>
      </dsp:nvSpPr>
      <dsp:spPr>
        <a:xfrm>
          <a:off x="0" y="0"/>
          <a:ext cx="2665628" cy="356541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kern="1200" dirty="0" smtClean="0">
              <a:latin typeface="+mn-lt"/>
              <a:cs typeface="Adobe Devanagari" panose="02040503050201020203" pitchFamily="18" charset="0"/>
            </a:rPr>
            <a:t>WEBSITES</a:t>
          </a:r>
          <a:endParaRPr lang="en-US" sz="4000" kern="1200" dirty="0">
            <a:latin typeface="+mn-lt"/>
            <a:cs typeface="Adobe Devanagari" panose="02040503050201020203" pitchFamily="18" charset="0"/>
          </a:endParaRPr>
        </a:p>
      </dsp:txBody>
      <dsp:txXfrm>
        <a:off x="130125" y="130125"/>
        <a:ext cx="2405378" cy="33051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C245-0028-4D87-9147-ED988BF62647}">
      <dsp:nvSpPr>
        <dsp:cNvPr id="0" name=""/>
        <dsp:cNvSpPr/>
      </dsp:nvSpPr>
      <dsp:spPr>
        <a:xfrm rot="5400000">
          <a:off x="3610301" y="-562260"/>
          <a:ext cx="2849548" cy="473889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u="none" kern="1200" dirty="0" smtClean="0">
              <a:latin typeface="+mn-lt"/>
              <a:cs typeface="Adobe Devanagari" panose="02040503050201020203" pitchFamily="18" charset="0"/>
            </a:rPr>
            <a:t>10-module, 6 month, online course </a:t>
          </a:r>
          <a:endParaRPr lang="en-US" sz="2000" u="none" kern="1200" dirty="0">
            <a:latin typeface="+mn-lt"/>
            <a:cs typeface="Adobe Devanagari" panose="02040503050201020203" pitchFamily="18" charset="0"/>
          </a:endParaRPr>
        </a:p>
        <a:p>
          <a:pPr marL="228600" lvl="1" indent="-228600" algn="l" defTabSz="889000">
            <a:lnSpc>
              <a:spcPct val="90000"/>
            </a:lnSpc>
            <a:spcBef>
              <a:spcPct val="0"/>
            </a:spcBef>
            <a:spcAft>
              <a:spcPct val="15000"/>
            </a:spcAft>
            <a:buChar char="••"/>
          </a:pPr>
          <a:r>
            <a:rPr lang="en-US" sz="2000" kern="1200" dirty="0" smtClean="0">
              <a:latin typeface="+mn-lt"/>
              <a:cs typeface="Adobe Devanagari" panose="02040503050201020203" pitchFamily="18" charset="0"/>
            </a:rPr>
            <a:t>Designed for young, beginning, &amp; small farmers</a:t>
          </a:r>
          <a:endParaRPr lang="en-US" sz="2000" kern="1200" dirty="0">
            <a:latin typeface="+mn-lt"/>
            <a:cs typeface="Adobe Devanagari" panose="02040503050201020203" pitchFamily="18" charset="0"/>
          </a:endParaRPr>
        </a:p>
        <a:p>
          <a:pPr marL="228600" lvl="1" indent="-228600" algn="l" defTabSz="889000">
            <a:lnSpc>
              <a:spcPct val="90000"/>
            </a:lnSpc>
            <a:spcBef>
              <a:spcPct val="0"/>
            </a:spcBef>
            <a:spcAft>
              <a:spcPct val="15000"/>
            </a:spcAft>
            <a:buChar char="••"/>
          </a:pPr>
          <a:r>
            <a:rPr lang="en-US" sz="2000" kern="1200" dirty="0" smtClean="0">
              <a:latin typeface="+mn-lt"/>
              <a:cs typeface="Adobe Devanagari" panose="02040503050201020203" pitchFamily="18" charset="0"/>
            </a:rPr>
            <a:t>Focuses on good records including construction of: 	</a:t>
          </a:r>
          <a:endParaRPr lang="en-US" sz="2000" kern="1200" dirty="0">
            <a:latin typeface="+mn-lt"/>
            <a:cs typeface="Adobe Devanagari" panose="02040503050201020203" pitchFamily="18" charset="0"/>
          </a:endParaRPr>
        </a:p>
        <a:p>
          <a:pPr marL="457200" lvl="2" indent="-228600" algn="l" defTabSz="889000">
            <a:lnSpc>
              <a:spcPct val="90000"/>
            </a:lnSpc>
            <a:spcBef>
              <a:spcPct val="0"/>
            </a:spcBef>
            <a:spcAft>
              <a:spcPct val="15000"/>
            </a:spcAft>
            <a:buChar char="••"/>
          </a:pPr>
          <a:r>
            <a:rPr lang="en-US" sz="2000" kern="1200" dirty="0" smtClean="0">
              <a:latin typeface="+mn-lt"/>
              <a:cs typeface="Adobe Devanagari" panose="02040503050201020203" pitchFamily="18" charset="0"/>
            </a:rPr>
            <a:t>balance sheet</a:t>
          </a:r>
          <a:endParaRPr lang="en-US" sz="2000" kern="1200" dirty="0">
            <a:latin typeface="+mn-lt"/>
            <a:cs typeface="Adobe Devanagari" panose="02040503050201020203" pitchFamily="18" charset="0"/>
          </a:endParaRPr>
        </a:p>
        <a:p>
          <a:pPr marL="457200" lvl="2" indent="-228600" algn="l" defTabSz="889000">
            <a:lnSpc>
              <a:spcPct val="90000"/>
            </a:lnSpc>
            <a:spcBef>
              <a:spcPct val="0"/>
            </a:spcBef>
            <a:spcAft>
              <a:spcPct val="15000"/>
            </a:spcAft>
            <a:buChar char="••"/>
          </a:pPr>
          <a:r>
            <a:rPr lang="en-US" sz="2000" kern="1200" dirty="0" smtClean="0">
              <a:latin typeface="+mn-lt"/>
              <a:cs typeface="Adobe Devanagari" panose="02040503050201020203" pitchFamily="18" charset="0"/>
            </a:rPr>
            <a:t>income statement </a:t>
          </a:r>
          <a:endParaRPr lang="en-US" sz="2000" kern="1200" dirty="0">
            <a:latin typeface="+mn-lt"/>
            <a:cs typeface="Adobe Devanagari" panose="02040503050201020203" pitchFamily="18" charset="0"/>
          </a:endParaRPr>
        </a:p>
        <a:p>
          <a:pPr marL="457200" lvl="2" indent="-228600" algn="l" defTabSz="889000">
            <a:lnSpc>
              <a:spcPct val="90000"/>
            </a:lnSpc>
            <a:spcBef>
              <a:spcPct val="0"/>
            </a:spcBef>
            <a:spcAft>
              <a:spcPct val="15000"/>
            </a:spcAft>
            <a:buChar char="••"/>
          </a:pPr>
          <a:r>
            <a:rPr lang="en-US" sz="2000" kern="1200" dirty="0" smtClean="0">
              <a:latin typeface="+mn-lt"/>
              <a:cs typeface="Adobe Devanagari" panose="02040503050201020203" pitchFamily="18" charset="0"/>
            </a:rPr>
            <a:t>personal financial statement</a:t>
          </a:r>
          <a:endParaRPr lang="en-US" sz="2000" kern="1200" dirty="0">
            <a:latin typeface="+mn-lt"/>
            <a:cs typeface="Adobe Devanagari" panose="02040503050201020203" pitchFamily="18" charset="0"/>
          </a:endParaRPr>
        </a:p>
      </dsp:txBody>
      <dsp:txXfrm rot="-5400000">
        <a:off x="2665629" y="521515"/>
        <a:ext cx="4599791" cy="2571342"/>
      </dsp:txXfrm>
    </dsp:sp>
    <dsp:sp modelId="{73EB09A4-E598-46A9-BF20-D2E0FBE6A7DE}">
      <dsp:nvSpPr>
        <dsp:cNvPr id="0" name=""/>
        <dsp:cNvSpPr/>
      </dsp:nvSpPr>
      <dsp:spPr>
        <a:xfrm>
          <a:off x="0" y="1740"/>
          <a:ext cx="2665628" cy="356193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kern="1200" dirty="0" smtClean="0">
              <a:latin typeface="+mn-lt"/>
              <a:cs typeface="Adobe Devanagari" panose="02040503050201020203" pitchFamily="18" charset="0"/>
            </a:rPr>
            <a:t>AG BIZ PLANNER</a:t>
          </a:r>
          <a:endParaRPr lang="en-US" sz="4000" kern="1200" dirty="0">
            <a:latin typeface="Adobe Devanagari" panose="02040503050201020203" pitchFamily="18" charset="0"/>
            <a:cs typeface="Adobe Devanagari" panose="02040503050201020203" pitchFamily="18" charset="0"/>
          </a:endParaRPr>
        </a:p>
      </dsp:txBody>
      <dsp:txXfrm>
        <a:off x="130125" y="131865"/>
        <a:ext cx="2405378" cy="330168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C245-0028-4D87-9147-ED988BF62647}">
      <dsp:nvSpPr>
        <dsp:cNvPr id="0" name=""/>
        <dsp:cNvSpPr/>
      </dsp:nvSpPr>
      <dsp:spPr>
        <a:xfrm rot="5400000">
          <a:off x="3633010" y="-562236"/>
          <a:ext cx="2804129" cy="473889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u="none" kern="1200" dirty="0" smtClean="0">
              <a:latin typeface="+mn-lt"/>
              <a:cs typeface="Adobe Devanagari" panose="02040503050201020203" pitchFamily="18" charset="0"/>
            </a:rPr>
            <a:t>Fast paced, 3 months, “mini-course” </a:t>
          </a:r>
          <a:endParaRPr lang="en-US" sz="2000" u="none" kern="1200" dirty="0">
            <a:latin typeface="+mn-lt"/>
            <a:cs typeface="Adobe Devanagari" panose="02040503050201020203" pitchFamily="18" charset="0"/>
          </a:endParaRPr>
        </a:p>
        <a:p>
          <a:pPr marL="171450" lvl="1" indent="-171450" algn="l" defTabSz="800100">
            <a:lnSpc>
              <a:spcPct val="90000"/>
            </a:lnSpc>
            <a:spcBef>
              <a:spcPct val="0"/>
            </a:spcBef>
            <a:spcAft>
              <a:spcPct val="15000"/>
            </a:spcAft>
            <a:buChar char="••"/>
          </a:pPr>
          <a:r>
            <a:rPr lang="en-US" sz="1800" kern="1200" dirty="0" smtClean="0">
              <a:latin typeface="+mn-lt"/>
              <a:cs typeface="Adobe Devanagari" panose="02040503050201020203" pitchFamily="18" charset="0"/>
            </a:rPr>
            <a:t>Designed for young, beginning, &amp; small farmers</a:t>
          </a:r>
          <a:endParaRPr lang="en-US" sz="1800" kern="1200" dirty="0">
            <a:latin typeface="+mn-lt"/>
            <a:cs typeface="Adobe Devanagari" panose="02040503050201020203" pitchFamily="18" charset="0"/>
          </a:endParaRPr>
        </a:p>
        <a:p>
          <a:pPr marL="171450" lvl="1" indent="-171450" algn="l" defTabSz="800100">
            <a:lnSpc>
              <a:spcPct val="90000"/>
            </a:lnSpc>
            <a:spcBef>
              <a:spcPct val="0"/>
            </a:spcBef>
            <a:spcAft>
              <a:spcPct val="15000"/>
            </a:spcAft>
            <a:buChar char="••"/>
          </a:pPr>
          <a:r>
            <a:rPr lang="en-US" sz="1800" kern="1200" dirty="0" smtClean="0">
              <a:latin typeface="+mn-lt"/>
              <a:cs typeface="Adobe Devanagari" panose="02040503050201020203" pitchFamily="18" charset="0"/>
            </a:rPr>
            <a:t>Focuses on developing a better understanding of	</a:t>
          </a:r>
          <a:endParaRPr lang="en-US" sz="1800" kern="1200" dirty="0">
            <a:latin typeface="+mn-lt"/>
            <a:cs typeface="Adobe Devanagari" panose="02040503050201020203" pitchFamily="18" charset="0"/>
          </a:endParaRPr>
        </a:p>
        <a:p>
          <a:pPr marL="342900" lvl="2" indent="-171450" algn="l" defTabSz="800100">
            <a:lnSpc>
              <a:spcPct val="90000"/>
            </a:lnSpc>
            <a:spcBef>
              <a:spcPct val="0"/>
            </a:spcBef>
            <a:spcAft>
              <a:spcPct val="15000"/>
            </a:spcAft>
            <a:buChar char="••"/>
          </a:pPr>
          <a:r>
            <a:rPr lang="en-US" sz="1800" kern="1200" dirty="0" smtClean="0">
              <a:latin typeface="+mn-lt"/>
              <a:cs typeface="Adobe Devanagari" panose="02040503050201020203" pitchFamily="18" charset="0"/>
            </a:rPr>
            <a:t>basic financial statements</a:t>
          </a:r>
          <a:endParaRPr lang="en-US" sz="1800" kern="1200" dirty="0">
            <a:latin typeface="+mn-lt"/>
            <a:cs typeface="Adobe Devanagari" panose="02040503050201020203" pitchFamily="18" charset="0"/>
          </a:endParaRPr>
        </a:p>
        <a:p>
          <a:pPr marL="342900" lvl="2" indent="-171450" algn="l" defTabSz="800100">
            <a:lnSpc>
              <a:spcPct val="90000"/>
            </a:lnSpc>
            <a:spcBef>
              <a:spcPct val="0"/>
            </a:spcBef>
            <a:spcAft>
              <a:spcPct val="15000"/>
            </a:spcAft>
            <a:buChar char="••"/>
          </a:pPr>
          <a:r>
            <a:rPr lang="en-US" sz="1800" kern="1200" dirty="0" smtClean="0">
              <a:latin typeface="+mn-lt"/>
              <a:cs typeface="Adobe Devanagari" panose="02040503050201020203" pitchFamily="18" charset="0"/>
            </a:rPr>
            <a:t>credit scores</a:t>
          </a:r>
          <a:endParaRPr lang="en-US" sz="1800" kern="1200" dirty="0">
            <a:latin typeface="+mn-lt"/>
            <a:cs typeface="Adobe Devanagari" panose="02040503050201020203" pitchFamily="18" charset="0"/>
          </a:endParaRPr>
        </a:p>
        <a:p>
          <a:pPr marL="342900" lvl="2" indent="-171450" algn="l" defTabSz="800100">
            <a:lnSpc>
              <a:spcPct val="90000"/>
            </a:lnSpc>
            <a:spcBef>
              <a:spcPct val="0"/>
            </a:spcBef>
            <a:spcAft>
              <a:spcPct val="15000"/>
            </a:spcAft>
            <a:buChar char="••"/>
          </a:pPr>
          <a:r>
            <a:rPr lang="en-US" sz="1800" kern="1200" dirty="0" smtClean="0">
              <a:latin typeface="+mn-lt"/>
              <a:cs typeface="Adobe Devanagari" panose="02040503050201020203" pitchFamily="18" charset="0"/>
            </a:rPr>
            <a:t>cash flow sheet</a:t>
          </a:r>
          <a:endParaRPr lang="en-US" sz="1800" kern="1200" dirty="0">
            <a:latin typeface="+mn-lt"/>
            <a:cs typeface="Adobe Devanagari" panose="02040503050201020203" pitchFamily="18" charset="0"/>
          </a:endParaRPr>
        </a:p>
      </dsp:txBody>
      <dsp:txXfrm rot="-5400000">
        <a:off x="2665628" y="542032"/>
        <a:ext cx="4602008" cy="2530357"/>
      </dsp:txXfrm>
    </dsp:sp>
    <dsp:sp modelId="{73EB09A4-E598-46A9-BF20-D2E0FBE6A7DE}">
      <dsp:nvSpPr>
        <dsp:cNvPr id="0" name=""/>
        <dsp:cNvSpPr/>
      </dsp:nvSpPr>
      <dsp:spPr>
        <a:xfrm>
          <a:off x="0" y="0"/>
          <a:ext cx="2665628" cy="356541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en-US" sz="4800" kern="1200" dirty="0" smtClean="0">
              <a:latin typeface="+mn-lt"/>
              <a:cs typeface="Adobe Devanagari" panose="02040503050201020203" pitchFamily="18" charset="0"/>
            </a:rPr>
            <a:t>AG BIZ BASICS</a:t>
          </a:r>
          <a:endParaRPr lang="en-US" sz="4800" kern="1200" dirty="0">
            <a:latin typeface="+mn-lt"/>
            <a:cs typeface="Adobe Devanagari" panose="02040503050201020203" pitchFamily="18" charset="0"/>
          </a:endParaRPr>
        </a:p>
      </dsp:txBody>
      <dsp:txXfrm>
        <a:off x="130125" y="130125"/>
        <a:ext cx="2405378" cy="33051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01AC4-4579-443A-B02E-4A911CDD1B4D}">
      <dsp:nvSpPr>
        <dsp:cNvPr id="0" name=""/>
        <dsp:cNvSpPr/>
      </dsp:nvSpPr>
      <dsp:spPr>
        <a:xfrm>
          <a:off x="0" y="961917"/>
          <a:ext cx="7922532" cy="68552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latin typeface="+mn-lt"/>
              <a:cs typeface="Adobe Devanagari" panose="02040503050201020203" pitchFamily="18" charset="0"/>
            </a:rPr>
            <a:t>Maintaining financial stability</a:t>
          </a:r>
          <a:endParaRPr lang="en-US" sz="3200" kern="1200" dirty="0">
            <a:latin typeface="+mn-lt"/>
            <a:cs typeface="Adobe Devanagari" panose="02040503050201020203" pitchFamily="18" charset="0"/>
          </a:endParaRPr>
        </a:p>
      </dsp:txBody>
      <dsp:txXfrm>
        <a:off x="33465" y="995382"/>
        <a:ext cx="7855602" cy="618599"/>
      </dsp:txXfrm>
    </dsp:sp>
    <dsp:sp modelId="{57E7E139-8833-445C-86C7-1C1F1EF5CC39}">
      <dsp:nvSpPr>
        <dsp:cNvPr id="0" name=""/>
        <dsp:cNvSpPr/>
      </dsp:nvSpPr>
      <dsp:spPr>
        <a:xfrm>
          <a:off x="0" y="1831766"/>
          <a:ext cx="7922532" cy="62773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latin typeface="+mn-lt"/>
              <a:cs typeface="Adobe Devanagari" panose="02040503050201020203" pitchFamily="18" charset="0"/>
            </a:rPr>
            <a:t>Benefits</a:t>
          </a:r>
          <a:endParaRPr lang="en-US" sz="3200" kern="1200" dirty="0">
            <a:latin typeface="+mn-lt"/>
            <a:cs typeface="Adobe Devanagari" panose="02040503050201020203" pitchFamily="18" charset="0"/>
          </a:endParaRPr>
        </a:p>
      </dsp:txBody>
      <dsp:txXfrm>
        <a:off x="30643" y="1862409"/>
        <a:ext cx="7861246" cy="566448"/>
      </dsp:txXfrm>
    </dsp:sp>
    <dsp:sp modelId="{31685CCA-11C9-412D-A88D-326C1F7B5229}">
      <dsp:nvSpPr>
        <dsp:cNvPr id="0" name=""/>
        <dsp:cNvSpPr/>
      </dsp:nvSpPr>
      <dsp:spPr>
        <a:xfrm>
          <a:off x="0" y="2459500"/>
          <a:ext cx="7922532" cy="122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54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smtClean="0">
              <a:latin typeface="+mn-lt"/>
              <a:cs typeface="Adobe Devanagari" panose="02040503050201020203" pitchFamily="18" charset="0"/>
            </a:rPr>
            <a:t>Accelerated payoff</a:t>
          </a:r>
          <a:endParaRPr lang="en-US" sz="2400" kern="1200" dirty="0">
            <a:latin typeface="+mn-lt"/>
            <a:cs typeface="Adobe Devanagari" panose="02040503050201020203" pitchFamily="18" charset="0"/>
          </a:endParaRPr>
        </a:p>
        <a:p>
          <a:pPr marL="228600" lvl="1" indent="-228600" algn="l" defTabSz="1066800">
            <a:lnSpc>
              <a:spcPct val="90000"/>
            </a:lnSpc>
            <a:spcBef>
              <a:spcPct val="0"/>
            </a:spcBef>
            <a:spcAft>
              <a:spcPct val="20000"/>
            </a:spcAft>
            <a:buChar char="••"/>
          </a:pPr>
          <a:r>
            <a:rPr lang="en-US" sz="2400" kern="1200" dirty="0" smtClean="0">
              <a:latin typeface="+mn-lt"/>
              <a:cs typeface="Adobe Devanagari" panose="02040503050201020203" pitchFamily="18" charset="0"/>
            </a:rPr>
            <a:t>Improve Credit Score</a:t>
          </a:r>
          <a:endParaRPr lang="en-US" sz="2400" kern="1200" dirty="0">
            <a:latin typeface="+mn-lt"/>
            <a:cs typeface="Adobe Devanagari" panose="02040503050201020203" pitchFamily="18" charset="0"/>
          </a:endParaRPr>
        </a:p>
        <a:p>
          <a:pPr marL="228600" lvl="1" indent="-228600" algn="l" defTabSz="1066800">
            <a:lnSpc>
              <a:spcPct val="90000"/>
            </a:lnSpc>
            <a:spcBef>
              <a:spcPct val="0"/>
            </a:spcBef>
            <a:spcAft>
              <a:spcPct val="20000"/>
            </a:spcAft>
            <a:buChar char="••"/>
          </a:pPr>
          <a:r>
            <a:rPr lang="en-US" sz="2400" kern="1200" dirty="0" smtClean="0">
              <a:latin typeface="+mn-lt"/>
              <a:cs typeface="Adobe Devanagari" panose="02040503050201020203" pitchFamily="18" charset="0"/>
            </a:rPr>
            <a:t>Flexibility</a:t>
          </a:r>
          <a:endParaRPr lang="en-US" sz="2400" kern="1200" dirty="0">
            <a:latin typeface="+mn-lt"/>
            <a:cs typeface="Adobe Devanagari" panose="02040503050201020203" pitchFamily="18" charset="0"/>
          </a:endParaRPr>
        </a:p>
      </dsp:txBody>
      <dsp:txXfrm>
        <a:off x="0" y="2459500"/>
        <a:ext cx="7922532" cy="12254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2E6D1-80C3-4F7C-82DA-09C7E5D7BAA2}">
      <dsp:nvSpPr>
        <dsp:cNvPr id="0" name=""/>
        <dsp:cNvSpPr/>
      </dsp:nvSpPr>
      <dsp:spPr>
        <a:xfrm rot="10800000" flipV="1">
          <a:off x="42691" y="898382"/>
          <a:ext cx="7549015" cy="61840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latin typeface="+mn-lt"/>
              <a:cs typeface="Adobe Devanagari" panose="02040503050201020203" pitchFamily="18" charset="0"/>
            </a:rPr>
            <a:t>Fights malicious software</a:t>
          </a:r>
          <a:endParaRPr lang="en-US" sz="2500" kern="1200" dirty="0">
            <a:latin typeface="+mn-lt"/>
            <a:cs typeface="Adobe Devanagari" panose="02040503050201020203" pitchFamily="18" charset="0"/>
          </a:endParaRPr>
        </a:p>
      </dsp:txBody>
      <dsp:txXfrm rot="-10800000">
        <a:off x="72879" y="928570"/>
        <a:ext cx="7488639" cy="558031"/>
      </dsp:txXfrm>
    </dsp:sp>
    <dsp:sp modelId="{9C6710AD-C97F-49CE-A5E1-8BAC4E067B42}">
      <dsp:nvSpPr>
        <dsp:cNvPr id="0" name=""/>
        <dsp:cNvSpPr/>
      </dsp:nvSpPr>
      <dsp:spPr>
        <a:xfrm>
          <a:off x="0" y="1594550"/>
          <a:ext cx="7603073" cy="64759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latin typeface="+mn-lt"/>
              <a:cs typeface="Adobe Devanagari" panose="02040503050201020203" pitchFamily="18" charset="0"/>
            </a:rPr>
            <a:t>Blocks suspicious activity</a:t>
          </a:r>
          <a:endParaRPr lang="en-US" sz="2500" kern="1200" dirty="0">
            <a:latin typeface="+mn-lt"/>
            <a:cs typeface="Adobe Devanagari" panose="02040503050201020203" pitchFamily="18" charset="0"/>
          </a:endParaRPr>
        </a:p>
      </dsp:txBody>
      <dsp:txXfrm>
        <a:off x="31613" y="1626163"/>
        <a:ext cx="7539847" cy="584369"/>
      </dsp:txXfrm>
    </dsp:sp>
    <dsp:sp modelId="{6DD253FF-9CD2-4D0D-A08F-5A4FB0E59C32}">
      <dsp:nvSpPr>
        <dsp:cNvPr id="0" name=""/>
        <dsp:cNvSpPr/>
      </dsp:nvSpPr>
      <dsp:spPr>
        <a:xfrm>
          <a:off x="0" y="2319905"/>
          <a:ext cx="7603073" cy="64759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latin typeface="+mn-lt"/>
              <a:cs typeface="Adobe Devanagari" panose="02040503050201020203" pitchFamily="18" charset="0"/>
            </a:rPr>
            <a:t>Confirms the safety of your computer and software</a:t>
          </a:r>
          <a:endParaRPr lang="en-US" sz="2500" kern="1200" dirty="0">
            <a:latin typeface="+mn-lt"/>
            <a:cs typeface="Adobe Devanagari" panose="02040503050201020203" pitchFamily="18" charset="0"/>
          </a:endParaRPr>
        </a:p>
      </dsp:txBody>
      <dsp:txXfrm>
        <a:off x="31613" y="2351518"/>
        <a:ext cx="7539847" cy="584369"/>
      </dsp:txXfrm>
    </dsp:sp>
    <dsp:sp modelId="{92FDFA40-DC64-4D1B-A610-4EDAD12D9532}">
      <dsp:nvSpPr>
        <dsp:cNvPr id="0" name=""/>
        <dsp:cNvSpPr/>
      </dsp:nvSpPr>
      <dsp:spPr>
        <a:xfrm>
          <a:off x="0" y="3045260"/>
          <a:ext cx="7603073" cy="64759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latin typeface="+mn-lt"/>
              <a:cs typeface="Adobe Devanagari" panose="02040503050201020203" pitchFamily="18" charset="0"/>
            </a:rPr>
            <a:t>Use Pop-up blocker</a:t>
          </a:r>
          <a:endParaRPr lang="en-US" sz="2500" kern="1200" dirty="0">
            <a:latin typeface="+mn-lt"/>
            <a:cs typeface="Adobe Devanagari" panose="02040503050201020203" pitchFamily="18" charset="0"/>
          </a:endParaRPr>
        </a:p>
      </dsp:txBody>
      <dsp:txXfrm>
        <a:off x="31613" y="3076873"/>
        <a:ext cx="7539847" cy="58436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5D10C-E803-40E4-940A-70315B17BEE4}">
      <dsp:nvSpPr>
        <dsp:cNvPr id="0" name=""/>
        <dsp:cNvSpPr/>
      </dsp:nvSpPr>
      <dsp:spPr>
        <a:xfrm rot="5400000">
          <a:off x="288233" y="1337233"/>
          <a:ext cx="1071531" cy="1219900"/>
        </a:xfrm>
        <a:prstGeom prst="bentUpArrow">
          <a:avLst>
            <a:gd name="adj1" fmla="val 32840"/>
            <a:gd name="adj2" fmla="val 25000"/>
            <a:gd name="adj3" fmla="val 35780"/>
          </a:avLst>
        </a:prstGeom>
        <a:solidFill>
          <a:schemeClr val="accent6">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516AF073-8C8A-45FF-AAE1-71DDE82D8125}">
      <dsp:nvSpPr>
        <dsp:cNvPr id="0" name=""/>
        <dsp:cNvSpPr/>
      </dsp:nvSpPr>
      <dsp:spPr>
        <a:xfrm>
          <a:off x="4343" y="149419"/>
          <a:ext cx="1803827" cy="1262620"/>
        </a:xfrm>
        <a:prstGeom prst="roundRect">
          <a:avLst>
            <a:gd name="adj" fmla="val 16670"/>
          </a:avLst>
        </a:prstGeom>
        <a:solidFill>
          <a:schemeClr val="accent6">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latin typeface="+mn-lt"/>
              <a:cs typeface="Adobe Devanagari" panose="02040503050201020203" pitchFamily="18" charset="0"/>
            </a:rPr>
            <a:t>Privacy Policy</a:t>
          </a:r>
          <a:endParaRPr lang="en-US" sz="2100" kern="1200" dirty="0">
            <a:latin typeface="+mn-lt"/>
            <a:cs typeface="Adobe Devanagari" panose="02040503050201020203" pitchFamily="18" charset="0"/>
          </a:endParaRPr>
        </a:p>
      </dsp:txBody>
      <dsp:txXfrm>
        <a:off x="65990" y="211066"/>
        <a:ext cx="1680533" cy="1139326"/>
      </dsp:txXfrm>
    </dsp:sp>
    <dsp:sp modelId="{C5575223-513C-48CB-A793-BD04E94E9988}">
      <dsp:nvSpPr>
        <dsp:cNvPr id="0" name=""/>
        <dsp:cNvSpPr/>
      </dsp:nvSpPr>
      <dsp:spPr>
        <a:xfrm>
          <a:off x="1870448" y="276931"/>
          <a:ext cx="3558301" cy="102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mn-lt"/>
              <a:cs typeface="Adobe Devanagari" panose="02040503050201020203" pitchFamily="18" charset="0"/>
            </a:rPr>
            <a:t>CLEAR privacy policy</a:t>
          </a:r>
          <a:endParaRPr lang="en-US" sz="1600" kern="1200" dirty="0">
            <a:latin typeface="+mn-lt"/>
            <a:cs typeface="Adobe Devanagari" panose="02040503050201020203" pitchFamily="18" charset="0"/>
          </a:endParaRPr>
        </a:p>
        <a:p>
          <a:pPr marL="171450" lvl="1" indent="-171450" algn="l" defTabSz="711200">
            <a:lnSpc>
              <a:spcPct val="90000"/>
            </a:lnSpc>
            <a:spcBef>
              <a:spcPct val="0"/>
            </a:spcBef>
            <a:spcAft>
              <a:spcPct val="15000"/>
            </a:spcAft>
            <a:buChar char="••"/>
          </a:pPr>
          <a:r>
            <a:rPr lang="en-US" sz="1600" kern="1200" dirty="0" smtClean="0">
              <a:latin typeface="+mn-lt"/>
              <a:cs typeface="Adobe Devanagari" panose="02040503050201020203" pitchFamily="18" charset="0"/>
            </a:rPr>
            <a:t>Required</a:t>
          </a:r>
          <a:endParaRPr lang="en-US" sz="1600" kern="1200" dirty="0">
            <a:latin typeface="+mn-lt"/>
            <a:cs typeface="Adobe Devanagari" panose="02040503050201020203" pitchFamily="18" charset="0"/>
          </a:endParaRPr>
        </a:p>
        <a:p>
          <a:pPr marL="171450" lvl="1" indent="-171450" algn="l" defTabSz="711200">
            <a:lnSpc>
              <a:spcPct val="90000"/>
            </a:lnSpc>
            <a:spcBef>
              <a:spcPct val="0"/>
            </a:spcBef>
            <a:spcAft>
              <a:spcPct val="15000"/>
            </a:spcAft>
            <a:buChar char="••"/>
          </a:pPr>
          <a:r>
            <a:rPr lang="en-US" sz="1600" kern="1200" dirty="0" smtClean="0">
              <a:latin typeface="+mn-lt"/>
              <a:cs typeface="Adobe Devanagari" panose="02040503050201020203" pitchFamily="18" charset="0"/>
            </a:rPr>
            <a:t>Vague policy </a:t>
          </a:r>
          <a:endParaRPr lang="en-US" sz="1600" kern="1200" dirty="0">
            <a:latin typeface="+mn-lt"/>
            <a:cs typeface="Adobe Devanagari" panose="02040503050201020203" pitchFamily="18" charset="0"/>
          </a:endParaRPr>
        </a:p>
      </dsp:txBody>
      <dsp:txXfrm>
        <a:off x="1870448" y="276931"/>
        <a:ext cx="3558301" cy="1020505"/>
      </dsp:txXfrm>
    </dsp:sp>
    <dsp:sp modelId="{A8960530-160C-4A74-B991-125BB8D793F9}">
      <dsp:nvSpPr>
        <dsp:cNvPr id="0" name=""/>
        <dsp:cNvSpPr/>
      </dsp:nvSpPr>
      <dsp:spPr>
        <a:xfrm rot="5400000">
          <a:off x="2322927" y="2755573"/>
          <a:ext cx="1071531" cy="1219900"/>
        </a:xfrm>
        <a:prstGeom prst="bentUpArrow">
          <a:avLst>
            <a:gd name="adj1" fmla="val 32840"/>
            <a:gd name="adj2" fmla="val 25000"/>
            <a:gd name="adj3" fmla="val 35780"/>
          </a:avLst>
        </a:prstGeom>
        <a:solidFill>
          <a:schemeClr val="accent6">
            <a:tint val="50000"/>
            <a:hueOff val="-11397"/>
            <a:satOff val="529"/>
            <a:lumOff val="-232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0CDE3BBF-4293-4F4C-A27F-A6148EB337CB}">
      <dsp:nvSpPr>
        <dsp:cNvPr id="0" name=""/>
        <dsp:cNvSpPr/>
      </dsp:nvSpPr>
      <dsp:spPr>
        <a:xfrm>
          <a:off x="2039036" y="1567759"/>
          <a:ext cx="1803827" cy="1262620"/>
        </a:xfrm>
        <a:prstGeom prst="roundRect">
          <a:avLst>
            <a:gd name="adj" fmla="val 16670"/>
          </a:avLst>
        </a:prstGeom>
        <a:solidFill>
          <a:schemeClr val="accent6">
            <a:shade val="50000"/>
            <a:hueOff val="245616"/>
            <a:satOff val="-10737"/>
            <a:lumOff val="2930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latin typeface="+mn-lt"/>
              <a:cs typeface="Adobe Devanagari" panose="02040503050201020203" pitchFamily="18" charset="0"/>
            </a:rPr>
            <a:t>Contact Info</a:t>
          </a:r>
          <a:endParaRPr lang="en-US" sz="2100" kern="1200" dirty="0">
            <a:latin typeface="+mn-lt"/>
            <a:cs typeface="Adobe Devanagari" panose="02040503050201020203" pitchFamily="18" charset="0"/>
          </a:endParaRPr>
        </a:p>
      </dsp:txBody>
      <dsp:txXfrm>
        <a:off x="2100683" y="1629406"/>
        <a:ext cx="1680533" cy="1139326"/>
      </dsp:txXfrm>
    </dsp:sp>
    <dsp:sp modelId="{C1BC655F-E34F-42A8-A5E8-E707FA7651B7}">
      <dsp:nvSpPr>
        <dsp:cNvPr id="0" name=""/>
        <dsp:cNvSpPr/>
      </dsp:nvSpPr>
      <dsp:spPr>
        <a:xfrm>
          <a:off x="3891392" y="1712069"/>
          <a:ext cx="3271723" cy="102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mn-lt"/>
              <a:cs typeface="Adobe Devanagari" panose="02040503050201020203" pitchFamily="18" charset="0"/>
            </a:rPr>
            <a:t>Easy to navigate</a:t>
          </a:r>
          <a:endParaRPr lang="en-US" sz="1600" kern="1200" dirty="0">
            <a:latin typeface="+mn-lt"/>
            <a:cs typeface="Adobe Devanagari" panose="02040503050201020203" pitchFamily="18" charset="0"/>
          </a:endParaRPr>
        </a:p>
        <a:p>
          <a:pPr marL="171450" lvl="1" indent="-171450" algn="l" defTabSz="711200">
            <a:lnSpc>
              <a:spcPct val="90000"/>
            </a:lnSpc>
            <a:spcBef>
              <a:spcPct val="0"/>
            </a:spcBef>
            <a:spcAft>
              <a:spcPct val="15000"/>
            </a:spcAft>
            <a:buChar char="••"/>
          </a:pPr>
          <a:r>
            <a:rPr lang="en-US" sz="1600" kern="1200" dirty="0" smtClean="0">
              <a:latin typeface="+mn-lt"/>
              <a:cs typeface="Adobe Devanagari" panose="02040503050201020203" pitchFamily="18" charset="0"/>
            </a:rPr>
            <a:t>Social media listed</a:t>
          </a:r>
          <a:endParaRPr lang="en-US" sz="1600" kern="1200" dirty="0">
            <a:latin typeface="+mn-lt"/>
            <a:cs typeface="Adobe Devanagari" panose="02040503050201020203" pitchFamily="18" charset="0"/>
          </a:endParaRPr>
        </a:p>
        <a:p>
          <a:pPr marL="171450" lvl="1" indent="-171450" algn="l" defTabSz="711200">
            <a:lnSpc>
              <a:spcPct val="90000"/>
            </a:lnSpc>
            <a:spcBef>
              <a:spcPct val="0"/>
            </a:spcBef>
            <a:spcAft>
              <a:spcPct val="15000"/>
            </a:spcAft>
            <a:buChar char="••"/>
          </a:pPr>
          <a:r>
            <a:rPr lang="en-US" sz="1600" kern="1200" dirty="0" smtClean="0">
              <a:latin typeface="+mn-lt"/>
              <a:cs typeface="Adobe Devanagari" panose="02040503050201020203" pitchFamily="18" charset="0"/>
            </a:rPr>
            <a:t>Trustworthy </a:t>
          </a:r>
          <a:endParaRPr lang="en-US" sz="1600" kern="1200" dirty="0">
            <a:latin typeface="+mn-lt"/>
            <a:cs typeface="Adobe Devanagari" panose="02040503050201020203" pitchFamily="18" charset="0"/>
          </a:endParaRPr>
        </a:p>
      </dsp:txBody>
      <dsp:txXfrm>
        <a:off x="3891392" y="1712069"/>
        <a:ext cx="3271723" cy="1020505"/>
      </dsp:txXfrm>
    </dsp:sp>
    <dsp:sp modelId="{9AED7B6D-D05B-45EF-A537-85874C736203}">
      <dsp:nvSpPr>
        <dsp:cNvPr id="0" name=""/>
        <dsp:cNvSpPr/>
      </dsp:nvSpPr>
      <dsp:spPr>
        <a:xfrm>
          <a:off x="3656721" y="2976958"/>
          <a:ext cx="1803827" cy="1262620"/>
        </a:xfrm>
        <a:prstGeom prst="roundRect">
          <a:avLst>
            <a:gd name="adj" fmla="val 16670"/>
          </a:avLst>
        </a:prstGeom>
        <a:solidFill>
          <a:schemeClr val="accent6">
            <a:shade val="50000"/>
            <a:hueOff val="245616"/>
            <a:satOff val="-10737"/>
            <a:lumOff val="2930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latin typeface="Adobe Devanagari" panose="02040503050201020203" pitchFamily="18" charset="0"/>
              <a:cs typeface="Adobe Devanagari" panose="02040503050201020203" pitchFamily="18" charset="0"/>
            </a:rPr>
            <a:t>Password </a:t>
          </a:r>
          <a:r>
            <a:rPr lang="en-US" sz="2100" kern="1200" dirty="0" smtClean="0">
              <a:latin typeface="+mn-lt"/>
              <a:cs typeface="Adobe Devanagari" panose="02040503050201020203" pitchFamily="18" charset="0"/>
            </a:rPr>
            <a:t>Management</a:t>
          </a:r>
          <a:endParaRPr lang="en-US" sz="2100" kern="1200" dirty="0">
            <a:latin typeface="+mn-lt"/>
            <a:cs typeface="Adobe Devanagari" panose="02040503050201020203" pitchFamily="18" charset="0"/>
          </a:endParaRPr>
        </a:p>
      </dsp:txBody>
      <dsp:txXfrm>
        <a:off x="3718368" y="3038605"/>
        <a:ext cx="1680533" cy="1139326"/>
      </dsp:txXfrm>
    </dsp:sp>
    <dsp:sp modelId="{71245EF5-7E3B-47F4-BEA8-9F8B2DAA1284}">
      <dsp:nvSpPr>
        <dsp:cNvPr id="0" name=""/>
        <dsp:cNvSpPr/>
      </dsp:nvSpPr>
      <dsp:spPr>
        <a:xfrm>
          <a:off x="5466851" y="3146002"/>
          <a:ext cx="2142031" cy="102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mn-lt"/>
              <a:cs typeface="Adobe Devanagari" panose="02040503050201020203" pitchFamily="18" charset="0"/>
            </a:rPr>
            <a:t>DO NOT use the same password</a:t>
          </a:r>
          <a:endParaRPr lang="en-US" sz="1600" kern="1200" dirty="0">
            <a:latin typeface="+mn-lt"/>
            <a:cs typeface="Adobe Devanagari" panose="02040503050201020203" pitchFamily="18" charset="0"/>
          </a:endParaRPr>
        </a:p>
        <a:p>
          <a:pPr marL="171450" lvl="1" indent="-171450" algn="l" defTabSz="711200">
            <a:lnSpc>
              <a:spcPct val="90000"/>
            </a:lnSpc>
            <a:spcBef>
              <a:spcPct val="0"/>
            </a:spcBef>
            <a:spcAft>
              <a:spcPct val="15000"/>
            </a:spcAft>
            <a:buChar char="••"/>
          </a:pPr>
          <a:r>
            <a:rPr lang="en-US" sz="1600" kern="1200" dirty="0" smtClean="0">
              <a:latin typeface="+mn-lt"/>
              <a:cs typeface="Adobe Devanagari" panose="02040503050201020203" pitchFamily="18" charset="0"/>
            </a:rPr>
            <a:t>1password software easily manages all passwords</a:t>
          </a:r>
          <a:endParaRPr lang="en-US" sz="1600" kern="1200" dirty="0">
            <a:latin typeface="+mn-lt"/>
            <a:cs typeface="Adobe Devanagari" panose="02040503050201020203" pitchFamily="18" charset="0"/>
          </a:endParaRPr>
        </a:p>
      </dsp:txBody>
      <dsp:txXfrm>
        <a:off x="5466851" y="3146002"/>
        <a:ext cx="2142031" cy="102050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B5C72-7897-4EC2-8902-6DF5F6CBE02E}">
      <dsp:nvSpPr>
        <dsp:cNvPr id="0" name=""/>
        <dsp:cNvSpPr/>
      </dsp:nvSpPr>
      <dsp:spPr>
        <a:xfrm>
          <a:off x="0" y="908"/>
          <a:ext cx="4278124" cy="62361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latin typeface="+mn-lt"/>
              <a:cs typeface="Adobe Devanagari" panose="02040503050201020203" pitchFamily="18" charset="0"/>
            </a:rPr>
            <a:t>The FC System</a:t>
          </a:r>
          <a:endParaRPr lang="en-US" sz="2600" kern="1200" dirty="0">
            <a:latin typeface="+mn-lt"/>
            <a:cs typeface="Adobe Devanagari" panose="02040503050201020203" pitchFamily="18" charset="0"/>
          </a:endParaRPr>
        </a:p>
      </dsp:txBody>
      <dsp:txXfrm>
        <a:off x="30442" y="31350"/>
        <a:ext cx="4217240" cy="562726"/>
      </dsp:txXfrm>
    </dsp:sp>
    <dsp:sp modelId="{7B89F29A-6A08-4113-8795-B51208C3D012}">
      <dsp:nvSpPr>
        <dsp:cNvPr id="0" name=""/>
        <dsp:cNvSpPr/>
      </dsp:nvSpPr>
      <dsp:spPr>
        <a:xfrm>
          <a:off x="0" y="683670"/>
          <a:ext cx="4278124" cy="131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83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latin typeface="+mn-lt"/>
              <a:cs typeface="Adobe Devanagari" panose="02040503050201020203" pitchFamily="18" charset="0"/>
            </a:rPr>
            <a:t>Member owned cooperative</a:t>
          </a:r>
          <a:endParaRPr lang="en-US" sz="2000" kern="1200" dirty="0">
            <a:latin typeface="+mn-lt"/>
            <a:cs typeface="Adobe Devanagari" panose="02040503050201020203" pitchFamily="18" charset="0"/>
          </a:endParaRPr>
        </a:p>
        <a:p>
          <a:pPr marL="228600" lvl="1" indent="-228600" algn="l" defTabSz="889000">
            <a:lnSpc>
              <a:spcPct val="90000"/>
            </a:lnSpc>
            <a:spcBef>
              <a:spcPct val="0"/>
            </a:spcBef>
            <a:spcAft>
              <a:spcPct val="20000"/>
            </a:spcAft>
            <a:buChar char="••"/>
          </a:pPr>
          <a:r>
            <a:rPr lang="en-US" sz="2000" kern="1200" dirty="0" smtClean="0">
              <a:latin typeface="+mn-lt"/>
              <a:cs typeface="Adobe Devanagari" panose="02040503050201020203" pitchFamily="18" charset="0"/>
            </a:rPr>
            <a:t>1916</a:t>
          </a:r>
          <a:endParaRPr lang="en-US" sz="2000" kern="1200" dirty="0">
            <a:latin typeface="+mn-lt"/>
            <a:cs typeface="Adobe Devanagari" panose="02040503050201020203" pitchFamily="18" charset="0"/>
          </a:endParaRPr>
        </a:p>
        <a:p>
          <a:pPr marL="228600" lvl="1" indent="-228600" algn="l" defTabSz="889000">
            <a:lnSpc>
              <a:spcPct val="90000"/>
            </a:lnSpc>
            <a:spcBef>
              <a:spcPct val="0"/>
            </a:spcBef>
            <a:spcAft>
              <a:spcPct val="20000"/>
            </a:spcAft>
            <a:buChar char="••"/>
          </a:pPr>
          <a:r>
            <a:rPr lang="en-US" sz="2000" kern="1200" dirty="0" smtClean="0">
              <a:latin typeface="+mn-lt"/>
              <a:cs typeface="Adobe Devanagari" panose="02040503050201020203" pitchFamily="18" charset="0"/>
            </a:rPr>
            <a:t>Member-owned and member-controlled</a:t>
          </a:r>
          <a:endParaRPr lang="en-US" sz="2000" kern="1200" dirty="0">
            <a:latin typeface="+mn-lt"/>
            <a:cs typeface="Adobe Devanagari" panose="02040503050201020203" pitchFamily="18" charset="0"/>
          </a:endParaRPr>
        </a:p>
      </dsp:txBody>
      <dsp:txXfrm>
        <a:off x="0" y="683670"/>
        <a:ext cx="4278124" cy="1318590"/>
      </dsp:txXfrm>
    </dsp:sp>
    <dsp:sp modelId="{8B8BFC35-3928-4C0A-9B21-82C6F8512E49}">
      <dsp:nvSpPr>
        <dsp:cNvPr id="0" name=""/>
        <dsp:cNvSpPr/>
      </dsp:nvSpPr>
      <dsp:spPr>
        <a:xfrm>
          <a:off x="0" y="2002260"/>
          <a:ext cx="4278124" cy="62361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latin typeface="+mn-lt"/>
              <a:cs typeface="Adobe Devanagari" panose="02040503050201020203" pitchFamily="18" charset="0"/>
            </a:rPr>
            <a:t>Key elements in history</a:t>
          </a:r>
          <a:endParaRPr lang="en-US" sz="2600" kern="1200" dirty="0">
            <a:latin typeface="+mn-lt"/>
            <a:cs typeface="Adobe Devanagari" panose="02040503050201020203" pitchFamily="18" charset="0"/>
          </a:endParaRPr>
        </a:p>
      </dsp:txBody>
      <dsp:txXfrm>
        <a:off x="30442" y="2032702"/>
        <a:ext cx="4217240" cy="562726"/>
      </dsp:txXfrm>
    </dsp:sp>
    <dsp:sp modelId="{39056904-FED3-4FF7-BD47-5F782A656BB2}">
      <dsp:nvSpPr>
        <dsp:cNvPr id="0" name=""/>
        <dsp:cNvSpPr/>
      </dsp:nvSpPr>
      <dsp:spPr>
        <a:xfrm>
          <a:off x="0" y="2625870"/>
          <a:ext cx="4278124" cy="193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83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latin typeface="+mn-lt"/>
              <a:cs typeface="Adobe Devanagari" panose="02040503050201020203" pitchFamily="18" charset="0"/>
            </a:rPr>
            <a:t>Woodrow Wilson: Federal Land Bank System</a:t>
          </a:r>
          <a:endParaRPr lang="en-US" sz="2000" kern="1200" dirty="0">
            <a:latin typeface="+mn-lt"/>
            <a:cs typeface="Adobe Devanagari" panose="02040503050201020203" pitchFamily="18" charset="0"/>
          </a:endParaRPr>
        </a:p>
        <a:p>
          <a:pPr marL="228600" lvl="1" indent="-228600" algn="l" defTabSz="889000">
            <a:lnSpc>
              <a:spcPct val="90000"/>
            </a:lnSpc>
            <a:spcBef>
              <a:spcPct val="0"/>
            </a:spcBef>
            <a:spcAft>
              <a:spcPct val="20000"/>
            </a:spcAft>
            <a:buChar char="••"/>
          </a:pPr>
          <a:r>
            <a:rPr lang="en-US" sz="2000" kern="1200" dirty="0" smtClean="0">
              <a:latin typeface="+mn-lt"/>
              <a:cs typeface="Adobe Devanagari" panose="02040503050201020203" pitchFamily="18" charset="0"/>
            </a:rPr>
            <a:t>1916: Long term lending</a:t>
          </a:r>
          <a:endParaRPr lang="en-US" sz="2000" kern="1200" dirty="0">
            <a:latin typeface="+mn-lt"/>
            <a:cs typeface="Adobe Devanagari" panose="02040503050201020203" pitchFamily="18" charset="0"/>
          </a:endParaRPr>
        </a:p>
        <a:p>
          <a:pPr marL="228600" lvl="1" indent="-228600" algn="l" defTabSz="889000">
            <a:lnSpc>
              <a:spcPct val="90000"/>
            </a:lnSpc>
            <a:spcBef>
              <a:spcPct val="0"/>
            </a:spcBef>
            <a:spcAft>
              <a:spcPct val="20000"/>
            </a:spcAft>
            <a:buChar char="••"/>
          </a:pPr>
          <a:r>
            <a:rPr lang="en-US" sz="2000" kern="1200" dirty="0" smtClean="0">
              <a:latin typeface="+mn-lt"/>
              <a:cs typeface="Adobe Devanagari" panose="02040503050201020203" pitchFamily="18" charset="0"/>
            </a:rPr>
            <a:t>1930s: short-term and intermediate lending</a:t>
          </a:r>
          <a:endParaRPr lang="en-US" sz="2000" kern="1200" dirty="0">
            <a:latin typeface="+mn-lt"/>
            <a:cs typeface="Adobe Devanagari" panose="02040503050201020203" pitchFamily="18" charset="0"/>
          </a:endParaRPr>
        </a:p>
        <a:p>
          <a:pPr marL="228600" lvl="1" indent="-228600" algn="l" defTabSz="889000">
            <a:lnSpc>
              <a:spcPct val="90000"/>
            </a:lnSpc>
            <a:spcBef>
              <a:spcPct val="0"/>
            </a:spcBef>
            <a:spcAft>
              <a:spcPct val="20000"/>
            </a:spcAft>
            <a:buChar char="••"/>
          </a:pPr>
          <a:r>
            <a:rPr lang="en-US" sz="2000" kern="1200" dirty="0" smtClean="0">
              <a:latin typeface="+mn-lt"/>
              <a:cs typeface="Adobe Devanagari" panose="02040503050201020203" pitchFamily="18" charset="0"/>
            </a:rPr>
            <a:t>100+ years of serving farmers</a:t>
          </a:r>
          <a:endParaRPr lang="en-US" sz="2000" kern="1200" dirty="0">
            <a:latin typeface="+mn-lt"/>
            <a:cs typeface="Adobe Devanagari" panose="02040503050201020203" pitchFamily="18" charset="0"/>
          </a:endParaRPr>
        </a:p>
      </dsp:txBody>
      <dsp:txXfrm>
        <a:off x="0" y="2625870"/>
        <a:ext cx="4278124" cy="1937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39E69-C1EA-428C-9112-960D561072A4}">
      <dsp:nvSpPr>
        <dsp:cNvPr id="0" name=""/>
        <dsp:cNvSpPr/>
      </dsp:nvSpPr>
      <dsp:spPr>
        <a:xfrm>
          <a:off x="468860" y="0"/>
          <a:ext cx="4364934" cy="3363844"/>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D9B51F-1734-456B-B6B6-9E23F9E53CB4}">
      <dsp:nvSpPr>
        <dsp:cNvPr id="0" name=""/>
        <dsp:cNvSpPr/>
      </dsp:nvSpPr>
      <dsp:spPr>
        <a:xfrm>
          <a:off x="5516" y="1009153"/>
          <a:ext cx="1652897" cy="1345537"/>
        </a:xfrm>
        <a:prstGeom prst="round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mn-lt"/>
              <a:cs typeface="Adobe Devanagari" panose="02040503050201020203" pitchFamily="18" charset="0"/>
            </a:rPr>
            <a:t>$8 per day</a:t>
          </a:r>
          <a:endParaRPr lang="en-US" sz="2800" kern="1200" dirty="0">
            <a:latin typeface="+mn-lt"/>
            <a:cs typeface="Adobe Devanagari" panose="02040503050201020203" pitchFamily="18" charset="0"/>
          </a:endParaRPr>
        </a:p>
      </dsp:txBody>
      <dsp:txXfrm>
        <a:off x="71200" y="1074837"/>
        <a:ext cx="1521529" cy="1214169"/>
      </dsp:txXfrm>
    </dsp:sp>
    <dsp:sp modelId="{DC8DDF29-1E4E-4E45-9E5F-0AFE0B348C4F}">
      <dsp:nvSpPr>
        <dsp:cNvPr id="0" name=""/>
        <dsp:cNvSpPr/>
      </dsp:nvSpPr>
      <dsp:spPr>
        <a:xfrm>
          <a:off x="1741159" y="1009153"/>
          <a:ext cx="1652897" cy="1345537"/>
        </a:xfrm>
        <a:prstGeom prst="roundRect">
          <a:avLst/>
        </a:prstGeom>
        <a:solidFill>
          <a:schemeClr val="accent6">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mn-lt"/>
              <a:cs typeface="Adobe Devanagari" panose="02040503050201020203" pitchFamily="18" charset="0"/>
            </a:rPr>
            <a:t>$160 per month</a:t>
          </a:r>
          <a:endParaRPr lang="en-US" sz="2800" kern="1200" dirty="0">
            <a:latin typeface="+mn-lt"/>
            <a:cs typeface="Adobe Devanagari" panose="02040503050201020203" pitchFamily="18" charset="0"/>
          </a:endParaRPr>
        </a:p>
      </dsp:txBody>
      <dsp:txXfrm>
        <a:off x="1806843" y="1074837"/>
        <a:ext cx="1521529" cy="1214169"/>
      </dsp:txXfrm>
    </dsp:sp>
    <dsp:sp modelId="{587A3BAD-E061-496D-AA1F-F83ED9063BD6}">
      <dsp:nvSpPr>
        <dsp:cNvPr id="0" name=""/>
        <dsp:cNvSpPr/>
      </dsp:nvSpPr>
      <dsp:spPr>
        <a:xfrm>
          <a:off x="3476802" y="1009153"/>
          <a:ext cx="1652897" cy="1345537"/>
        </a:xfrm>
        <a:prstGeom prst="roundRect">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mn-lt"/>
              <a:cs typeface="Adobe Devanagari" panose="02040503050201020203" pitchFamily="18" charset="0"/>
            </a:rPr>
            <a:t>$2,000 per year</a:t>
          </a:r>
          <a:endParaRPr lang="en-US" sz="2800" kern="1200" dirty="0">
            <a:latin typeface="+mn-lt"/>
            <a:cs typeface="Adobe Devanagari" panose="02040503050201020203" pitchFamily="18" charset="0"/>
          </a:endParaRPr>
        </a:p>
      </dsp:txBody>
      <dsp:txXfrm>
        <a:off x="3542486" y="1074837"/>
        <a:ext cx="1521529" cy="12141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3473C-866B-4738-BA17-A76859321C86}">
      <dsp:nvSpPr>
        <dsp:cNvPr id="0" name=""/>
        <dsp:cNvSpPr/>
      </dsp:nvSpPr>
      <dsp:spPr>
        <a:xfrm>
          <a:off x="3230896" y="1364629"/>
          <a:ext cx="1858819" cy="958585"/>
        </a:xfrm>
        <a:custGeom>
          <a:avLst/>
          <a:gdLst/>
          <a:ahLst/>
          <a:cxnLst/>
          <a:rect l="0" t="0" r="0" b="0"/>
          <a:pathLst>
            <a:path>
              <a:moveTo>
                <a:pt x="0" y="0"/>
              </a:moveTo>
              <a:lnTo>
                <a:pt x="0" y="640171"/>
              </a:lnTo>
              <a:lnTo>
                <a:pt x="1858819" y="640171"/>
              </a:lnTo>
              <a:lnTo>
                <a:pt x="1858819" y="958585"/>
              </a:lnTo>
            </a:path>
          </a:pathLst>
        </a:custGeom>
        <a:noFill/>
        <a:ln w="12700" cap="flat" cmpd="sng" algn="ctr">
          <a:solidFill>
            <a:srgbClr val="5B8F22"/>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9FADCB7-8ECE-418C-9FC2-5BEF98274918}">
      <dsp:nvSpPr>
        <dsp:cNvPr id="0" name=""/>
        <dsp:cNvSpPr/>
      </dsp:nvSpPr>
      <dsp:spPr>
        <a:xfrm>
          <a:off x="1485984" y="1364629"/>
          <a:ext cx="1744911" cy="958585"/>
        </a:xfrm>
        <a:custGeom>
          <a:avLst/>
          <a:gdLst/>
          <a:ahLst/>
          <a:cxnLst/>
          <a:rect l="0" t="0" r="0" b="0"/>
          <a:pathLst>
            <a:path>
              <a:moveTo>
                <a:pt x="1744911" y="0"/>
              </a:moveTo>
              <a:lnTo>
                <a:pt x="1744911" y="640171"/>
              </a:lnTo>
              <a:lnTo>
                <a:pt x="0" y="640171"/>
              </a:lnTo>
              <a:lnTo>
                <a:pt x="0" y="958585"/>
              </a:lnTo>
            </a:path>
          </a:pathLst>
        </a:custGeom>
        <a:noFill/>
        <a:ln w="12700" cap="flat" cmpd="sng" algn="ctr">
          <a:solidFill>
            <a:srgbClr val="5B8F22"/>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8DF52D1-CDD0-4586-9CBD-0D977DF28386}">
      <dsp:nvSpPr>
        <dsp:cNvPr id="0" name=""/>
        <dsp:cNvSpPr/>
      </dsp:nvSpPr>
      <dsp:spPr>
        <a:xfrm>
          <a:off x="1913065" y="0"/>
          <a:ext cx="2635662" cy="1364629"/>
        </a:xfrm>
        <a:prstGeom prst="rect">
          <a:avLst/>
        </a:prstGeom>
        <a:solidFill>
          <a:srgbClr val="5B8F2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92564" numCol="1" spcCol="1270" anchor="ctr" anchorCtr="0">
          <a:noAutofit/>
        </a:bodyPr>
        <a:lstStyle/>
        <a:p>
          <a:pPr lvl="0" algn="ctr" defTabSz="1244600">
            <a:lnSpc>
              <a:spcPct val="90000"/>
            </a:lnSpc>
            <a:spcBef>
              <a:spcPct val="0"/>
            </a:spcBef>
            <a:spcAft>
              <a:spcPct val="35000"/>
            </a:spcAft>
          </a:pPr>
          <a:r>
            <a:rPr lang="en-US" sz="2800" kern="1200" dirty="0" smtClean="0"/>
            <a:t>Interest</a:t>
          </a:r>
          <a:endParaRPr lang="en-US" sz="2800" kern="1200" dirty="0"/>
        </a:p>
      </dsp:txBody>
      <dsp:txXfrm>
        <a:off x="1913065" y="0"/>
        <a:ext cx="2635662" cy="1364629"/>
      </dsp:txXfrm>
    </dsp:sp>
    <dsp:sp modelId="{96B7339C-6F41-4537-839E-0940764C14C6}">
      <dsp:nvSpPr>
        <dsp:cNvPr id="0" name=""/>
        <dsp:cNvSpPr/>
      </dsp:nvSpPr>
      <dsp:spPr>
        <a:xfrm>
          <a:off x="2619824" y="880287"/>
          <a:ext cx="2858162" cy="791630"/>
        </a:xfrm>
        <a:prstGeom prst="rect">
          <a:avLst/>
        </a:prstGeom>
        <a:solidFill>
          <a:schemeClr val="lt1">
            <a:alpha val="90000"/>
            <a:hueOff val="0"/>
            <a:satOff val="0"/>
            <a:lumOff val="0"/>
            <a:alphaOff val="0"/>
          </a:schemeClr>
        </a:solidFill>
        <a:ln w="6350" cap="flat" cmpd="sng" algn="ctr">
          <a:solidFill>
            <a:srgbClr val="5B8F2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8890" rIns="35560" bIns="8890" numCol="1" spcCol="1270" anchor="ctr" anchorCtr="0">
          <a:noAutofit/>
        </a:bodyPr>
        <a:lstStyle/>
        <a:p>
          <a:pPr lvl="0" algn="r" defTabSz="622300">
            <a:lnSpc>
              <a:spcPct val="90000"/>
            </a:lnSpc>
            <a:spcBef>
              <a:spcPct val="0"/>
            </a:spcBef>
            <a:spcAft>
              <a:spcPct val="35000"/>
            </a:spcAft>
          </a:pPr>
          <a:r>
            <a:rPr lang="en-US" sz="1400" kern="1200" dirty="0" smtClean="0"/>
            <a:t>A percentage of a loan to be paid to the lender for the privilege of borrowing money</a:t>
          </a:r>
          <a:r>
            <a:rPr lang="en-US" sz="1100" kern="1200" dirty="0" smtClean="0"/>
            <a:t>. </a:t>
          </a:r>
          <a:endParaRPr lang="en-US" sz="1100" kern="1200" dirty="0"/>
        </a:p>
      </dsp:txBody>
      <dsp:txXfrm>
        <a:off x="2619824" y="880287"/>
        <a:ext cx="2858162" cy="791630"/>
      </dsp:txXfrm>
    </dsp:sp>
    <dsp:sp modelId="{3356E0C4-11BB-4888-B20E-FF08D3A391ED}">
      <dsp:nvSpPr>
        <dsp:cNvPr id="0" name=""/>
        <dsp:cNvSpPr/>
      </dsp:nvSpPr>
      <dsp:spPr>
        <a:xfrm>
          <a:off x="168153" y="2323214"/>
          <a:ext cx="2635662" cy="1364629"/>
        </a:xfrm>
        <a:prstGeom prst="rect">
          <a:avLst/>
        </a:prstGeom>
        <a:solidFill>
          <a:srgbClr val="5B8F2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92564" numCol="1" spcCol="1270" anchor="ctr" anchorCtr="0">
          <a:noAutofit/>
        </a:bodyPr>
        <a:lstStyle/>
        <a:p>
          <a:pPr lvl="0" algn="ctr" defTabSz="1244600">
            <a:lnSpc>
              <a:spcPct val="90000"/>
            </a:lnSpc>
            <a:spcBef>
              <a:spcPct val="0"/>
            </a:spcBef>
            <a:spcAft>
              <a:spcPct val="35000"/>
            </a:spcAft>
          </a:pPr>
          <a:r>
            <a:rPr lang="en-US" sz="2800" kern="1200" dirty="0" smtClean="0"/>
            <a:t>Simple Interest</a:t>
          </a:r>
        </a:p>
      </dsp:txBody>
      <dsp:txXfrm>
        <a:off x="168153" y="2323214"/>
        <a:ext cx="2635662" cy="1364629"/>
      </dsp:txXfrm>
    </dsp:sp>
    <dsp:sp modelId="{24E231FD-7F29-4ED7-85B6-ABA240A33EEA}">
      <dsp:nvSpPr>
        <dsp:cNvPr id="0" name=""/>
        <dsp:cNvSpPr/>
      </dsp:nvSpPr>
      <dsp:spPr>
        <a:xfrm>
          <a:off x="890983" y="3235866"/>
          <a:ext cx="2507448" cy="755840"/>
        </a:xfrm>
        <a:prstGeom prst="rect">
          <a:avLst/>
        </a:prstGeom>
        <a:solidFill>
          <a:schemeClr val="lt1">
            <a:alpha val="90000"/>
            <a:hueOff val="0"/>
            <a:satOff val="0"/>
            <a:lumOff val="0"/>
            <a:alphaOff val="0"/>
          </a:schemeClr>
        </a:solidFill>
        <a:ln w="6350" cap="flat" cmpd="sng" algn="ctr">
          <a:solidFill>
            <a:srgbClr val="5B8F2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8890" rIns="35560" bIns="8890" numCol="1" spcCol="1270" anchor="ctr" anchorCtr="0">
          <a:noAutofit/>
        </a:bodyPr>
        <a:lstStyle/>
        <a:p>
          <a:pPr lvl="0" algn="r" defTabSz="622300">
            <a:lnSpc>
              <a:spcPct val="90000"/>
            </a:lnSpc>
            <a:spcBef>
              <a:spcPct val="0"/>
            </a:spcBef>
            <a:spcAft>
              <a:spcPct val="35000"/>
            </a:spcAft>
          </a:pPr>
          <a:r>
            <a:rPr lang="en-US" sz="1400" kern="1200" smtClean="0"/>
            <a:t>Interest on the principal amount borrowed. </a:t>
          </a:r>
          <a:endParaRPr lang="en-US" sz="1400" kern="1200" dirty="0"/>
        </a:p>
      </dsp:txBody>
      <dsp:txXfrm>
        <a:off x="890983" y="3235866"/>
        <a:ext cx="2507448" cy="755840"/>
      </dsp:txXfrm>
    </dsp:sp>
    <dsp:sp modelId="{B21F53C0-464A-4215-B0BD-88F327DE8AB9}">
      <dsp:nvSpPr>
        <dsp:cNvPr id="0" name=""/>
        <dsp:cNvSpPr/>
      </dsp:nvSpPr>
      <dsp:spPr>
        <a:xfrm>
          <a:off x="3771884" y="2323214"/>
          <a:ext cx="2635662" cy="1364629"/>
        </a:xfrm>
        <a:prstGeom prst="rect">
          <a:avLst/>
        </a:prstGeom>
        <a:solidFill>
          <a:srgbClr val="5B8F2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92564" numCol="1" spcCol="1270" anchor="ctr" anchorCtr="0">
          <a:noAutofit/>
        </a:bodyPr>
        <a:lstStyle/>
        <a:p>
          <a:pPr lvl="0" algn="ctr" defTabSz="1244600">
            <a:lnSpc>
              <a:spcPct val="90000"/>
            </a:lnSpc>
            <a:spcBef>
              <a:spcPct val="0"/>
            </a:spcBef>
            <a:spcAft>
              <a:spcPct val="35000"/>
            </a:spcAft>
          </a:pPr>
          <a:r>
            <a:rPr lang="en-US" sz="2800" kern="1200" dirty="0" smtClean="0"/>
            <a:t>Compound Interest</a:t>
          </a:r>
        </a:p>
      </dsp:txBody>
      <dsp:txXfrm>
        <a:off x="3771884" y="2323214"/>
        <a:ext cx="2635662" cy="1364629"/>
      </dsp:txXfrm>
    </dsp:sp>
    <dsp:sp modelId="{4AC3478C-B189-48D8-AAA2-043CCA3B348A}">
      <dsp:nvSpPr>
        <dsp:cNvPr id="0" name=""/>
        <dsp:cNvSpPr/>
      </dsp:nvSpPr>
      <dsp:spPr>
        <a:xfrm>
          <a:off x="4338045" y="3302041"/>
          <a:ext cx="2630346" cy="622789"/>
        </a:xfrm>
        <a:prstGeom prst="rect">
          <a:avLst/>
        </a:prstGeom>
        <a:solidFill>
          <a:schemeClr val="lt1">
            <a:alpha val="90000"/>
            <a:hueOff val="0"/>
            <a:satOff val="0"/>
            <a:lumOff val="0"/>
            <a:alphaOff val="0"/>
          </a:schemeClr>
        </a:solidFill>
        <a:ln w="6350" cap="flat" cmpd="sng" algn="ctr">
          <a:solidFill>
            <a:srgbClr val="5B8F2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8890" rIns="35560" bIns="8890" numCol="1" spcCol="1270" anchor="ctr" anchorCtr="0">
          <a:noAutofit/>
        </a:bodyPr>
        <a:lstStyle/>
        <a:p>
          <a:pPr lvl="0" algn="r" defTabSz="622300">
            <a:lnSpc>
              <a:spcPct val="90000"/>
            </a:lnSpc>
            <a:spcBef>
              <a:spcPct val="0"/>
            </a:spcBef>
            <a:spcAft>
              <a:spcPct val="35000"/>
            </a:spcAft>
          </a:pPr>
          <a:r>
            <a:rPr lang="en-US" sz="1400" kern="1200" dirty="0" smtClean="0"/>
            <a:t>Interest on the principal and interest accrued on the amount borrowed. </a:t>
          </a:r>
          <a:endParaRPr lang="en-US" sz="1400" kern="1200" dirty="0"/>
        </a:p>
      </dsp:txBody>
      <dsp:txXfrm>
        <a:off x="4338045" y="3302041"/>
        <a:ext cx="2630346" cy="6227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A24FD-5077-4CFC-ACB9-9E59D690923C}">
      <dsp:nvSpPr>
        <dsp:cNvPr id="0" name=""/>
        <dsp:cNvSpPr/>
      </dsp:nvSpPr>
      <dsp:spPr>
        <a:xfrm>
          <a:off x="0" y="563868"/>
          <a:ext cx="2036298" cy="358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lvl="0" algn="r" defTabSz="889000">
            <a:lnSpc>
              <a:spcPct val="90000"/>
            </a:lnSpc>
            <a:spcBef>
              <a:spcPct val="0"/>
            </a:spcBef>
            <a:spcAft>
              <a:spcPct val="35000"/>
            </a:spcAft>
          </a:pPr>
          <a:r>
            <a:rPr lang="en-US" sz="2000" kern="1200" dirty="0" smtClean="0">
              <a:latin typeface="+mn-lt"/>
              <a:cs typeface="Adobe Devanagari" panose="02040503050201020203" pitchFamily="18" charset="0"/>
            </a:rPr>
            <a:t>Roth</a:t>
          </a:r>
          <a:endParaRPr lang="en-US" sz="1600" kern="1200" dirty="0">
            <a:latin typeface="+mn-lt"/>
            <a:cs typeface="Adobe Devanagari" panose="02040503050201020203" pitchFamily="18" charset="0"/>
          </a:endParaRPr>
        </a:p>
      </dsp:txBody>
      <dsp:txXfrm>
        <a:off x="0" y="563868"/>
        <a:ext cx="2036298" cy="358922"/>
      </dsp:txXfrm>
    </dsp:sp>
    <dsp:sp modelId="{97313CA6-1EA9-4D0E-A5B6-C6FB18240B55}">
      <dsp:nvSpPr>
        <dsp:cNvPr id="0" name=""/>
        <dsp:cNvSpPr/>
      </dsp:nvSpPr>
      <dsp:spPr>
        <a:xfrm>
          <a:off x="2036298" y="3051"/>
          <a:ext cx="407259" cy="1480557"/>
        </a:xfrm>
        <a:prstGeom prst="leftBrace">
          <a:avLst>
            <a:gd name="adj1" fmla="val 35000"/>
            <a:gd name="adj2" fmla="val 50000"/>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27903A-056B-4D3C-BB44-4BBCB567BD23}">
      <dsp:nvSpPr>
        <dsp:cNvPr id="0" name=""/>
        <dsp:cNvSpPr/>
      </dsp:nvSpPr>
      <dsp:spPr>
        <a:xfrm>
          <a:off x="2606462" y="3051"/>
          <a:ext cx="5538731" cy="148055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endParaRPr lang="en-US" sz="1800" b="1" kern="1200" dirty="0"/>
        </a:p>
        <a:p>
          <a:pPr marL="171450" lvl="1" indent="-171450" algn="l" defTabSz="800100">
            <a:lnSpc>
              <a:spcPct val="90000"/>
            </a:lnSpc>
            <a:spcBef>
              <a:spcPct val="0"/>
            </a:spcBef>
            <a:spcAft>
              <a:spcPct val="15000"/>
            </a:spcAft>
            <a:buChar char="••"/>
          </a:pPr>
          <a:r>
            <a:rPr lang="en-US" sz="1800" b="1" kern="1200" dirty="0" smtClean="0">
              <a:latin typeface="+mn-lt"/>
              <a:cs typeface="Adobe Devanagari" panose="02040503050201020203" pitchFamily="18" charset="0"/>
            </a:rPr>
            <a:t>Contributions are made with after-tax dollars</a:t>
          </a:r>
          <a:endParaRPr lang="en-US" sz="1800" b="1" kern="1200" dirty="0">
            <a:latin typeface="+mn-lt"/>
            <a:cs typeface="Adobe Devanagari" panose="02040503050201020203" pitchFamily="18" charset="0"/>
          </a:endParaRPr>
        </a:p>
        <a:p>
          <a:pPr marL="171450" lvl="1" indent="-171450" algn="l" defTabSz="800100">
            <a:lnSpc>
              <a:spcPct val="90000"/>
            </a:lnSpc>
            <a:spcBef>
              <a:spcPct val="0"/>
            </a:spcBef>
            <a:spcAft>
              <a:spcPct val="15000"/>
            </a:spcAft>
            <a:buChar char="••"/>
          </a:pPr>
          <a:r>
            <a:rPr lang="en-US" sz="1800" b="1" kern="1200" dirty="0" smtClean="0">
              <a:latin typeface="+mn-lt"/>
              <a:cs typeface="Adobe Devanagari" panose="02040503050201020203" pitchFamily="18" charset="0"/>
            </a:rPr>
            <a:t>Withdraw money before retirement with no penalty</a:t>
          </a:r>
          <a:endParaRPr lang="en-US" sz="1800" b="1" kern="1200" dirty="0">
            <a:latin typeface="+mn-lt"/>
            <a:cs typeface="Adobe Devanagari" panose="02040503050201020203" pitchFamily="18" charset="0"/>
          </a:endParaRPr>
        </a:p>
        <a:p>
          <a:pPr marL="171450" lvl="1" indent="-171450" algn="l" defTabSz="800100">
            <a:lnSpc>
              <a:spcPct val="90000"/>
            </a:lnSpc>
            <a:spcBef>
              <a:spcPct val="0"/>
            </a:spcBef>
            <a:spcAft>
              <a:spcPct val="15000"/>
            </a:spcAft>
            <a:buChar char="••"/>
          </a:pPr>
          <a:r>
            <a:rPr lang="en-US" sz="1800" b="1" kern="1200" dirty="0" smtClean="0">
              <a:latin typeface="+mn-lt"/>
              <a:cs typeface="Adobe Devanagari" panose="02040503050201020203" pitchFamily="18" charset="0"/>
            </a:rPr>
            <a:t>Cash grows extremely fast</a:t>
          </a:r>
          <a:endParaRPr lang="en-US" sz="1800" b="1" kern="1200" dirty="0">
            <a:latin typeface="+mn-lt"/>
            <a:cs typeface="Adobe Devanagari" panose="02040503050201020203" pitchFamily="18" charset="0"/>
          </a:endParaRPr>
        </a:p>
        <a:p>
          <a:pPr marL="171450" lvl="1" indent="-171450" algn="l" defTabSz="800100">
            <a:lnSpc>
              <a:spcPct val="90000"/>
            </a:lnSpc>
            <a:spcBef>
              <a:spcPct val="0"/>
            </a:spcBef>
            <a:spcAft>
              <a:spcPct val="15000"/>
            </a:spcAft>
            <a:buChar char="••"/>
          </a:pPr>
          <a:endParaRPr lang="en-US" sz="1800" kern="1200" dirty="0"/>
        </a:p>
      </dsp:txBody>
      <dsp:txXfrm>
        <a:off x="2606462" y="3051"/>
        <a:ext cx="5538731" cy="1480557"/>
      </dsp:txXfrm>
    </dsp:sp>
    <dsp:sp modelId="{0EE123F6-F1FB-46B8-A30A-D311880E8927}">
      <dsp:nvSpPr>
        <dsp:cNvPr id="0" name=""/>
        <dsp:cNvSpPr/>
      </dsp:nvSpPr>
      <dsp:spPr>
        <a:xfrm>
          <a:off x="0" y="1985105"/>
          <a:ext cx="2036298" cy="358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lvl="0" algn="r" defTabSz="889000">
            <a:lnSpc>
              <a:spcPct val="90000"/>
            </a:lnSpc>
            <a:spcBef>
              <a:spcPct val="0"/>
            </a:spcBef>
            <a:spcAft>
              <a:spcPct val="35000"/>
            </a:spcAft>
          </a:pPr>
          <a:r>
            <a:rPr lang="en-US" sz="2000" kern="1200" dirty="0" smtClean="0">
              <a:latin typeface="+mn-lt"/>
              <a:cs typeface="Adobe Devanagari" panose="02040503050201020203" pitchFamily="18" charset="0"/>
            </a:rPr>
            <a:t>SEP</a:t>
          </a:r>
          <a:endParaRPr lang="en-US" sz="1600" kern="1200" dirty="0">
            <a:latin typeface="+mn-lt"/>
            <a:cs typeface="Adobe Devanagari" panose="02040503050201020203" pitchFamily="18" charset="0"/>
          </a:endParaRPr>
        </a:p>
      </dsp:txBody>
      <dsp:txXfrm>
        <a:off x="0" y="1985105"/>
        <a:ext cx="2036298" cy="358922"/>
      </dsp:txXfrm>
    </dsp:sp>
    <dsp:sp modelId="{02B78642-C5E7-48D2-A14F-0C7514573DA6}">
      <dsp:nvSpPr>
        <dsp:cNvPr id="0" name=""/>
        <dsp:cNvSpPr/>
      </dsp:nvSpPr>
      <dsp:spPr>
        <a:xfrm>
          <a:off x="2036298" y="1581317"/>
          <a:ext cx="407259" cy="1166499"/>
        </a:xfrm>
        <a:prstGeom prst="leftBrace">
          <a:avLst>
            <a:gd name="adj1" fmla="val 35000"/>
            <a:gd name="adj2" fmla="val 50000"/>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A029E4-ABE3-4FB4-A09A-B1CACCE5A646}">
      <dsp:nvSpPr>
        <dsp:cNvPr id="0" name=""/>
        <dsp:cNvSpPr/>
      </dsp:nvSpPr>
      <dsp:spPr>
        <a:xfrm>
          <a:off x="2606462" y="1500449"/>
          <a:ext cx="5538731" cy="132823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smtClean="0">
              <a:latin typeface="+mn-lt"/>
              <a:cs typeface="Adobe Devanagari" panose="02040503050201020203" pitchFamily="18" charset="0"/>
            </a:rPr>
            <a:t>Great if you’re self-employed and have no employees. </a:t>
          </a:r>
          <a:endParaRPr lang="en-US" sz="1800" b="1" kern="1200" dirty="0">
            <a:latin typeface="+mn-lt"/>
            <a:cs typeface="Adobe Devanagari" panose="02040503050201020203" pitchFamily="18" charset="0"/>
          </a:endParaRPr>
        </a:p>
        <a:p>
          <a:pPr marL="171450" lvl="1" indent="-171450" algn="l" defTabSz="800100">
            <a:lnSpc>
              <a:spcPct val="90000"/>
            </a:lnSpc>
            <a:spcBef>
              <a:spcPct val="0"/>
            </a:spcBef>
            <a:spcAft>
              <a:spcPct val="15000"/>
            </a:spcAft>
            <a:buChar char="••"/>
          </a:pPr>
          <a:r>
            <a:rPr lang="en-US" sz="1800" b="1" kern="1200" dirty="0" smtClean="0">
              <a:latin typeface="+mn-lt"/>
              <a:cs typeface="Adobe Devanagari" panose="02040503050201020203" pitchFamily="18" charset="0"/>
            </a:rPr>
            <a:t>Deduct these contributions from your taxable income.</a:t>
          </a:r>
          <a:endParaRPr lang="en-US" sz="1800" b="1" kern="1200" dirty="0">
            <a:latin typeface="+mn-lt"/>
            <a:cs typeface="Adobe Devanagari" panose="02040503050201020203" pitchFamily="18" charset="0"/>
          </a:endParaRPr>
        </a:p>
        <a:p>
          <a:pPr marL="171450" lvl="1" indent="-171450" algn="l" defTabSz="800100">
            <a:lnSpc>
              <a:spcPct val="90000"/>
            </a:lnSpc>
            <a:spcBef>
              <a:spcPct val="0"/>
            </a:spcBef>
            <a:spcAft>
              <a:spcPct val="15000"/>
            </a:spcAft>
            <a:buChar char="••"/>
          </a:pPr>
          <a:r>
            <a:rPr lang="en-US" sz="1800" b="1" kern="1200" dirty="0" smtClean="0">
              <a:latin typeface="+mn-lt"/>
              <a:cs typeface="Adobe Devanagari" panose="02040503050201020203" pitchFamily="18" charset="0"/>
            </a:rPr>
            <a:t>Max annual contribution limits of $57,000 or 25% of income- whichever is less</a:t>
          </a:r>
          <a:endParaRPr lang="en-US" sz="1800" b="1" kern="1200" dirty="0">
            <a:latin typeface="+mn-lt"/>
            <a:cs typeface="Adobe Devanagari" panose="02040503050201020203" pitchFamily="18" charset="0"/>
          </a:endParaRPr>
        </a:p>
      </dsp:txBody>
      <dsp:txXfrm>
        <a:off x="2606462" y="1500449"/>
        <a:ext cx="5538731" cy="1328234"/>
      </dsp:txXfrm>
    </dsp:sp>
    <dsp:sp modelId="{BB3F6AEA-AE06-4481-BA08-A831B0F21E7D}">
      <dsp:nvSpPr>
        <dsp:cNvPr id="0" name=""/>
        <dsp:cNvSpPr/>
      </dsp:nvSpPr>
      <dsp:spPr>
        <a:xfrm>
          <a:off x="0" y="3527637"/>
          <a:ext cx="2036298" cy="324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b="0" kern="1200" dirty="0" smtClean="0">
              <a:latin typeface="+mn-lt"/>
              <a:cs typeface="Adobe Devanagari" panose="02040503050201020203" pitchFamily="18" charset="0"/>
            </a:rPr>
            <a:t>Traditional IRA</a:t>
          </a:r>
          <a:endParaRPr lang="en-US" sz="1800" b="0" kern="1200" dirty="0">
            <a:latin typeface="+mn-lt"/>
            <a:cs typeface="Adobe Devanagari" panose="02040503050201020203" pitchFamily="18" charset="0"/>
          </a:endParaRPr>
        </a:p>
      </dsp:txBody>
      <dsp:txXfrm>
        <a:off x="0" y="3527637"/>
        <a:ext cx="2036298" cy="324188"/>
      </dsp:txXfrm>
    </dsp:sp>
    <dsp:sp modelId="{64803FF0-F58F-4DB1-9060-7417F10B08A9}">
      <dsp:nvSpPr>
        <dsp:cNvPr id="0" name=""/>
        <dsp:cNvSpPr/>
      </dsp:nvSpPr>
      <dsp:spPr>
        <a:xfrm>
          <a:off x="2036298" y="2940045"/>
          <a:ext cx="407259" cy="1499371"/>
        </a:xfrm>
        <a:prstGeom prst="leftBrace">
          <a:avLst>
            <a:gd name="adj1" fmla="val 35000"/>
            <a:gd name="adj2" fmla="val 50000"/>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C5DC42-45AF-40AB-8059-4BC6FE8175BD}">
      <dsp:nvSpPr>
        <dsp:cNvPr id="0" name=""/>
        <dsp:cNvSpPr/>
      </dsp:nvSpPr>
      <dsp:spPr>
        <a:xfrm>
          <a:off x="2606462" y="2845525"/>
          <a:ext cx="5538731" cy="168841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smtClean="0">
              <a:latin typeface="+mn-lt"/>
              <a:cs typeface="Adobe Devanagari" panose="02040503050201020203" pitchFamily="18" charset="0"/>
            </a:rPr>
            <a:t>Deduct contributions now and pay taxes on withdrawals later</a:t>
          </a:r>
          <a:endParaRPr lang="en-US" sz="1800" b="1" kern="1200" dirty="0">
            <a:latin typeface="+mn-lt"/>
            <a:cs typeface="Adobe Devanagari" panose="02040503050201020203" pitchFamily="18" charset="0"/>
          </a:endParaRPr>
        </a:p>
        <a:p>
          <a:pPr marL="228600" lvl="1" indent="-228600" algn="l" defTabSz="889000">
            <a:lnSpc>
              <a:spcPct val="90000"/>
            </a:lnSpc>
            <a:spcBef>
              <a:spcPct val="0"/>
            </a:spcBef>
            <a:spcAft>
              <a:spcPct val="15000"/>
            </a:spcAft>
            <a:buChar char="••"/>
          </a:pPr>
          <a:r>
            <a:rPr lang="en-US" sz="2000" b="1" kern="1200" dirty="0" smtClean="0">
              <a:latin typeface="+mn-lt"/>
              <a:cs typeface="Adobe Devanagari" panose="02040503050201020203" pitchFamily="18" charset="0"/>
            </a:rPr>
            <a:t>No income eligibility restrictions</a:t>
          </a:r>
          <a:endParaRPr lang="en-US" sz="1800" b="1" kern="1200" dirty="0">
            <a:latin typeface="+mn-lt"/>
            <a:cs typeface="Adobe Devanagari" panose="02040503050201020203" pitchFamily="18" charset="0"/>
          </a:endParaRPr>
        </a:p>
        <a:p>
          <a:pPr marL="228600" lvl="1" indent="-228600" algn="l" defTabSz="889000">
            <a:lnSpc>
              <a:spcPct val="90000"/>
            </a:lnSpc>
            <a:spcBef>
              <a:spcPct val="0"/>
            </a:spcBef>
            <a:spcAft>
              <a:spcPct val="15000"/>
            </a:spcAft>
            <a:buChar char="••"/>
          </a:pPr>
          <a:r>
            <a:rPr lang="en-US" sz="2000" b="1" kern="1200" dirty="0" smtClean="0">
              <a:latin typeface="+mn-lt"/>
              <a:cs typeface="Adobe Devanagari" panose="02040503050201020203" pitchFamily="18" charset="0"/>
            </a:rPr>
            <a:t>Upfront tax advantage</a:t>
          </a:r>
          <a:r>
            <a:rPr lang="en-US" sz="1800" b="1" kern="1200" dirty="0" smtClean="0">
              <a:latin typeface="+mn-lt"/>
              <a:cs typeface="Adobe Devanagari" panose="02040503050201020203" pitchFamily="18" charset="0"/>
            </a:rPr>
            <a:t/>
          </a:r>
          <a:br>
            <a:rPr lang="en-US" sz="1800" b="1" kern="1200" dirty="0" smtClean="0">
              <a:latin typeface="+mn-lt"/>
              <a:cs typeface="Adobe Devanagari" panose="02040503050201020203" pitchFamily="18" charset="0"/>
            </a:rPr>
          </a:br>
          <a:endParaRPr lang="en-US" sz="2000" kern="1200" dirty="0">
            <a:latin typeface="+mn-lt"/>
          </a:endParaRPr>
        </a:p>
      </dsp:txBody>
      <dsp:txXfrm>
        <a:off x="2606462" y="2845525"/>
        <a:ext cx="5538731" cy="16884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20EE8-0BAE-4AC7-84B8-E7F31DBEFF87}">
      <dsp:nvSpPr>
        <dsp:cNvPr id="0" name=""/>
        <dsp:cNvSpPr/>
      </dsp:nvSpPr>
      <dsp:spPr>
        <a:xfrm>
          <a:off x="1591249" y="2124"/>
          <a:ext cx="4445282" cy="1402286"/>
        </a:xfrm>
        <a:prstGeom prst="roundRect">
          <a:avLst/>
        </a:prstGeom>
        <a:solidFill>
          <a:srgbClr val="70AD47">
            <a:alpha val="8470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US" sz="3200" kern="1200" dirty="0" smtClean="0">
              <a:latin typeface="+mn-lt"/>
              <a:cs typeface="Adobe Devanagari" panose="02040503050201020203" pitchFamily="18" charset="0"/>
            </a:rPr>
            <a:t>Budgeting breakdown</a:t>
          </a:r>
          <a:endParaRPr lang="en-US" sz="3200" kern="1200" dirty="0">
            <a:latin typeface="+mn-lt"/>
            <a:cs typeface="Adobe Devanagari" panose="02040503050201020203" pitchFamily="18" charset="0"/>
          </a:endParaRPr>
        </a:p>
      </dsp:txBody>
      <dsp:txXfrm>
        <a:off x="1659703" y="70578"/>
        <a:ext cx="4308374" cy="1265378"/>
      </dsp:txXfrm>
    </dsp:sp>
    <dsp:sp modelId="{D50FAE74-5582-4292-894F-F60DE887BEEA}">
      <dsp:nvSpPr>
        <dsp:cNvPr id="0" name=""/>
        <dsp:cNvSpPr/>
      </dsp:nvSpPr>
      <dsp:spPr>
        <a:xfrm>
          <a:off x="1591249" y="1474525"/>
          <a:ext cx="4407250" cy="1402286"/>
        </a:xfrm>
        <a:prstGeom prst="roundRect">
          <a:avLst/>
        </a:prstGeom>
        <a:solidFill>
          <a:srgbClr val="70AD47">
            <a:alpha val="8470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US" sz="3200" kern="1200" dirty="0" smtClean="0">
              <a:latin typeface="+mn-lt"/>
              <a:cs typeface="Adobe Devanagari" panose="02040503050201020203" pitchFamily="18" charset="0"/>
            </a:rPr>
            <a:t>Not one size fits all</a:t>
          </a:r>
          <a:endParaRPr lang="en-US" sz="3200" kern="1200" dirty="0">
            <a:latin typeface="+mn-lt"/>
            <a:cs typeface="Adobe Devanagari" panose="02040503050201020203" pitchFamily="18" charset="0"/>
          </a:endParaRPr>
        </a:p>
      </dsp:txBody>
      <dsp:txXfrm>
        <a:off x="1659703" y="1542979"/>
        <a:ext cx="4270342" cy="1265378"/>
      </dsp:txXfrm>
    </dsp:sp>
    <dsp:sp modelId="{2AF267F6-87DD-4517-9E10-844D3C7AFD26}">
      <dsp:nvSpPr>
        <dsp:cNvPr id="0" name=""/>
        <dsp:cNvSpPr/>
      </dsp:nvSpPr>
      <dsp:spPr>
        <a:xfrm>
          <a:off x="1591249" y="2946926"/>
          <a:ext cx="4425099" cy="1402286"/>
        </a:xfrm>
        <a:prstGeom prst="roundRect">
          <a:avLst/>
        </a:prstGeom>
        <a:solidFill>
          <a:srgbClr val="70AD47">
            <a:alpha val="8470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US" sz="3200" kern="1200" dirty="0" smtClean="0">
              <a:latin typeface="+mn-lt"/>
              <a:cs typeface="Adobe Devanagari" panose="02040503050201020203" pitchFamily="18" charset="0"/>
            </a:rPr>
            <a:t>Monetizing your expenses</a:t>
          </a:r>
          <a:endParaRPr lang="en-US" sz="3200" kern="1200" dirty="0">
            <a:latin typeface="+mn-lt"/>
            <a:cs typeface="Adobe Devanagari" panose="02040503050201020203" pitchFamily="18" charset="0"/>
          </a:endParaRPr>
        </a:p>
      </dsp:txBody>
      <dsp:txXfrm>
        <a:off x="1659703" y="3015380"/>
        <a:ext cx="4288191" cy="12653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C5C24-87E3-47C9-8B4B-0EE0053FECEF}">
      <dsp:nvSpPr>
        <dsp:cNvPr id="0" name=""/>
        <dsp:cNvSpPr/>
      </dsp:nvSpPr>
      <dsp:spPr>
        <a:xfrm rot="5400000">
          <a:off x="4906384" y="-2098141"/>
          <a:ext cx="1085070" cy="5286696"/>
        </a:xfrm>
        <a:prstGeom prst="round2SameRect">
          <a:avLst/>
        </a:prstGeom>
        <a:solidFill>
          <a:schemeClr val="bg1">
            <a:lumMod val="6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solidFill>
                <a:schemeClr val="bg1"/>
              </a:solidFill>
            </a:rPr>
            <a:t>Assess your situation</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Write down your total monthly income</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Write down your monthly expenses</a:t>
          </a:r>
          <a:endParaRPr lang="en-US" sz="2000" kern="1200" dirty="0">
            <a:solidFill>
              <a:schemeClr val="bg1"/>
            </a:solidFill>
          </a:endParaRPr>
        </a:p>
      </dsp:txBody>
      <dsp:txXfrm rot="-5400000">
        <a:off x="2805572" y="55640"/>
        <a:ext cx="5233727" cy="979132"/>
      </dsp:txXfrm>
    </dsp:sp>
    <dsp:sp modelId="{713DC182-AE60-4022-ABCB-26E86F745350}">
      <dsp:nvSpPr>
        <dsp:cNvPr id="0" name=""/>
        <dsp:cNvSpPr/>
      </dsp:nvSpPr>
      <dsp:spPr>
        <a:xfrm>
          <a:off x="153261" y="91680"/>
          <a:ext cx="2640101" cy="901633"/>
        </a:xfrm>
        <a:prstGeom prst="roundRect">
          <a:avLst/>
        </a:prstGeom>
        <a:solidFill>
          <a:srgbClr val="5B8F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rtl="0">
            <a:lnSpc>
              <a:spcPct val="90000"/>
            </a:lnSpc>
            <a:spcBef>
              <a:spcPct val="0"/>
            </a:spcBef>
            <a:spcAft>
              <a:spcPct val="35000"/>
            </a:spcAft>
          </a:pPr>
          <a:r>
            <a:rPr lang="en-US" sz="3000" b="1" kern="1200" dirty="0" smtClean="0"/>
            <a:t>Step 1</a:t>
          </a:r>
          <a:endParaRPr lang="en-US" sz="3000" kern="1200" dirty="0"/>
        </a:p>
      </dsp:txBody>
      <dsp:txXfrm>
        <a:off x="197275" y="135694"/>
        <a:ext cx="2552073" cy="813605"/>
      </dsp:txXfrm>
    </dsp:sp>
    <dsp:sp modelId="{C1E80C0C-025F-4AA1-B2F5-3CD6FF88747F}">
      <dsp:nvSpPr>
        <dsp:cNvPr id="0" name=""/>
        <dsp:cNvSpPr/>
      </dsp:nvSpPr>
      <dsp:spPr>
        <a:xfrm rot="5400000">
          <a:off x="5024564" y="-1017462"/>
          <a:ext cx="820581" cy="5280090"/>
        </a:xfrm>
        <a:prstGeom prst="round2SameRect">
          <a:avLst/>
        </a:prstGeom>
        <a:solidFill>
          <a:schemeClr val="bg1">
            <a:lumMod val="6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solidFill>
                <a:schemeClr val="bg1"/>
              </a:solidFill>
            </a:rPr>
            <a:t>Set personal and financial goals for yourself</a:t>
          </a:r>
          <a:endParaRPr lang="en-US" sz="2000" kern="1200" dirty="0">
            <a:solidFill>
              <a:schemeClr val="bg1"/>
            </a:solidFill>
          </a:endParaRPr>
        </a:p>
      </dsp:txBody>
      <dsp:txXfrm rot="-5400000">
        <a:off x="2794810" y="1252349"/>
        <a:ext cx="5240033" cy="740467"/>
      </dsp:txXfrm>
    </dsp:sp>
    <dsp:sp modelId="{6CC79996-D31A-4CCA-8F38-8F9B8BBEF106}">
      <dsp:nvSpPr>
        <dsp:cNvPr id="0" name=""/>
        <dsp:cNvSpPr/>
      </dsp:nvSpPr>
      <dsp:spPr>
        <a:xfrm>
          <a:off x="165470" y="1152868"/>
          <a:ext cx="2618607" cy="1002241"/>
        </a:xfrm>
        <a:prstGeom prst="roundRect">
          <a:avLst/>
        </a:prstGeom>
        <a:solidFill>
          <a:srgbClr val="5B8F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rtl="0">
            <a:lnSpc>
              <a:spcPct val="90000"/>
            </a:lnSpc>
            <a:spcBef>
              <a:spcPct val="0"/>
            </a:spcBef>
            <a:spcAft>
              <a:spcPct val="35000"/>
            </a:spcAft>
          </a:pPr>
          <a:r>
            <a:rPr lang="en-US" sz="3000" b="1" kern="1200" dirty="0" smtClean="0"/>
            <a:t>Step 2</a:t>
          </a:r>
          <a:endParaRPr lang="en-US" sz="3000" kern="1200" dirty="0"/>
        </a:p>
      </dsp:txBody>
      <dsp:txXfrm>
        <a:off x="214395" y="1201793"/>
        <a:ext cx="2520757" cy="904391"/>
      </dsp:txXfrm>
    </dsp:sp>
    <dsp:sp modelId="{49B18832-EC58-40C4-8DD8-1EEA3E071CFE}">
      <dsp:nvSpPr>
        <dsp:cNvPr id="0" name=""/>
        <dsp:cNvSpPr/>
      </dsp:nvSpPr>
      <dsp:spPr>
        <a:xfrm rot="5400000">
          <a:off x="4808078" y="249955"/>
          <a:ext cx="1280545" cy="5221110"/>
        </a:xfrm>
        <a:prstGeom prst="round2SameRect">
          <a:avLst/>
        </a:prstGeom>
        <a:solidFill>
          <a:schemeClr val="bg1">
            <a:lumMod val="6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solidFill>
                <a:schemeClr val="bg1"/>
              </a:solidFill>
            </a:rPr>
            <a:t>Live within your means</a:t>
          </a:r>
          <a:endParaRPr lang="en-US" sz="2000" kern="1200" dirty="0">
            <a:solidFill>
              <a:schemeClr val="bg1"/>
            </a:solidFill>
          </a:endParaRPr>
        </a:p>
        <a:p>
          <a:pPr marL="228600" lvl="1" indent="-228600" algn="l" defTabSz="889000" rtl="0">
            <a:lnSpc>
              <a:spcPct val="90000"/>
            </a:lnSpc>
            <a:spcBef>
              <a:spcPct val="0"/>
            </a:spcBef>
            <a:spcAft>
              <a:spcPct val="15000"/>
            </a:spcAft>
            <a:buChar char="••"/>
          </a:pPr>
          <a:r>
            <a:rPr lang="en-US" sz="2000" kern="1200" dirty="0" smtClean="0">
              <a:solidFill>
                <a:schemeClr val="bg1"/>
              </a:solidFill>
            </a:rPr>
            <a:t>Track your expenses throughout the month</a:t>
          </a:r>
          <a:endParaRPr lang="en-US" sz="2000" kern="1200" dirty="0">
            <a:solidFill>
              <a:schemeClr val="bg1"/>
            </a:solidFill>
          </a:endParaRPr>
        </a:p>
        <a:p>
          <a:pPr marL="228600" lvl="1" indent="-228600" algn="l" defTabSz="889000" rtl="0">
            <a:lnSpc>
              <a:spcPct val="90000"/>
            </a:lnSpc>
            <a:spcBef>
              <a:spcPct val="0"/>
            </a:spcBef>
            <a:spcAft>
              <a:spcPct val="15000"/>
            </a:spcAft>
            <a:buChar char="••"/>
          </a:pPr>
          <a:r>
            <a:rPr lang="en-US" sz="2000" kern="1200" dirty="0" smtClean="0">
              <a:solidFill>
                <a:schemeClr val="bg1"/>
              </a:solidFill>
            </a:rPr>
            <a:t>Compare your spending to your budget</a:t>
          </a:r>
          <a:endParaRPr lang="en-US" sz="2000" kern="1200" dirty="0">
            <a:solidFill>
              <a:schemeClr val="bg1"/>
            </a:solidFill>
          </a:endParaRPr>
        </a:p>
      </dsp:txBody>
      <dsp:txXfrm rot="-5400000">
        <a:off x="2837796" y="2282749"/>
        <a:ext cx="5158599" cy="1155523"/>
      </dsp:txXfrm>
    </dsp:sp>
    <dsp:sp modelId="{11148D71-C005-450C-9290-84E4B2768101}">
      <dsp:nvSpPr>
        <dsp:cNvPr id="0" name=""/>
        <dsp:cNvSpPr/>
      </dsp:nvSpPr>
      <dsp:spPr>
        <a:xfrm>
          <a:off x="148611" y="2339219"/>
          <a:ext cx="2672326" cy="1016243"/>
        </a:xfrm>
        <a:prstGeom prst="roundRect">
          <a:avLst/>
        </a:prstGeom>
        <a:solidFill>
          <a:srgbClr val="5B8F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rtl="0">
            <a:lnSpc>
              <a:spcPct val="90000"/>
            </a:lnSpc>
            <a:spcBef>
              <a:spcPct val="0"/>
            </a:spcBef>
            <a:spcAft>
              <a:spcPct val="35000"/>
            </a:spcAft>
          </a:pPr>
          <a:r>
            <a:rPr lang="en-US" sz="3000" b="1" kern="1200" dirty="0" smtClean="0"/>
            <a:t>Step 3</a:t>
          </a:r>
          <a:endParaRPr lang="en-US" sz="3000" kern="1200" dirty="0"/>
        </a:p>
      </dsp:txBody>
      <dsp:txXfrm>
        <a:off x="198220" y="2388828"/>
        <a:ext cx="2573108" cy="917025"/>
      </dsp:txXfrm>
    </dsp:sp>
    <dsp:sp modelId="{61A00C1F-E86E-4BB6-BE9B-67401D804359}">
      <dsp:nvSpPr>
        <dsp:cNvPr id="0" name=""/>
        <dsp:cNvSpPr/>
      </dsp:nvSpPr>
      <dsp:spPr>
        <a:xfrm rot="5400000">
          <a:off x="4884722" y="1538399"/>
          <a:ext cx="1034156" cy="5286696"/>
        </a:xfrm>
        <a:prstGeom prst="round2SameRect">
          <a:avLst/>
        </a:prstGeom>
        <a:solidFill>
          <a:schemeClr val="bg1">
            <a:lumMod val="6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solidFill>
                <a:schemeClr val="bg1"/>
              </a:solidFill>
            </a:rPr>
            <a:t>Review your progress and revise your budget if needed. </a:t>
          </a:r>
          <a:endParaRPr lang="en-US" sz="2000" kern="1200" dirty="0">
            <a:solidFill>
              <a:schemeClr val="bg1"/>
            </a:solidFill>
          </a:endParaRPr>
        </a:p>
      </dsp:txBody>
      <dsp:txXfrm rot="-5400000">
        <a:off x="2758453" y="3715152"/>
        <a:ext cx="5236213" cy="933190"/>
      </dsp:txXfrm>
    </dsp:sp>
    <dsp:sp modelId="{647FD11B-2A88-485D-91A5-90FE11EADFF1}">
      <dsp:nvSpPr>
        <dsp:cNvPr id="0" name=""/>
        <dsp:cNvSpPr/>
      </dsp:nvSpPr>
      <dsp:spPr>
        <a:xfrm>
          <a:off x="148452" y="3568345"/>
          <a:ext cx="2640101" cy="1186512"/>
        </a:xfrm>
        <a:prstGeom prst="roundRect">
          <a:avLst/>
        </a:prstGeom>
        <a:solidFill>
          <a:srgbClr val="5B8F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rtl="0">
            <a:lnSpc>
              <a:spcPct val="90000"/>
            </a:lnSpc>
            <a:spcBef>
              <a:spcPct val="0"/>
            </a:spcBef>
            <a:spcAft>
              <a:spcPct val="35000"/>
            </a:spcAft>
          </a:pPr>
          <a:r>
            <a:rPr lang="en-US" sz="3000" b="1" kern="1200" dirty="0" smtClean="0"/>
            <a:t>Step 4</a:t>
          </a:r>
          <a:endParaRPr lang="en-US" sz="3000" kern="1200" dirty="0"/>
        </a:p>
      </dsp:txBody>
      <dsp:txXfrm>
        <a:off x="206373" y="3626266"/>
        <a:ext cx="2524259" cy="10706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0FE38-5AAF-446A-BDA4-B31902D2A0EE}">
      <dsp:nvSpPr>
        <dsp:cNvPr id="0" name=""/>
        <dsp:cNvSpPr/>
      </dsp:nvSpPr>
      <dsp:spPr>
        <a:xfrm>
          <a:off x="-5241764" y="-802834"/>
          <a:ext cx="6241914" cy="6241914"/>
        </a:xfrm>
        <a:prstGeom prst="blockArc">
          <a:avLst>
            <a:gd name="adj1" fmla="val 18900000"/>
            <a:gd name="adj2" fmla="val 2700000"/>
            <a:gd name="adj3" fmla="val 346"/>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280B12-8580-4408-81DD-A1856B79B4DA}">
      <dsp:nvSpPr>
        <dsp:cNvPr id="0" name=""/>
        <dsp:cNvSpPr/>
      </dsp:nvSpPr>
      <dsp:spPr>
        <a:xfrm>
          <a:off x="534851" y="365435"/>
          <a:ext cx="6956874" cy="71324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6134"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latin typeface="+mn-lt"/>
              <a:cs typeface="Adobe Devanagari" panose="02040503050201020203" pitchFamily="18" charset="0"/>
            </a:rPr>
            <a:t>Dave Ramsey’s EveryDollar Budget App</a:t>
          </a:r>
          <a:endParaRPr lang="en-US" sz="2400" kern="1200" dirty="0">
            <a:latin typeface="+mn-lt"/>
            <a:cs typeface="Adobe Devanagari" panose="02040503050201020203" pitchFamily="18" charset="0"/>
          </a:endParaRPr>
        </a:p>
      </dsp:txBody>
      <dsp:txXfrm>
        <a:off x="534851" y="365435"/>
        <a:ext cx="6956874" cy="713240"/>
      </dsp:txXfrm>
    </dsp:sp>
    <dsp:sp modelId="{F6F3E187-6506-41FB-95D3-D569CDCE1ED3}">
      <dsp:nvSpPr>
        <dsp:cNvPr id="0" name=""/>
        <dsp:cNvSpPr/>
      </dsp:nvSpPr>
      <dsp:spPr>
        <a:xfrm>
          <a:off x="77876" y="267279"/>
          <a:ext cx="891550" cy="891550"/>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14AEB0-4CAB-429D-840C-9373367EE5D4}">
      <dsp:nvSpPr>
        <dsp:cNvPr id="0" name=""/>
        <dsp:cNvSpPr/>
      </dsp:nvSpPr>
      <dsp:spPr>
        <a:xfrm>
          <a:off x="932568" y="1426480"/>
          <a:ext cx="6547957" cy="713240"/>
        </a:xfrm>
        <a:prstGeom prst="rect">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6134"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latin typeface="+mn-lt"/>
              <a:cs typeface="Adobe Devanagari" panose="02040503050201020203" pitchFamily="18" charset="0"/>
            </a:rPr>
            <a:t>Dave Ramsey’s Budgeting Forms</a:t>
          </a:r>
          <a:endParaRPr lang="en-US" sz="2400" kern="1200" dirty="0">
            <a:latin typeface="+mn-lt"/>
            <a:cs typeface="Adobe Devanagari" panose="02040503050201020203" pitchFamily="18" charset="0"/>
          </a:endParaRPr>
        </a:p>
      </dsp:txBody>
      <dsp:txXfrm>
        <a:off x="932568" y="1426480"/>
        <a:ext cx="6547957" cy="713240"/>
      </dsp:txXfrm>
    </dsp:sp>
    <dsp:sp modelId="{E3406F6A-501B-405F-8C89-8345B4FC914B}">
      <dsp:nvSpPr>
        <dsp:cNvPr id="0" name=""/>
        <dsp:cNvSpPr/>
      </dsp:nvSpPr>
      <dsp:spPr>
        <a:xfrm>
          <a:off x="486793" y="1337325"/>
          <a:ext cx="891550" cy="891550"/>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4B131A-98F5-4018-9CB4-AE6F356EAE37}">
      <dsp:nvSpPr>
        <dsp:cNvPr id="0" name=""/>
        <dsp:cNvSpPr/>
      </dsp:nvSpPr>
      <dsp:spPr>
        <a:xfrm>
          <a:off x="932568" y="2496525"/>
          <a:ext cx="6547957" cy="71324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6134" tIns="60960" rIns="60960" bIns="60960" numCol="1" spcCol="1270" anchor="ctr" anchorCtr="0">
          <a:noAutofit/>
        </a:bodyPr>
        <a:lstStyle/>
        <a:p>
          <a:pPr lvl="0" algn="l" defTabSz="1066800">
            <a:lnSpc>
              <a:spcPct val="90000"/>
            </a:lnSpc>
            <a:spcBef>
              <a:spcPct val="0"/>
            </a:spcBef>
            <a:spcAft>
              <a:spcPct val="35000"/>
            </a:spcAft>
          </a:pPr>
          <a:r>
            <a:rPr lang="en-US" sz="2400" u="none" kern="1200" dirty="0" smtClean="0">
              <a:latin typeface="+mn-lt"/>
              <a:cs typeface="Adobe Devanagari" panose="02040503050201020203" pitchFamily="18" charset="0"/>
            </a:rPr>
            <a:t>Personal Monthly Budget Sheet</a:t>
          </a:r>
          <a:endParaRPr lang="en-US" sz="2400" u="none" kern="1200" dirty="0">
            <a:latin typeface="+mn-lt"/>
            <a:cs typeface="Adobe Devanagari" panose="02040503050201020203" pitchFamily="18" charset="0"/>
            <a:hlinkClick xmlns:r="http://schemas.openxmlformats.org/officeDocument/2006/relationships" r:id="rId1"/>
          </a:endParaRPr>
        </a:p>
      </dsp:txBody>
      <dsp:txXfrm>
        <a:off x="932568" y="2496525"/>
        <a:ext cx="6547957" cy="713240"/>
      </dsp:txXfrm>
    </dsp:sp>
    <dsp:sp modelId="{E87C4A07-19CD-44E0-BC1C-5F5104D78A02}">
      <dsp:nvSpPr>
        <dsp:cNvPr id="0" name=""/>
        <dsp:cNvSpPr/>
      </dsp:nvSpPr>
      <dsp:spPr>
        <a:xfrm>
          <a:off x="486793" y="2407370"/>
          <a:ext cx="891550" cy="891550"/>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E8C73A-23E5-4EF5-96DB-08D570A54F7E}">
      <dsp:nvSpPr>
        <dsp:cNvPr id="0" name=""/>
        <dsp:cNvSpPr/>
      </dsp:nvSpPr>
      <dsp:spPr>
        <a:xfrm>
          <a:off x="523651" y="3566571"/>
          <a:ext cx="6956874" cy="71324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6134"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latin typeface="+mn-lt"/>
              <a:cs typeface="Adobe Devanagari" panose="02040503050201020203" pitchFamily="18" charset="0"/>
            </a:rPr>
            <a:t>Spreadsheet/Downloadable templates </a:t>
          </a:r>
          <a:endParaRPr lang="en-US" sz="2400" kern="1200" dirty="0">
            <a:latin typeface="+mn-lt"/>
            <a:cs typeface="Adobe Devanagari" panose="02040503050201020203" pitchFamily="18" charset="0"/>
          </a:endParaRPr>
        </a:p>
      </dsp:txBody>
      <dsp:txXfrm>
        <a:off x="523651" y="3566571"/>
        <a:ext cx="6956874" cy="713240"/>
      </dsp:txXfrm>
    </dsp:sp>
    <dsp:sp modelId="{F428C83C-E52A-44C4-90B9-1CFADC0E13E2}">
      <dsp:nvSpPr>
        <dsp:cNvPr id="0" name=""/>
        <dsp:cNvSpPr/>
      </dsp:nvSpPr>
      <dsp:spPr>
        <a:xfrm>
          <a:off x="77876" y="3477416"/>
          <a:ext cx="891550" cy="891550"/>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52F2E-AD88-4A4D-8FED-EE21E89FAD6B}">
      <dsp:nvSpPr>
        <dsp:cNvPr id="0" name=""/>
        <dsp:cNvSpPr/>
      </dsp:nvSpPr>
      <dsp:spPr>
        <a:xfrm>
          <a:off x="0" y="163268"/>
          <a:ext cx="4647077" cy="1216800"/>
        </a:xfrm>
        <a:prstGeom prst="roundRect">
          <a:avLst/>
        </a:prstGeom>
        <a:solidFill>
          <a:srgbClr val="70AD47">
            <a:alpha val="8509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latin typeface="+mn-lt"/>
              <a:cs typeface="Adobe Devanagari" panose="02040503050201020203" pitchFamily="18" charset="0"/>
            </a:rPr>
            <a:t>Leads to better decision making</a:t>
          </a:r>
          <a:endParaRPr lang="en-US" sz="2800" kern="1200" dirty="0">
            <a:latin typeface="+mn-lt"/>
            <a:cs typeface="Adobe Devanagari" panose="02040503050201020203" pitchFamily="18" charset="0"/>
          </a:endParaRPr>
        </a:p>
      </dsp:txBody>
      <dsp:txXfrm>
        <a:off x="59399" y="222667"/>
        <a:ext cx="4528279" cy="1098002"/>
      </dsp:txXfrm>
    </dsp:sp>
    <dsp:sp modelId="{D0515561-B55F-485A-9828-DF3F47FA8CF1}">
      <dsp:nvSpPr>
        <dsp:cNvPr id="0" name=""/>
        <dsp:cNvSpPr/>
      </dsp:nvSpPr>
      <dsp:spPr>
        <a:xfrm>
          <a:off x="0" y="1567269"/>
          <a:ext cx="4647077" cy="1216800"/>
        </a:xfrm>
        <a:prstGeom prst="roundRect">
          <a:avLst/>
        </a:prstGeom>
        <a:solidFill>
          <a:srgbClr val="70AD47">
            <a:alpha val="8509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latin typeface="+mn-lt"/>
              <a:cs typeface="Adobe Devanagari" panose="02040503050201020203" pitchFamily="18" charset="0"/>
            </a:rPr>
            <a:t>Determine profitable productions methods</a:t>
          </a:r>
          <a:endParaRPr lang="en-US" sz="2800" kern="1200" dirty="0">
            <a:latin typeface="+mn-lt"/>
            <a:cs typeface="Adobe Devanagari" panose="02040503050201020203" pitchFamily="18" charset="0"/>
          </a:endParaRPr>
        </a:p>
      </dsp:txBody>
      <dsp:txXfrm>
        <a:off x="59399" y="1626668"/>
        <a:ext cx="4528279" cy="1098002"/>
      </dsp:txXfrm>
    </dsp:sp>
    <dsp:sp modelId="{1A05289A-971A-4E71-AA51-E76154293BFC}">
      <dsp:nvSpPr>
        <dsp:cNvPr id="0" name=""/>
        <dsp:cNvSpPr/>
      </dsp:nvSpPr>
      <dsp:spPr>
        <a:xfrm>
          <a:off x="0" y="2971269"/>
          <a:ext cx="4647077" cy="1216800"/>
        </a:xfrm>
        <a:prstGeom prst="roundRect">
          <a:avLst/>
        </a:prstGeom>
        <a:solidFill>
          <a:srgbClr val="70AD47">
            <a:alpha val="8509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latin typeface="+mn-lt"/>
              <a:cs typeface="Adobe Devanagari" panose="02040503050201020203" pitchFamily="18" charset="0"/>
            </a:rPr>
            <a:t>Establish a system that meets your needs and wants </a:t>
          </a:r>
          <a:endParaRPr lang="en-US" sz="2800" kern="1200" dirty="0">
            <a:latin typeface="+mn-lt"/>
            <a:cs typeface="Adobe Devanagari" panose="02040503050201020203" pitchFamily="18" charset="0"/>
          </a:endParaRPr>
        </a:p>
      </dsp:txBody>
      <dsp:txXfrm>
        <a:off x="59399" y="3030668"/>
        <a:ext cx="4528279"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7060D-3187-46A3-A5C8-8319FA9BA656}">
      <dsp:nvSpPr>
        <dsp:cNvPr id="0" name=""/>
        <dsp:cNvSpPr/>
      </dsp:nvSpPr>
      <dsp:spPr>
        <a:xfrm>
          <a:off x="0" y="2229797"/>
          <a:ext cx="3801895" cy="1216800"/>
        </a:xfrm>
        <a:prstGeom prst="roundRect">
          <a:avLst/>
        </a:prstGeom>
        <a:solidFill>
          <a:srgbClr val="70AD47">
            <a:alpha val="8509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mn-lt"/>
              <a:cs typeface="Adobe Devanagari" panose="02040503050201020203" pitchFamily="18" charset="0"/>
            </a:rPr>
            <a:t>Minimize tax burdens</a:t>
          </a:r>
          <a:endParaRPr lang="en-US" sz="2400" kern="1200" dirty="0">
            <a:latin typeface="+mn-lt"/>
            <a:cs typeface="Adobe Devanagari" panose="02040503050201020203" pitchFamily="18" charset="0"/>
          </a:endParaRPr>
        </a:p>
      </dsp:txBody>
      <dsp:txXfrm>
        <a:off x="59399" y="2289196"/>
        <a:ext cx="3683097"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B29EDA-9D10-426E-B177-5BEC3AA949FA}" type="datetimeFigureOut">
              <a:rPr lang="en-US" smtClean="0"/>
              <a:t>7/26/2021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39AA33-6C8C-40E9-A13D-2CAB9E9D115C}" type="slidenum">
              <a:rPr lang="en-US" smtClean="0"/>
              <a:t>‹#›</a:t>
            </a:fld>
            <a:endParaRPr lang="en-US"/>
          </a:p>
        </p:txBody>
      </p:sp>
    </p:spTree>
    <p:extLst>
      <p:ext uri="{BB962C8B-B14F-4D97-AF65-F5344CB8AC3E}">
        <p14:creationId xmlns:p14="http://schemas.microsoft.com/office/powerpoint/2010/main" val="1290580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Personal Finance Workshop created by the Farm Credit Associations of NC. We hope this presentation</a:t>
            </a:r>
            <a:r>
              <a:rPr lang="en-US" baseline="0" dirty="0" smtClean="0"/>
              <a:t> will help you with planning your finances for today and preparing for tomorrow. </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1</a:t>
            </a:fld>
            <a:endParaRPr lang="en-US"/>
          </a:p>
        </p:txBody>
      </p:sp>
    </p:spTree>
    <p:extLst>
      <p:ext uri="{BB962C8B-B14F-4D97-AF65-F5344CB8AC3E}">
        <p14:creationId xmlns:p14="http://schemas.microsoft.com/office/powerpoint/2010/main" val="26337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savings account is (give definitions and descriptions above). </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11</a:t>
            </a:fld>
            <a:endParaRPr lang="en-US"/>
          </a:p>
        </p:txBody>
      </p:sp>
    </p:spTree>
    <p:extLst>
      <p:ext uri="{BB962C8B-B14F-4D97-AF65-F5344CB8AC3E}">
        <p14:creationId xmlns:p14="http://schemas.microsoft.com/office/powerpoint/2010/main" val="2746518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Everyone can save different amounts based on how much money you have coming in, how much you spend each month, what type of savings plan you are looking for and many other factors. Making a savings plan is the key to successfully saving money.  This will give you a more exact amount of what you should save each month, it will also tell you where you can spend some leisure money for your own satisfaction. You might know that you are going to have some extra expenses a few months out of the year, and with a savings plan you can build up a good amount of money to have ready for the expensive months. (Read examples from slide above)</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12</a:t>
            </a:fld>
            <a:endParaRPr lang="en-US"/>
          </a:p>
        </p:txBody>
      </p:sp>
    </p:spTree>
    <p:extLst>
      <p:ext uri="{BB962C8B-B14F-4D97-AF65-F5344CB8AC3E}">
        <p14:creationId xmlns:p14="http://schemas.microsoft.com/office/powerpoint/2010/main" val="376009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Emergency funds are an essential part of savings and can help you in a time of financial instability.  You should start by saving $1000 and then pay off your debt, then start allocating more and more towards the savings account. This account should hold enough money to cover your monthly expenses for around 3-6 months depending on what you can save.  This does not have to be enough to cover your wants and leisure spending money but enough to pay your bills and be able to provide for you and whoever else you are responsible for.  When planning for an emergency fund, make sure you have enough to be able to pay for these necessities in cash.  If you are planning on using credit to help pay during these challenging times, you will only be compiling more debt to make times even harder on yourself.  </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13</a:t>
            </a:fld>
            <a:endParaRPr lang="en-US"/>
          </a:p>
        </p:txBody>
      </p:sp>
    </p:spTree>
    <p:extLst>
      <p:ext uri="{BB962C8B-B14F-4D97-AF65-F5344CB8AC3E}">
        <p14:creationId xmlns:p14="http://schemas.microsoft.com/office/powerpoint/2010/main" val="4273184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Everybody should make a monthly spending report to know where they are spending money.  You know that you have some fixed costs such as, housing, food, gas, utilities, health and then your leisure spending on top of that.  Making a monthly expense report will show you where you could be able to save some money.  For example, eating out is very popular for Americans, but this is also a very expensive habit that can cost a lot of money.  If you pack your lunch every day you could save around $8 every day just on food.  That would come out to around $160 each month and almost $2000 each year.</a:t>
            </a:r>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14</a:t>
            </a:fld>
            <a:endParaRPr lang="en-US"/>
          </a:p>
        </p:txBody>
      </p:sp>
    </p:spTree>
    <p:extLst>
      <p:ext uri="{BB962C8B-B14F-4D97-AF65-F5344CB8AC3E}">
        <p14:creationId xmlns:p14="http://schemas.microsoft.com/office/powerpoint/2010/main" val="1784661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50/30/20 Rule is a good way to set up your savings and spending. 50% of your income should go to your needs. This can be housing, food, health care, utilities, car payment, and any other need or fixed payment you have each month. 30% should go towards your wants, this can be shopping, eating out, any hobbies you might have, a vacation and really anything that isn’t a necessity but you desire to have or do.  This 30% could also really help get rid of some of your debt.  In the beginning you could pull some of the “wants” money aside and use it to lower your overall debt.  20% should go into your savings and debt account, this should be set aside for college funds, maybe a future house you are wanting to buy, an emergency fund in case times get tough and you don’t have any income at the moment.  While you are in debt you should allocate about 10-15% to pay this debt off and then after you have paid most of that away start to slowly put more into savings. </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15</a:t>
            </a:fld>
            <a:endParaRPr lang="en-US"/>
          </a:p>
        </p:txBody>
      </p:sp>
    </p:spTree>
    <p:extLst>
      <p:ext uri="{BB962C8B-B14F-4D97-AF65-F5344CB8AC3E}">
        <p14:creationId xmlns:p14="http://schemas.microsoft.com/office/powerpoint/2010/main" val="1911564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You might ask yourself, should I make separate accounts to put money into?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Yes, for certain things such as a college fund, retirement, or maybe if you plan on buying a house in the future. You can make separate accounts and set aside a certain amount of money each month to go into these and start to build up interest for the future.  Different accounts will allow you to do different things so be sure to research the different accounts and choose what fits your needs.  A money market account will generally allow you to earn more interest than a standard savings account, while presenting no additional risk.  With a money market, you can add money in when you please and still gain the benefit of a higher interest return on your money invested.</a:t>
            </a:r>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16</a:t>
            </a:fld>
            <a:endParaRPr lang="en-US"/>
          </a:p>
        </p:txBody>
      </p:sp>
    </p:spTree>
    <p:extLst>
      <p:ext uri="{BB962C8B-B14F-4D97-AF65-F5344CB8AC3E}">
        <p14:creationId xmlns:p14="http://schemas.microsoft.com/office/powerpoint/2010/main" val="2933353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we’ve discussed saving and spending money. Now</a:t>
            </a:r>
            <a:r>
              <a:rPr lang="en-US" baseline="0" dirty="0" smtClean="0"/>
              <a:t> we’ll look at borrowing money when you don’t have enough to cash on hand to cover an expense. This will involve credit and loans.</a:t>
            </a:r>
          </a:p>
        </p:txBody>
      </p:sp>
      <p:sp>
        <p:nvSpPr>
          <p:cNvPr id="4" name="Slide Number Placeholder 3"/>
          <p:cNvSpPr>
            <a:spLocks noGrp="1"/>
          </p:cNvSpPr>
          <p:nvPr>
            <p:ph type="sldNum" sz="quarter" idx="10"/>
          </p:nvPr>
        </p:nvSpPr>
        <p:spPr/>
        <p:txBody>
          <a:bodyPr/>
          <a:lstStyle/>
          <a:p>
            <a:fld id="{2839AA33-6C8C-40E9-A13D-2CAB9E9D115C}" type="slidenum">
              <a:rPr lang="en-US" smtClean="0"/>
              <a:t>17</a:t>
            </a:fld>
            <a:endParaRPr lang="en-US"/>
          </a:p>
        </p:txBody>
      </p:sp>
    </p:spTree>
    <p:extLst>
      <p:ext uri="{BB962C8B-B14F-4D97-AF65-F5344CB8AC3E}">
        <p14:creationId xmlns:p14="http://schemas.microsoft.com/office/powerpoint/2010/main" val="4272420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 credit report shows how much debt you have and if you have paid off your bills on time. It shows all credit accounts you have including home mortgages, credit cards, equipment dealer loans, student loans, etc. It also lists if you’ve been late on any payments, if you have went through any bankruptcies, if you haven’t paid your federal/state taxes, and if you have any judgements.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report also lists your credit score. A credit score is a calculated number that shows lenders how likely you are to repay your debts. It represents your reputation as a borrower of money. </a:t>
            </a:r>
          </a:p>
        </p:txBody>
      </p:sp>
      <p:sp>
        <p:nvSpPr>
          <p:cNvPr id="4" name="Slide Number Placeholder 3"/>
          <p:cNvSpPr>
            <a:spLocks noGrp="1"/>
          </p:cNvSpPr>
          <p:nvPr>
            <p:ph type="sldNum" sz="quarter" idx="10"/>
          </p:nvPr>
        </p:nvSpPr>
        <p:spPr/>
        <p:txBody>
          <a:bodyPr/>
          <a:lstStyle/>
          <a:p>
            <a:fld id="{2839AA33-6C8C-40E9-A13D-2CAB9E9D115C}" type="slidenum">
              <a:rPr lang="en-US" smtClean="0"/>
              <a:t>18</a:t>
            </a:fld>
            <a:endParaRPr lang="en-US"/>
          </a:p>
        </p:txBody>
      </p:sp>
    </p:spTree>
    <p:extLst>
      <p:ext uri="{BB962C8B-B14F-4D97-AF65-F5344CB8AC3E}">
        <p14:creationId xmlns:p14="http://schemas.microsoft.com/office/powerpoint/2010/main" val="480201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credit score is something everyone will have if they have ever borrowed money. It will be used anytime you get a loan to (read list above).</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19</a:t>
            </a:fld>
            <a:endParaRPr lang="en-US"/>
          </a:p>
        </p:txBody>
      </p:sp>
    </p:spTree>
    <p:extLst>
      <p:ext uri="{BB962C8B-B14F-4D97-AF65-F5344CB8AC3E}">
        <p14:creationId xmlns:p14="http://schemas.microsoft.com/office/powerpoint/2010/main" val="3143115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Your credit score is calculated by three credit reporting agencies, Equifax, Experian, and TransUnion; these are all averaged out and come together for your final FICO score.  FICO is the score that people look at most often to get the best idea about your credit history.</a:t>
            </a:r>
          </a:p>
        </p:txBody>
      </p:sp>
      <p:sp>
        <p:nvSpPr>
          <p:cNvPr id="4" name="Slide Number Placeholder 3"/>
          <p:cNvSpPr>
            <a:spLocks noGrp="1"/>
          </p:cNvSpPr>
          <p:nvPr>
            <p:ph type="sldNum" sz="quarter" idx="10"/>
          </p:nvPr>
        </p:nvSpPr>
        <p:spPr/>
        <p:txBody>
          <a:bodyPr/>
          <a:lstStyle/>
          <a:p>
            <a:fld id="{2839AA33-6C8C-40E9-A13D-2CAB9E9D115C}" type="slidenum">
              <a:rPr lang="en-US" smtClean="0"/>
              <a:t>20</a:t>
            </a:fld>
            <a:endParaRPr lang="en-US"/>
          </a:p>
        </p:txBody>
      </p:sp>
    </p:spTree>
    <p:extLst>
      <p:ext uri="{BB962C8B-B14F-4D97-AF65-F5344CB8AC3E}">
        <p14:creationId xmlns:p14="http://schemas.microsoft.com/office/powerpoint/2010/main" val="48095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finances it is important to start today. So hold onto your seats, because here we go! We’ll help answer some important questions like . . . (list above).</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2</a:t>
            </a:fld>
            <a:endParaRPr lang="en-US"/>
          </a:p>
        </p:txBody>
      </p:sp>
    </p:spTree>
    <p:extLst>
      <p:ext uri="{BB962C8B-B14F-4D97-AF65-F5344CB8AC3E}">
        <p14:creationId xmlns:p14="http://schemas.microsoft.com/office/powerpoint/2010/main" val="3777987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You are allowed one free credit report from each of those credit reporting agencies once every twelve months. It is important to occasionally check your credit report to make sure there are no fraudulent charges and that your identity has not been stolen. It is also important to maintain a good credit score. A credit score can range from 300-850, you want your score to be as high as possible. Typically a good score is above 700.  A score above 800 is exceptional, not many people will get over 800.</a:t>
            </a:r>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21</a:t>
            </a:fld>
            <a:endParaRPr lang="en-US"/>
          </a:p>
        </p:txBody>
      </p:sp>
    </p:spTree>
    <p:extLst>
      <p:ext uri="{BB962C8B-B14F-4D97-AF65-F5344CB8AC3E}">
        <p14:creationId xmlns:p14="http://schemas.microsoft.com/office/powerpoint/2010/main" val="2337694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Many things can affect your credit score, such as your payment history which accounts for 35% of your score; this shows how well and timely you pay off your balances on credit cards and any other debts you have that need to be paid.  Outstanding Credit/limit, which is 30% of your score; this shows how much you are allowed to use compared to how much you actually use.  Normally you want to keep this around 10% for each Credit Card, if you go above this and leave the balance high on it from month to month this can hurt your score. Length of relationship, this is 15% of your score and shows how long you have had credit, the longer you have a good history the more it will help your score.  If you can show that over time you can consistently pay off debt your score will be higher.  Types of credit is 10% of your score, this talks about what kind of credit you are using.  This means having a diversity of credit types, like a car loan, credit card, student loan, mortgage and more.  Showing that you can pay off a wide variety of loans can really help boost your score. New credit finishes the score off at the last 10%, this shows how many new credit accounts you have opened in the last 12 months. This also takes into consideration each time someone is pulling your credit report.  If it shows that your report has been pulled a lot in the past year, this can indicate a greater risk.  It can hurt your score to pull a credit report a lot and show that you are trying to get money from a lot of different sources. </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22</a:t>
            </a:fld>
            <a:endParaRPr lang="en-US"/>
          </a:p>
        </p:txBody>
      </p:sp>
    </p:spTree>
    <p:extLst>
      <p:ext uri="{BB962C8B-B14F-4D97-AF65-F5344CB8AC3E}">
        <p14:creationId xmlns:p14="http://schemas.microsoft.com/office/powerpoint/2010/main" val="123289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There are a bunch of benefits to having a good credit score, one being that it is easier to get accepted for a loan.  With a high score it shows lenders that you have been responsible with the money lent to you and that you have paid it back on time.  Another big benefit that will save you a lot of money is you will be given lower interest rates on loans you receive.  This will save you money in the long run by not having to pay a high interest rate. You will also be eligible for lower auto and homeowner insurance premiums.  These are both generally expensive but with a good credit score, you will be able to save thousands of dollars each year. It can also eliminate the requirement of paying a deposit when signing up for utilities like power.  </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23</a:t>
            </a:fld>
            <a:endParaRPr lang="en-US"/>
          </a:p>
        </p:txBody>
      </p:sp>
    </p:spTree>
    <p:extLst>
      <p:ext uri="{BB962C8B-B14F-4D97-AF65-F5344CB8AC3E}">
        <p14:creationId xmlns:p14="http://schemas.microsoft.com/office/powerpoint/2010/main" val="2792236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a:t>
            </a:r>
            <a:r>
              <a:rPr lang="en-US" baseline="0" dirty="0" smtClean="0"/>
              <a:t> to your credit score, lenders often look at some top Cs of credit including Capacity, Character, and Collateral. (Go over each bullet and sub-bullet)</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24</a:t>
            </a:fld>
            <a:endParaRPr lang="en-US"/>
          </a:p>
        </p:txBody>
      </p:sp>
    </p:spTree>
    <p:extLst>
      <p:ext uri="{BB962C8B-B14F-4D97-AF65-F5344CB8AC3E}">
        <p14:creationId xmlns:p14="http://schemas.microsoft.com/office/powerpoint/2010/main" val="2692021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cap="none" dirty="0" smtClean="0">
                <a:solidFill>
                  <a:schemeClr val="tx1"/>
                </a:solidFill>
                <a:effectLst/>
                <a:latin typeface="+mn-lt"/>
                <a:ea typeface="+mn-ea"/>
                <a:cs typeface="+mn-cs"/>
              </a:rPr>
              <a:t>Now that we’ve covered credit</a:t>
            </a:r>
            <a:r>
              <a:rPr lang="en-US" sz="1200" kern="1200" cap="none" baseline="0" dirty="0" smtClean="0">
                <a:solidFill>
                  <a:schemeClr val="tx1"/>
                </a:solidFill>
                <a:effectLst/>
                <a:latin typeface="+mn-lt"/>
                <a:ea typeface="+mn-ea"/>
                <a:cs typeface="+mn-cs"/>
              </a:rPr>
              <a:t> and talked about the things listed on your credit report, you may be wondering What is a Loan?</a:t>
            </a:r>
            <a:endParaRPr lang="en-US" sz="1200" kern="1200" cap="none"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cap="none" dirty="0" smtClean="0">
                <a:solidFill>
                  <a:schemeClr val="tx1"/>
                </a:solidFill>
                <a:effectLst/>
                <a:latin typeface="+mn-lt"/>
                <a:ea typeface="+mn-ea"/>
                <a:cs typeface="+mn-cs"/>
              </a:rPr>
              <a:t>Loans are a form of debt incurred by an individual or entity referred to as a borrower. A borrower borrows a sum of money as an advancement, and in return repays the lender the advancement with additional charges, interest, fees, or other conditions applicable. </a:t>
            </a:r>
            <a:r>
              <a:rPr lang="en-US" sz="1200" kern="1200" cap="none" baseline="0" dirty="0" smtClean="0">
                <a:solidFill>
                  <a:schemeClr val="tx1"/>
                </a:solidFill>
                <a:effectLst/>
                <a:latin typeface="+mn-lt"/>
                <a:ea typeface="+mn-ea"/>
                <a:cs typeface="+mn-cs"/>
              </a:rPr>
              <a:t>Loans may be for a specific, one-time amount, or as an open ended line of credit, with a specific limit.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cap="none" baseline="0" dirty="0" smtClean="0">
                <a:solidFill>
                  <a:schemeClr val="tx1"/>
                </a:solidFill>
                <a:effectLst/>
                <a:latin typeface="+mn-lt"/>
                <a:ea typeface="+mn-ea"/>
                <a:cs typeface="+mn-cs"/>
              </a:rPr>
              <a:t>Loans occur when a sum of money or credit is borrowed from lending institutions, such as: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cap="none" baseline="0" dirty="0" smtClean="0">
                <a:solidFill>
                  <a:schemeClr val="tx1"/>
                </a:solidFill>
                <a:effectLst/>
                <a:latin typeface="+mn-lt"/>
                <a:ea typeface="+mn-ea"/>
                <a:cs typeface="+mn-cs"/>
              </a:rPr>
              <a:t>banks, credit unions, or Farm Credit, and is expected to be paid back usually with additional </a:t>
            </a:r>
            <a:r>
              <a:rPr lang="en-US" sz="1200" b="1" kern="1200" cap="none" baseline="0" dirty="0" smtClean="0">
                <a:solidFill>
                  <a:schemeClr val="tx1"/>
                </a:solidFill>
                <a:effectLst/>
                <a:latin typeface="+mn-lt"/>
                <a:ea typeface="+mn-ea"/>
                <a:cs typeface="+mn-cs"/>
              </a:rPr>
              <a:t>interest.</a:t>
            </a:r>
          </a:p>
        </p:txBody>
      </p:sp>
      <p:sp>
        <p:nvSpPr>
          <p:cNvPr id="4" name="Slide Number Placeholder 3"/>
          <p:cNvSpPr>
            <a:spLocks noGrp="1"/>
          </p:cNvSpPr>
          <p:nvPr>
            <p:ph type="sldNum" sz="quarter" idx="10"/>
          </p:nvPr>
        </p:nvSpPr>
        <p:spPr/>
        <p:txBody>
          <a:bodyPr/>
          <a:lstStyle/>
          <a:p>
            <a:fld id="{2839AA33-6C8C-40E9-A13D-2CAB9E9D115C}" type="slidenum">
              <a:rPr lang="en-US" smtClean="0"/>
              <a:t>25</a:t>
            </a:fld>
            <a:endParaRPr lang="en-US"/>
          </a:p>
        </p:txBody>
      </p:sp>
    </p:spTree>
    <p:extLst>
      <p:ext uri="{BB962C8B-B14F-4D97-AF65-F5344CB8AC3E}">
        <p14:creationId xmlns:p14="http://schemas.microsoft.com/office/powerpoint/2010/main" val="205302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cap="none" baseline="0" dirty="0" smtClean="0">
                <a:solidFill>
                  <a:schemeClr val="tx1"/>
                </a:solidFill>
                <a:effectLst/>
                <a:latin typeface="+mn-lt"/>
                <a:ea typeface="+mn-ea"/>
                <a:cs typeface="+mn-cs"/>
              </a:rPr>
              <a:t>Let’s go over some basic loan terminology commonly used when regarding loans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cap="none"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0" kern="1200" cap="none" baseline="0" dirty="0" smtClean="0">
                <a:solidFill>
                  <a:schemeClr val="tx1"/>
                </a:solidFill>
                <a:effectLst/>
                <a:latin typeface="+mn-lt"/>
                <a:ea typeface="+mn-ea"/>
                <a:cs typeface="+mn-cs"/>
              </a:rPr>
              <a:t>A </a:t>
            </a:r>
            <a:r>
              <a:rPr lang="en-US" sz="1200" b="1" kern="1200" cap="none" baseline="0" dirty="0" smtClean="0">
                <a:solidFill>
                  <a:schemeClr val="tx1"/>
                </a:solidFill>
                <a:effectLst/>
                <a:latin typeface="+mn-lt"/>
                <a:ea typeface="+mn-ea"/>
                <a:cs typeface="+mn-cs"/>
              </a:rPr>
              <a:t>borrower </a:t>
            </a:r>
            <a:r>
              <a:rPr lang="en-US" sz="1200" b="0" kern="1200" cap="none" baseline="0" dirty="0" smtClean="0">
                <a:solidFill>
                  <a:schemeClr val="tx1"/>
                </a:solidFill>
                <a:effectLst/>
                <a:latin typeface="+mn-lt"/>
                <a:ea typeface="+mn-ea"/>
                <a:cs typeface="+mn-cs"/>
              </a:rPr>
              <a:t>is a person or entity that attains finances from another individual or business, for a specific amount of time with the condition to pay it back</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0" kern="1200" cap="none" baseline="0" dirty="0" smtClean="0">
                <a:solidFill>
                  <a:schemeClr val="tx1"/>
                </a:solidFill>
                <a:effectLst/>
                <a:latin typeface="+mn-lt"/>
                <a:ea typeface="+mn-ea"/>
                <a:cs typeface="+mn-cs"/>
              </a:rPr>
              <a:t>A </a:t>
            </a:r>
            <a:r>
              <a:rPr lang="en-US" sz="1200" b="1" kern="1200" cap="none" baseline="0" dirty="0" smtClean="0">
                <a:solidFill>
                  <a:schemeClr val="tx1"/>
                </a:solidFill>
                <a:effectLst/>
                <a:latin typeface="+mn-lt"/>
                <a:ea typeface="+mn-ea"/>
                <a:cs typeface="+mn-cs"/>
              </a:rPr>
              <a:t>lender </a:t>
            </a:r>
            <a:r>
              <a:rPr lang="en-US" sz="1200" b="0" kern="1200" cap="none" baseline="0" dirty="0" smtClean="0">
                <a:solidFill>
                  <a:schemeClr val="tx1"/>
                </a:solidFill>
                <a:effectLst/>
                <a:latin typeface="+mn-lt"/>
                <a:ea typeface="+mn-ea"/>
                <a:cs typeface="+mn-cs"/>
              </a:rPr>
              <a:t>is an individual, entity, of financial institute that makes money available to another person or business with the expectation of repayment. Repayments will include interest and fees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1" kern="1200" cap="none" baseline="0" dirty="0" smtClean="0">
                <a:solidFill>
                  <a:schemeClr val="tx1"/>
                </a:solidFill>
                <a:effectLst/>
                <a:latin typeface="+mn-lt"/>
                <a:ea typeface="+mn-ea"/>
                <a:cs typeface="+mn-cs"/>
              </a:rPr>
              <a:t>Collateral</a:t>
            </a:r>
            <a:r>
              <a:rPr lang="en-US" sz="1200" b="0" kern="1200" cap="none" baseline="0" dirty="0" smtClean="0">
                <a:solidFill>
                  <a:schemeClr val="tx1"/>
                </a:solidFill>
                <a:effectLst/>
                <a:latin typeface="+mn-lt"/>
                <a:ea typeface="+mn-ea"/>
                <a:cs typeface="+mn-cs"/>
              </a:rPr>
              <a:t> is an asset a lender accepts as security for a loan. In the event that a loan cannot be repaid by a borrower, collateral is used as a form of payment, as well as an incentive for borrowers to repay their debts.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1" kern="1200" cap="none" baseline="0" dirty="0" smtClean="0">
                <a:solidFill>
                  <a:schemeClr val="tx1"/>
                </a:solidFill>
                <a:effectLst/>
                <a:latin typeface="+mn-lt"/>
                <a:ea typeface="+mn-ea"/>
                <a:cs typeface="+mn-cs"/>
              </a:rPr>
              <a:t>Interest </a:t>
            </a:r>
            <a:r>
              <a:rPr lang="en-US" sz="1200" b="0" kern="1200" cap="none" baseline="0" dirty="0" smtClean="0">
                <a:solidFill>
                  <a:schemeClr val="tx1"/>
                </a:solidFill>
                <a:effectLst/>
                <a:latin typeface="+mn-lt"/>
                <a:ea typeface="+mn-ea"/>
                <a:cs typeface="+mn-cs"/>
              </a:rPr>
              <a:t>is the charge or cost of borrowing money, and is usually expressed by an annual percentage rate (APR).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cap="none" baseline="0" dirty="0" smtClean="0">
                <a:solidFill>
                  <a:schemeClr val="tx1"/>
                </a:solidFill>
                <a:effectLst/>
                <a:latin typeface="+mn-lt"/>
                <a:ea typeface="+mn-ea"/>
                <a:cs typeface="+mn-cs"/>
              </a:rPr>
              <a:t> The term APR refers to the rate of interest charged to borrowers and paid to lenders. </a:t>
            </a:r>
            <a:endParaRPr lang="en-US" sz="1200" b="1" kern="1200" cap="none"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0E3B9B6-9B20-45FA-BFF8-9F526BF6A82B}" type="slidenum">
              <a:rPr lang="en-US" smtClean="0"/>
              <a:t>26</a:t>
            </a:fld>
            <a:endParaRPr lang="en-US"/>
          </a:p>
        </p:txBody>
      </p:sp>
    </p:spTree>
    <p:extLst>
      <p:ext uri="{BB962C8B-B14F-4D97-AF65-F5344CB8AC3E}">
        <p14:creationId xmlns:p14="http://schemas.microsoft.com/office/powerpoint/2010/main" val="2658186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each bullet)</a:t>
            </a:r>
          </a:p>
          <a:p>
            <a:r>
              <a:rPr lang="en-US" dirty="0" smtClean="0"/>
              <a:t>Loan amount – total amount of money borrowed</a:t>
            </a:r>
          </a:p>
          <a:p>
            <a:r>
              <a:rPr lang="en-US" dirty="0" smtClean="0"/>
              <a:t>Down</a:t>
            </a:r>
            <a:r>
              <a:rPr lang="en-US" baseline="0" dirty="0" smtClean="0"/>
              <a:t> payment – any cash you pay towards the purchase in addition to the amount of the loan. Sometimes a down payment is required because the lender will only lend you part of the total purchase amount. (give the land loan example listed)</a:t>
            </a:r>
          </a:p>
          <a:p>
            <a:r>
              <a:rPr lang="en-US" baseline="0" dirty="0" smtClean="0"/>
              <a:t>Fees – (give description listed)</a:t>
            </a:r>
          </a:p>
          <a:p>
            <a:r>
              <a:rPr lang="en-US" baseline="0" dirty="0" smtClean="0"/>
              <a:t>Term  - (give description listed)</a:t>
            </a:r>
          </a:p>
          <a:p>
            <a:r>
              <a:rPr lang="en-US" baseline="0" dirty="0" smtClean="0"/>
              <a:t>Interest rate – the lender’s cost to you for allowing you to borrower their money. (give examples above)</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27</a:t>
            </a:fld>
            <a:endParaRPr lang="en-US"/>
          </a:p>
        </p:txBody>
      </p:sp>
    </p:spTree>
    <p:extLst>
      <p:ext uri="{BB962C8B-B14F-4D97-AF65-F5344CB8AC3E}">
        <p14:creationId xmlns:p14="http://schemas.microsoft.com/office/powerpoint/2010/main" val="2495140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smtClean="0"/>
              <a:t>Lenders offer a variety of fixed, variable, and adjustable rates, depending on the type of loan</a:t>
            </a:r>
            <a:r>
              <a:rPr lang="en-US" baseline="0" dirty="0" smtClean="0"/>
              <a:t> a customer has.</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smtClean="0"/>
              <a:t>A fixed interest rate is</a:t>
            </a:r>
            <a:r>
              <a:rPr lang="en-US" baseline="0" dirty="0" smtClean="0"/>
              <a:t> an interest rate that stays the same over the span of a loan,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smtClean="0"/>
              <a:t>or for a portion depending on the AGREED ARRANGMENT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smtClean="0"/>
              <a:t>Variable-rate loans have an interest rate that can vary up or down, during the term of A loan. The rate being charged on variable rate loans is tied with a particular “index”. These indexes allow you, the borrower, to judge for yourself, what potential movement there may be in the rate.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smtClean="0"/>
              <a:t>Adjustable Rate Mortgages (ARMs) are a special kind of product,</a:t>
            </a:r>
            <a:r>
              <a:rPr lang="en-US" baseline="0" dirty="0" smtClean="0"/>
              <a:t> </a:t>
            </a:r>
            <a:r>
              <a:rPr lang="en-US" dirty="0" smtClean="0"/>
              <a:t>that combines features of both fixed and variable interest rate products. ADJUSTABLE RATE MORTGAGES OR ARM’s,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smtClean="0"/>
              <a:t>fix the interest rate for a specific</a:t>
            </a:r>
            <a:r>
              <a:rPr lang="en-US" baseline="0" dirty="0" smtClean="0"/>
              <a:t> </a:t>
            </a:r>
            <a:r>
              <a:rPr lang="en-US" dirty="0" smtClean="0"/>
              <a:t>period of time-- one-year, three-year or five-year. The interest rate is indexed to US Treasury securities. As US Treasury rates move, the rate on the ARM may ALSO MOVE, after the initial fixed period.</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smtClean="0"/>
              <a:t>When</a:t>
            </a:r>
            <a:r>
              <a:rPr lang="en-US" baseline="0" dirty="0" smtClean="0"/>
              <a:t> obtaining a loan it is important to ask whether there are an pre-payment penalties for the loan. A pre-payment penalty is an additional fee that some lenders charge you for paying off your loan early.</a:t>
            </a:r>
            <a:endParaRPr lang="en-US" dirty="0" smtClean="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smtClean="0"/>
          </a:p>
        </p:txBody>
      </p:sp>
      <p:sp>
        <p:nvSpPr>
          <p:cNvPr id="4" name="Slide Number Placeholder 3"/>
          <p:cNvSpPr>
            <a:spLocks noGrp="1"/>
          </p:cNvSpPr>
          <p:nvPr>
            <p:ph type="sldNum" sz="quarter" idx="10"/>
          </p:nvPr>
        </p:nvSpPr>
        <p:spPr/>
        <p:txBody>
          <a:bodyPr/>
          <a:lstStyle/>
          <a:p>
            <a:fld id="{10E3B9B6-9B20-45FA-BFF8-9F526BF6A82B}" type="slidenum">
              <a:rPr lang="en-US" smtClean="0"/>
              <a:t>28</a:t>
            </a:fld>
            <a:endParaRPr lang="en-US"/>
          </a:p>
        </p:txBody>
      </p:sp>
    </p:spTree>
    <p:extLst>
      <p:ext uri="{BB962C8B-B14F-4D97-AF65-F5344CB8AC3E}">
        <p14:creationId xmlns:p14="http://schemas.microsoft.com/office/powerpoint/2010/main" val="1996669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different types of interest:</a:t>
            </a:r>
            <a:r>
              <a:rPr lang="en-US" baseline="0" dirty="0" smtClean="0"/>
              <a:t> (give examples and definitions above)</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29</a:t>
            </a:fld>
            <a:endParaRPr lang="en-US"/>
          </a:p>
        </p:txBody>
      </p:sp>
    </p:spTree>
    <p:extLst>
      <p:ext uri="{BB962C8B-B14F-4D97-AF65-F5344CB8AC3E}">
        <p14:creationId xmlns:p14="http://schemas.microsoft.com/office/powerpoint/2010/main" val="3666933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kern="1200" baseline="0" dirty="0" smtClean="0">
                <a:solidFill>
                  <a:schemeClr val="tx1"/>
                </a:solidFill>
                <a:effectLst/>
                <a:latin typeface="Adobe Devanagari" panose="02040503050201020203" pitchFamily="18" charset="0"/>
                <a:ea typeface="+mn-ea"/>
                <a:cs typeface="+mn-cs"/>
              </a:rPr>
              <a:t>Now let’s discuss some of the different loan forms that you’ll commonly see when obtaining a loan: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kern="1200" baseline="0" dirty="0" smtClean="0">
              <a:solidFill>
                <a:schemeClr val="tx1"/>
              </a:solidFill>
              <a:effectLst/>
              <a:latin typeface="Adobe Devanagari" panose="02040503050201020203" pitchFamily="18"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0" kern="1200" baseline="0" dirty="0" smtClean="0">
                <a:solidFill>
                  <a:schemeClr val="tx1"/>
                </a:solidFill>
                <a:effectLst/>
                <a:latin typeface="Adobe Devanagari" panose="02040503050201020203" pitchFamily="18" charset="0"/>
                <a:ea typeface="+mn-ea"/>
                <a:cs typeface="+mn-cs"/>
              </a:rPr>
              <a:t>Secured loans require an asset’s collateral for the loan. This collateral is used as a payment to a lender should the loan be unpaid by the borrower. This usually results in lower interest rates for the borrower. Some common examples of secured loans are mortgage, vehicle, and secured credit cards etc. </a:t>
            </a:r>
          </a:p>
          <a:p>
            <a:pPr marL="171450" lvl="0" indent="-171450">
              <a:buFont typeface="Wingdings" panose="05000000000000000000" pitchFamily="2" charset="2"/>
              <a:buChar char="q"/>
            </a:pPr>
            <a:endParaRPr lang="en-US" sz="1200" b="0" kern="1200" baseline="0" dirty="0" smtClean="0">
              <a:solidFill>
                <a:schemeClr val="tx1"/>
              </a:solidFill>
              <a:effectLst/>
              <a:latin typeface="Adobe Devanagari" panose="02040503050201020203" pitchFamily="18" charset="0"/>
              <a:ea typeface="+mn-ea"/>
              <a:cs typeface="+mn-cs"/>
            </a:endParaRPr>
          </a:p>
          <a:p>
            <a:pPr marL="171450" lvl="0" indent="-171450">
              <a:buFont typeface="Wingdings" panose="05000000000000000000" pitchFamily="2" charset="2"/>
              <a:buChar char="q"/>
            </a:pPr>
            <a:r>
              <a:rPr lang="en-US" sz="1200" b="0" kern="1200" baseline="0" dirty="0" smtClean="0">
                <a:solidFill>
                  <a:schemeClr val="tx1"/>
                </a:solidFill>
                <a:effectLst/>
                <a:latin typeface="Adobe Devanagari" panose="02040503050201020203" pitchFamily="18" charset="0"/>
                <a:ea typeface="+mn-ea"/>
                <a:cs typeface="+mn-cs"/>
              </a:rPr>
              <a:t>Unsecured loans have NO collateral, just an agreement to repay the loan. Unsecured loans are issued based on the borrower’s creditworthiness. For this reason, unsecured loans may have higher interest rates, as well as additional fees to pay. Some examples of unsecured loans are credit cards, student loans, and other personal lines of credit.</a:t>
            </a:r>
          </a:p>
          <a:p>
            <a:pPr marL="0" lvl="0" indent="0">
              <a:buFont typeface="Wingdings" panose="05000000000000000000" pitchFamily="2" charset="2"/>
              <a:buNone/>
            </a:pPr>
            <a:endParaRPr lang="en-US" sz="1200" b="0" kern="1200" baseline="0" dirty="0" smtClean="0">
              <a:solidFill>
                <a:schemeClr val="tx1"/>
              </a:solidFill>
              <a:effectLst/>
              <a:latin typeface="Adobe Devanagari" panose="02040503050201020203" pitchFamily="18" charset="0"/>
              <a:ea typeface="+mn-ea"/>
              <a:cs typeface="+mn-cs"/>
            </a:endParaRPr>
          </a:p>
          <a:p>
            <a:pPr marL="171450" lvl="0" indent="-171450">
              <a:buFont typeface="Wingdings" panose="05000000000000000000" pitchFamily="2" charset="2"/>
              <a:buChar char="q"/>
            </a:pPr>
            <a:r>
              <a:rPr lang="en-US" sz="1200" b="0" kern="1200" baseline="0" dirty="0" smtClean="0">
                <a:solidFill>
                  <a:schemeClr val="tx1"/>
                </a:solidFill>
                <a:effectLst/>
                <a:latin typeface="Adobe Devanagari" panose="02040503050201020203" pitchFamily="18" charset="0"/>
                <a:ea typeface="+mn-ea"/>
                <a:cs typeface="+mn-cs"/>
              </a:rPr>
              <a:t>Commercial loans are financing arrangements between a business and financial institution. Commercial loans are usually used to purchase major capital and cover operational costs. Companies generally provide financial statements to prove their repayment ability. </a:t>
            </a:r>
          </a:p>
          <a:p>
            <a:pPr marL="171450" lvl="0" indent="-171450">
              <a:buFont typeface="Wingdings" panose="05000000000000000000" pitchFamily="2" charset="2"/>
              <a:buChar char="q"/>
            </a:pPr>
            <a:endParaRPr lang="en-US" sz="1200" b="0" kern="1200" baseline="0" dirty="0" smtClean="0">
              <a:solidFill>
                <a:schemeClr val="tx1"/>
              </a:solidFill>
              <a:effectLst/>
              <a:latin typeface="Adobe Devanagari" panose="02040503050201020203" pitchFamily="18" charset="0"/>
              <a:ea typeface="+mn-ea"/>
              <a:cs typeface="+mn-cs"/>
            </a:endParaRPr>
          </a:p>
          <a:p>
            <a:pPr marL="171450" lvl="0" indent="-171450">
              <a:buFont typeface="Wingdings" panose="05000000000000000000" pitchFamily="2" charset="2"/>
              <a:buChar char="q"/>
            </a:pPr>
            <a:r>
              <a:rPr lang="en-US" sz="1200" b="0" kern="1200" baseline="0" dirty="0" err="1" smtClean="0">
                <a:solidFill>
                  <a:schemeClr val="tx1"/>
                </a:solidFill>
                <a:effectLst/>
                <a:latin typeface="Adobe Devanagari" panose="02040503050201020203" pitchFamily="18" charset="0"/>
                <a:ea typeface="+mn-ea"/>
                <a:cs typeface="+mn-cs"/>
              </a:rPr>
              <a:t>Agri</a:t>
            </a:r>
            <a:r>
              <a:rPr lang="en-US" sz="1200" b="0" kern="1200" baseline="0" dirty="0" smtClean="0">
                <a:solidFill>
                  <a:schemeClr val="tx1"/>
                </a:solidFill>
                <a:effectLst/>
                <a:latin typeface="Adobe Devanagari" panose="02040503050201020203" pitchFamily="18" charset="0"/>
                <a:ea typeface="+mn-ea"/>
                <a:cs typeface="+mn-cs"/>
              </a:rPr>
              <a:t>-Consumer loans are smaller farm loans directed specifically to farmers and other agriculture expenditures. AGRI-Consumer loans enable farmers to secure equipment, plant, harvest, marketing, and otherwise diversify their farms or agriculture ventures. </a:t>
            </a:r>
          </a:p>
          <a:p>
            <a:pPr lvl="0"/>
            <a:endParaRPr lang="en-US" sz="1200" b="0" kern="1200" baseline="0" dirty="0" smtClean="0">
              <a:solidFill>
                <a:schemeClr val="tx1"/>
              </a:solidFill>
              <a:effectLst/>
              <a:latin typeface="Adobe Devanagari" panose="02040503050201020203" pitchFamily="18" charset="0"/>
              <a:ea typeface="+mn-ea"/>
              <a:cs typeface="+mn-cs"/>
            </a:endParaRPr>
          </a:p>
          <a:p>
            <a:pPr lvl="0"/>
            <a:r>
              <a:rPr lang="en-US" sz="1200" b="0" kern="1200" baseline="0" dirty="0" smtClean="0">
                <a:solidFill>
                  <a:schemeClr val="tx1"/>
                </a:solidFill>
                <a:effectLst/>
                <a:latin typeface="Adobe Devanagari" panose="02040503050201020203" pitchFamily="18" charset="0"/>
                <a:ea typeface="+mn-ea"/>
                <a:cs typeface="+mn-cs"/>
              </a:rPr>
              <a:t>Before applying for any loan, carefully evaluate your personal finances. Loan terms are agreed upon by all parties involved before money is advanced.</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30</a:t>
            </a:fld>
            <a:endParaRPr lang="en-US"/>
          </a:p>
        </p:txBody>
      </p:sp>
    </p:spTree>
    <p:extLst>
      <p:ext uri="{BB962C8B-B14F-4D97-AF65-F5344CB8AC3E}">
        <p14:creationId xmlns:p14="http://schemas.microsoft.com/office/powerpoint/2010/main" val="2131814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workshop will give an in-depth overview of . . . (list above). It will address all of the concepts needed to complete the activities and answer the review questions in the workbook. </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3</a:t>
            </a:fld>
            <a:endParaRPr lang="en-US"/>
          </a:p>
        </p:txBody>
      </p:sp>
    </p:spTree>
    <p:extLst>
      <p:ext uri="{BB962C8B-B14F-4D97-AF65-F5344CB8AC3E}">
        <p14:creationId xmlns:p14="http://schemas.microsoft.com/office/powerpoint/2010/main" val="1951949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Farm Credit</a:t>
            </a:r>
            <a:r>
              <a:rPr lang="en-US" sz="1200" b="0" kern="1200" baseline="0" dirty="0" smtClean="0">
                <a:solidFill>
                  <a:schemeClr val="tx1"/>
                </a:solidFill>
                <a:effectLst/>
                <a:latin typeface="+mn-lt"/>
                <a:ea typeface="+mn-ea"/>
                <a:cs typeface="+mn-cs"/>
              </a:rPr>
              <a:t> offers an array of loans that support farm, land, and home financing.</a:t>
            </a:r>
          </a:p>
          <a:p>
            <a:pPr lvl="0"/>
            <a:endParaRPr lang="en-US" sz="1200" b="0" kern="1200" baseline="0" dirty="0" smtClean="0">
              <a:solidFill>
                <a:schemeClr val="tx1"/>
              </a:solidFill>
              <a:effectLst/>
              <a:latin typeface="+mn-lt"/>
              <a:ea typeface="+mn-ea"/>
              <a:cs typeface="+mn-cs"/>
            </a:endParaRPr>
          </a:p>
          <a:p>
            <a:pPr lvl="0"/>
            <a:r>
              <a:rPr lang="en-US" sz="1200" b="0" kern="1200" baseline="0" dirty="0" smtClean="0">
                <a:solidFill>
                  <a:schemeClr val="tx1"/>
                </a:solidFill>
                <a:effectLst/>
                <a:latin typeface="+mn-lt"/>
                <a:ea typeface="+mn-ea"/>
                <a:cs typeface="+mn-cs"/>
              </a:rPr>
              <a:t>FARM LOANS   at Farm Credit may be used for equipment, operating &amp; livestock, and farm improvements.  </a:t>
            </a:r>
          </a:p>
          <a:p>
            <a:pPr lvl="0"/>
            <a:endParaRPr lang="en-US" sz="1200" b="0" kern="1200" dirty="0" smtClean="0">
              <a:solidFill>
                <a:schemeClr val="tx1"/>
              </a:solidFill>
              <a:effectLst/>
              <a:latin typeface="+mn-lt"/>
              <a:ea typeface="+mn-ea"/>
              <a:cs typeface="+mn-cs"/>
            </a:endParaRPr>
          </a:p>
          <a:p>
            <a:pPr marL="171450" lvl="0" indent="-171450">
              <a:buFont typeface="Wingdings" panose="05000000000000000000" pitchFamily="2" charset="2"/>
              <a:buChar char="§"/>
            </a:pPr>
            <a:r>
              <a:rPr lang="en-US" sz="1200" b="0" kern="1200" dirty="0" smtClean="0">
                <a:solidFill>
                  <a:schemeClr val="tx1"/>
                </a:solidFill>
                <a:effectLst/>
                <a:latin typeface="+mn-lt"/>
                <a:ea typeface="+mn-ea"/>
                <a:cs typeface="+mn-cs"/>
              </a:rPr>
              <a:t>Equipment loans offered at FARM</a:t>
            </a:r>
            <a:r>
              <a:rPr lang="en-US" sz="1200" b="0" kern="1200" baseline="0" dirty="0" smtClean="0">
                <a:solidFill>
                  <a:schemeClr val="tx1"/>
                </a:solidFill>
                <a:effectLst/>
                <a:latin typeface="+mn-lt"/>
                <a:ea typeface="+mn-ea"/>
                <a:cs typeface="+mn-cs"/>
              </a:rPr>
              <a:t> CREDIT </a:t>
            </a:r>
            <a:r>
              <a:rPr lang="en-US" sz="1200" b="0" kern="1200" dirty="0" smtClean="0">
                <a:solidFill>
                  <a:schemeClr val="tx1"/>
                </a:solidFill>
                <a:effectLst/>
                <a:latin typeface="+mn-lt"/>
                <a:ea typeface="+mn-ea"/>
                <a:cs typeface="+mn-cs"/>
              </a:rPr>
              <a:t>may be termed up to 5-7 years. Equipment</a:t>
            </a:r>
            <a:r>
              <a:rPr lang="en-US" sz="1200" b="0" kern="1200" baseline="0" dirty="0" smtClean="0">
                <a:solidFill>
                  <a:schemeClr val="tx1"/>
                </a:solidFill>
                <a:effectLst/>
                <a:latin typeface="+mn-lt"/>
                <a:ea typeface="+mn-ea"/>
                <a:cs typeface="+mn-cs"/>
              </a:rPr>
              <a:t> loans may be applied to items such as horse trailers, tractors, ag trucks etc.</a:t>
            </a:r>
            <a:endParaRPr lang="en-US" sz="1200" b="0" kern="1200" dirty="0" smtClean="0">
              <a:solidFill>
                <a:schemeClr val="tx1"/>
              </a:solidFill>
              <a:effectLst/>
              <a:latin typeface="+mn-lt"/>
              <a:ea typeface="+mn-ea"/>
              <a:cs typeface="+mn-cs"/>
            </a:endParaRPr>
          </a:p>
          <a:p>
            <a:pPr marL="171450" lvl="0" indent="-171450">
              <a:buFont typeface="Wingdings" panose="05000000000000000000" pitchFamily="2" charset="2"/>
              <a:buChar char="§"/>
            </a:pPr>
            <a:r>
              <a:rPr lang="en-US" sz="1200" b="0" kern="1200" dirty="0" smtClean="0">
                <a:solidFill>
                  <a:schemeClr val="tx1"/>
                </a:solidFill>
                <a:effectLst/>
                <a:latin typeface="+mn-lt"/>
                <a:ea typeface="+mn-ea"/>
                <a:cs typeface="+mn-cs"/>
              </a:rPr>
              <a:t>Livestock loans offered at Farm Credit may be termed up to 4 years depending on the animal. Some</a:t>
            </a:r>
            <a:r>
              <a:rPr lang="en-US" sz="1200" b="0" kern="1200" baseline="0" dirty="0" smtClean="0">
                <a:solidFill>
                  <a:schemeClr val="tx1"/>
                </a:solidFill>
                <a:effectLst/>
                <a:latin typeface="+mn-lt"/>
                <a:ea typeface="+mn-ea"/>
                <a:cs typeface="+mn-cs"/>
              </a:rPr>
              <a:t> cattle and livestock THAT MAY be financed include cows, goats, poultry, horses, etc. </a:t>
            </a:r>
            <a:endParaRPr lang="en-US" sz="1200" b="0" kern="1200" dirty="0" smtClean="0">
              <a:solidFill>
                <a:schemeClr val="tx1"/>
              </a:solidFill>
              <a:effectLst/>
              <a:latin typeface="+mn-lt"/>
              <a:ea typeface="+mn-ea"/>
              <a:cs typeface="+mn-cs"/>
            </a:endParaRPr>
          </a:p>
          <a:p>
            <a:pPr marL="171450" lvl="0" indent="-171450">
              <a:buFont typeface="Wingdings" panose="05000000000000000000" pitchFamily="2" charset="2"/>
              <a:buChar char="§"/>
            </a:pPr>
            <a:endParaRPr lang="en-US" sz="1200" b="0" kern="1200" dirty="0" smtClean="0">
              <a:solidFill>
                <a:schemeClr val="tx1"/>
              </a:solidFill>
              <a:effectLst/>
              <a:latin typeface="+mn-lt"/>
              <a:ea typeface="+mn-ea"/>
              <a:cs typeface="+mn-cs"/>
            </a:endParaRPr>
          </a:p>
          <a:p>
            <a:pPr marL="171450" lvl="0" indent="-171450">
              <a:buFont typeface="Wingdings" panose="05000000000000000000" pitchFamily="2" charset="2"/>
              <a:buChar char="§"/>
            </a:pPr>
            <a:r>
              <a:rPr lang="en-US" sz="1200" b="0" kern="1200" dirty="0" smtClean="0">
                <a:solidFill>
                  <a:schemeClr val="tx1"/>
                </a:solidFill>
                <a:effectLst/>
                <a:latin typeface="+mn-lt"/>
                <a:ea typeface="+mn-ea"/>
                <a:cs typeface="+mn-cs"/>
              </a:rPr>
              <a:t>For borrowers interested in farm improvements, Farm Credit offers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the option of a short term (up to 7 years), or long term (up to 15years) loan. Farm improvement</a:t>
            </a:r>
            <a:r>
              <a:rPr lang="en-US" sz="1200" b="0" kern="1200" baseline="0" dirty="0" smtClean="0">
                <a:solidFill>
                  <a:schemeClr val="tx1"/>
                </a:solidFill>
                <a:effectLst/>
                <a:latin typeface="+mn-lt"/>
                <a:ea typeface="+mn-ea"/>
                <a:cs typeface="+mn-cs"/>
              </a:rPr>
              <a:t> loans may be used for upgrading buildings and structures intended for agriculture, and other maintenance expenses.</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39AA33-6C8C-40E9-A13D-2CAB9E9D115C}" type="slidenum">
              <a:rPr lang="en-US" smtClean="0"/>
              <a:t>31</a:t>
            </a:fld>
            <a:endParaRPr lang="en-US"/>
          </a:p>
        </p:txBody>
      </p:sp>
    </p:spTree>
    <p:extLst>
      <p:ext uri="{BB962C8B-B14F-4D97-AF65-F5344CB8AC3E}">
        <p14:creationId xmlns:p14="http://schemas.microsoft.com/office/powerpoint/2010/main" val="3888203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As a farmer or rancher, whether you are just starting out or have many years of experience, there are times when you need to borrow money to start, expand, sustain, or make changes to your business.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Farm Credit offers loans to help build your dream home, growing space, or operational expansion.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Land </a:t>
            </a:r>
            <a:r>
              <a:rPr lang="en-US" sz="1200" b="0" i="0" u="none" strike="noStrike" kern="1200" baseline="0" dirty="0" smtClean="0">
                <a:solidFill>
                  <a:schemeClr val="tx1"/>
                </a:solidFill>
                <a:effectLst/>
                <a:latin typeface="+mn-lt"/>
                <a:ea typeface="+mn-ea"/>
                <a:cs typeface="+mn-cs"/>
              </a:rPr>
              <a:t>lo</a:t>
            </a:r>
            <a:r>
              <a:rPr lang="en-US" sz="1200" kern="1200" dirty="0" smtClean="0">
                <a:solidFill>
                  <a:schemeClr val="tx1"/>
                </a:solidFill>
                <a:effectLst/>
                <a:latin typeface="+mn-lt"/>
                <a:ea typeface="+mn-ea"/>
                <a:cs typeface="+mn-cs"/>
              </a:rPr>
              <a:t>ans at Farm Credit can be categorized by farming and building intent. Borrowers seeking land financing with a farming intent have term loan term options of 1-20 years.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Land loans with a building intent share a similar lending total with shorter term lengths. Building intent loans may be termed up to 10 years.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32</a:t>
            </a:fld>
            <a:endParaRPr lang="en-US"/>
          </a:p>
        </p:txBody>
      </p:sp>
    </p:spTree>
    <p:extLst>
      <p:ext uri="{BB962C8B-B14F-4D97-AF65-F5344CB8AC3E}">
        <p14:creationId xmlns:p14="http://schemas.microsoft.com/office/powerpoint/2010/main" val="3108125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Farm Credit understands that the process of purchasing or</a:t>
            </a:r>
            <a:r>
              <a:rPr lang="en-US" sz="1200" kern="1200" baseline="0" dirty="0" smtClean="0">
                <a:solidFill>
                  <a:schemeClr val="tx1"/>
                </a:solidFill>
                <a:effectLst/>
                <a:latin typeface="+mn-lt"/>
                <a:ea typeface="+mn-ea"/>
                <a:cs typeface="+mn-cs"/>
              </a:rPr>
              <a:t> building a new home can often be overwhelming. Specialists at Farm Credit help buyers to understand the home buying process, and offer a wide selection of purchasing options. Farm Credit services purchasing, building, and refinancing homes. </a:t>
            </a:r>
            <a:r>
              <a:rPr lang="en-US" sz="1200" kern="1200" dirty="0" smtClean="0">
                <a:solidFill>
                  <a:schemeClr val="tx1"/>
                </a:solidFill>
                <a:effectLst/>
                <a:latin typeface="+mn-lt"/>
                <a:ea typeface="+mn-ea"/>
                <a:cs typeface="+mn-cs"/>
              </a:rPr>
              <a:t>Home loans</a:t>
            </a:r>
            <a:r>
              <a:rPr lang="en-US" sz="1200" kern="1200" baseline="0" dirty="0" smtClean="0">
                <a:solidFill>
                  <a:schemeClr val="tx1"/>
                </a:solidFill>
                <a:effectLst/>
                <a:latin typeface="+mn-lt"/>
                <a:ea typeface="+mn-ea"/>
                <a:cs typeface="+mn-cs"/>
              </a:rPr>
              <a:t> may be financed </a:t>
            </a:r>
            <a:r>
              <a:rPr lang="en-US" sz="1200" kern="1200" dirty="0" smtClean="0">
                <a:solidFill>
                  <a:schemeClr val="tx1"/>
                </a:solidFill>
                <a:effectLst/>
                <a:latin typeface="+mn-lt"/>
                <a:ea typeface="+mn-ea"/>
                <a:cs typeface="+mn-cs"/>
              </a:rPr>
              <a:t>up to 30 years. </a:t>
            </a:r>
            <a:r>
              <a:rPr lang="en-US" sz="1200" kern="1200" baseline="0" dirty="0" smtClean="0">
                <a:solidFill>
                  <a:schemeClr val="tx1"/>
                </a:solidFill>
                <a:effectLst/>
                <a:latin typeface="+mn-lt"/>
                <a:ea typeface="+mn-ea"/>
                <a:cs typeface="+mn-cs"/>
              </a:rPr>
              <a:t>We</a:t>
            </a:r>
            <a:r>
              <a:rPr lang="en-US" sz="1200" kern="1200" dirty="0" smtClean="0">
                <a:solidFill>
                  <a:schemeClr val="tx1"/>
                </a:solidFill>
                <a:effectLst/>
                <a:latin typeface="+mn-lt"/>
                <a:ea typeface="+mn-ea"/>
                <a:cs typeface="+mn-cs"/>
              </a:rPr>
              <a:t> offer a one-time closing for home construction loans, as well as a locked in interest rate. These features help the borrower save money on closing and some building costs.</a:t>
            </a:r>
            <a:endParaRPr lang="en-US" dirty="0" smtClean="0"/>
          </a:p>
        </p:txBody>
      </p:sp>
      <p:sp>
        <p:nvSpPr>
          <p:cNvPr id="4" name="Slide Number Placeholder 3"/>
          <p:cNvSpPr>
            <a:spLocks noGrp="1"/>
          </p:cNvSpPr>
          <p:nvPr>
            <p:ph type="sldNum" sz="quarter" idx="10"/>
          </p:nvPr>
        </p:nvSpPr>
        <p:spPr/>
        <p:txBody>
          <a:bodyPr/>
          <a:lstStyle/>
          <a:p>
            <a:fld id="{2839AA33-6C8C-40E9-A13D-2CAB9E9D115C}" type="slidenum">
              <a:rPr lang="en-US" smtClean="0"/>
              <a:t>33</a:t>
            </a:fld>
            <a:endParaRPr lang="en-US"/>
          </a:p>
        </p:txBody>
      </p:sp>
    </p:spTree>
    <p:extLst>
      <p:ext uri="{BB962C8B-B14F-4D97-AF65-F5344CB8AC3E}">
        <p14:creationId xmlns:p14="http://schemas.microsoft.com/office/powerpoint/2010/main" val="1358520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Loans</a:t>
            </a:r>
            <a:r>
              <a:rPr lang="en-US" baseline="0" dirty="0" smtClean="0"/>
              <a:t> can be a tricky but very useful tool during your lifetime. The most important things to remember are: </a:t>
            </a:r>
            <a:r>
              <a:rPr lang="en-US" dirty="0" smtClean="0"/>
              <a:t>(Go over information above)</a:t>
            </a:r>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34</a:t>
            </a:fld>
            <a:endParaRPr lang="en-US"/>
          </a:p>
        </p:txBody>
      </p:sp>
    </p:spTree>
    <p:extLst>
      <p:ext uri="{BB962C8B-B14F-4D97-AF65-F5344CB8AC3E}">
        <p14:creationId xmlns:p14="http://schemas.microsoft.com/office/powerpoint/2010/main" val="3691729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this next section we will dive into planning for the future with insurance, retirement, and investing.</a:t>
            </a:r>
            <a:endParaRPr lang="en-US" dirty="0" smtClean="0"/>
          </a:p>
        </p:txBody>
      </p:sp>
      <p:sp>
        <p:nvSpPr>
          <p:cNvPr id="4" name="Slide Number Placeholder 3"/>
          <p:cNvSpPr>
            <a:spLocks noGrp="1"/>
          </p:cNvSpPr>
          <p:nvPr>
            <p:ph type="sldNum" sz="quarter" idx="10"/>
          </p:nvPr>
        </p:nvSpPr>
        <p:spPr/>
        <p:txBody>
          <a:bodyPr/>
          <a:lstStyle/>
          <a:p>
            <a:fld id="{2839AA33-6C8C-40E9-A13D-2CAB9E9D115C}" type="slidenum">
              <a:rPr lang="en-US" smtClean="0"/>
              <a:t>36</a:t>
            </a:fld>
            <a:endParaRPr lang="en-US"/>
          </a:p>
        </p:txBody>
      </p:sp>
    </p:spTree>
    <p:extLst>
      <p:ext uri="{BB962C8B-B14F-4D97-AF65-F5344CB8AC3E}">
        <p14:creationId xmlns:p14="http://schemas.microsoft.com/office/powerpoint/2010/main" val="550273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might ask yourself,</a:t>
            </a:r>
            <a:r>
              <a:rPr lang="en-US" baseline="0" dirty="0" smtClean="0"/>
              <a:t> why do I need insurance or a retirement account when I’m young and healthy? The answer is, to block the cost of risks in your life. Risks can come in the form of health problems, auto accidents, disability, property damage due to a hurricane, etc. With so many risks, insurance offers a financial safety net to cover the costs associated with these risks.</a:t>
            </a:r>
          </a:p>
          <a:p>
            <a:endParaRPr lang="en-US" baseline="0" dirty="0" smtClean="0"/>
          </a:p>
          <a:p>
            <a:r>
              <a:rPr lang="en-US" baseline="0" dirty="0" smtClean="0"/>
              <a:t>Your retirement, on the other hand allows you to plan for life once you complete your career. Although that may seem years away, it is important to start planning now.</a:t>
            </a:r>
          </a:p>
        </p:txBody>
      </p:sp>
      <p:sp>
        <p:nvSpPr>
          <p:cNvPr id="4" name="Slide Number Placeholder 3"/>
          <p:cNvSpPr>
            <a:spLocks noGrp="1"/>
          </p:cNvSpPr>
          <p:nvPr>
            <p:ph type="sldNum" sz="quarter" idx="10"/>
          </p:nvPr>
        </p:nvSpPr>
        <p:spPr/>
        <p:txBody>
          <a:bodyPr/>
          <a:lstStyle/>
          <a:p>
            <a:fld id="{2839AA33-6C8C-40E9-A13D-2CAB9E9D115C}" type="slidenum">
              <a:rPr lang="en-US" smtClean="0"/>
              <a:t>37</a:t>
            </a:fld>
            <a:endParaRPr lang="en-US"/>
          </a:p>
        </p:txBody>
      </p:sp>
    </p:spTree>
    <p:extLst>
      <p:ext uri="{BB962C8B-B14F-4D97-AF65-F5344CB8AC3E}">
        <p14:creationId xmlns:p14="http://schemas.microsoft.com/office/powerpoint/2010/main" val="1982824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first step to starting young is to visualize what you want. Picture what you want your retirement lifestyle to be like then plan around that. It is important to not touch the money and understand that it is not your money right now, it is for the future you. Don’t take too many risks with it. Buy and hold for the long term.</a:t>
            </a:r>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38</a:t>
            </a:fld>
            <a:endParaRPr lang="en-US"/>
          </a:p>
        </p:txBody>
      </p:sp>
    </p:spTree>
    <p:extLst>
      <p:ext uri="{BB962C8B-B14F-4D97-AF65-F5344CB8AC3E}">
        <p14:creationId xmlns:p14="http://schemas.microsoft.com/office/powerpoint/2010/main" val="3144134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Now to transition to Retirement plans. Many people when asked what their retirement will look like, they mention vacation and enjoying life. This sounds great but where will the funds come from to finance these trips? This is where the role of retirement plans come into play. Retirement plans involve planning which helps an individual be financially stable after they retire. There are numerous retirement plans, including 401Ks and IRAs.</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39</a:t>
            </a:fld>
            <a:endParaRPr lang="en-US"/>
          </a:p>
        </p:txBody>
      </p:sp>
    </p:spTree>
    <p:extLst>
      <p:ext uri="{BB962C8B-B14F-4D97-AF65-F5344CB8AC3E}">
        <p14:creationId xmlns:p14="http://schemas.microsoft.com/office/powerpoint/2010/main" val="3915849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you</a:t>
            </a:r>
            <a:r>
              <a:rPr lang="en-US" baseline="0" dirty="0" smtClean="0"/>
              <a:t> choose a retirement plan, it is important to figure out where to begin and how much you should save.  (go over bullet 1)</a:t>
            </a:r>
          </a:p>
          <a:p>
            <a:r>
              <a:rPr lang="en-US" baseline="0" dirty="0" smtClean="0"/>
              <a:t>The goal that most financial advisors suggest is to (go over second bullet)</a:t>
            </a:r>
          </a:p>
          <a:p>
            <a:r>
              <a:rPr lang="en-US" baseline="0" dirty="0" smtClean="0"/>
              <a:t>(go over third bullet)</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40</a:t>
            </a:fld>
            <a:endParaRPr lang="en-US"/>
          </a:p>
        </p:txBody>
      </p:sp>
    </p:spTree>
    <p:extLst>
      <p:ext uri="{BB962C8B-B14F-4D97-AF65-F5344CB8AC3E}">
        <p14:creationId xmlns:p14="http://schemas.microsoft.com/office/powerpoint/2010/main" val="3801242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There are 5 simple steps when looking at where to begin when retirement and investing. First off is to know how much money you have for investing. One popular rule of thumb is the “100 minus age” rule, which means you take 100 and subtract your age from that. The resulting number is the percentage you should allocate to stocks. For example if you are 30 then 70% of your assets should be allocated to stocks. This is just a general rule and others may find it better to use less or more. 2</a:t>
            </a:r>
            <a:r>
              <a:rPr lang="en-US" sz="1200" b="0" i="0" u="none" strike="noStrike" kern="1200" baseline="30000" dirty="0" smtClean="0">
                <a:solidFill>
                  <a:schemeClr val="tx1"/>
                </a:solidFill>
                <a:latin typeface="+mn-lt"/>
                <a:ea typeface="+mn-ea"/>
                <a:cs typeface="+mn-cs"/>
              </a:rPr>
              <a:t>nd</a:t>
            </a:r>
            <a:r>
              <a:rPr lang="en-US" sz="1200" b="0" i="0" u="none" strike="noStrike" kern="1200" baseline="0" dirty="0" smtClean="0">
                <a:solidFill>
                  <a:schemeClr val="tx1"/>
                </a:solidFill>
                <a:latin typeface="+mn-lt"/>
                <a:ea typeface="+mn-ea"/>
                <a:cs typeface="+mn-cs"/>
              </a:rPr>
              <a:t> is to understand how much of a risk you are willing to take. There are some funds that are low risk, low reward and others high risk, high reward. It all comes down to what’s best for you. 3rd is to diversify your portfolio. You do not want all your eggs in one basket. Make sure you are diversified. Being diversified means to make sure that you have stocks that are in various industries. Sometimes the medical stocks preform well or sometimes banking stocks so it is important to not have all your stocks in one industry.  4th is to pick a brokerage account that best fits you or employer sponsored accounts such as 401 (k). 5th is to never invest more than you can afford to lose. There’s a chance you may lose money so for safety reason it is best to invest an amount that you can afford to lose.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41</a:t>
            </a:fld>
            <a:endParaRPr lang="en-US"/>
          </a:p>
        </p:txBody>
      </p:sp>
    </p:spTree>
    <p:extLst>
      <p:ext uri="{BB962C8B-B14F-4D97-AF65-F5344CB8AC3E}">
        <p14:creationId xmlns:p14="http://schemas.microsoft.com/office/powerpoint/2010/main" val="1019882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interesting facts to get us started on the topic</a:t>
            </a:r>
            <a:r>
              <a:rPr lang="en-US" baseline="0" dirty="0" smtClean="0"/>
              <a:t> of personal finances. (Read bullets)</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4</a:t>
            </a:fld>
            <a:endParaRPr lang="en-US"/>
          </a:p>
        </p:txBody>
      </p:sp>
    </p:spTree>
    <p:extLst>
      <p:ext uri="{BB962C8B-B14F-4D97-AF65-F5344CB8AC3E}">
        <p14:creationId xmlns:p14="http://schemas.microsoft.com/office/powerpoint/2010/main" val="1821989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t>
            </a:r>
            <a:r>
              <a:rPr lang="en-US" baseline="0" dirty="0" smtClean="0"/>
              <a:t> over items listed)</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42</a:t>
            </a:fld>
            <a:endParaRPr lang="en-US"/>
          </a:p>
        </p:txBody>
      </p:sp>
    </p:spTree>
    <p:extLst>
      <p:ext uri="{BB962C8B-B14F-4D97-AF65-F5344CB8AC3E}">
        <p14:creationId xmlns:p14="http://schemas.microsoft.com/office/powerpoint/2010/main" val="4177406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first type of retirement plan which is one of the more popular is the 401(k) plan. This is a workplace retirement account that’s offered as an employee benefit. By using this it could help eliminate the amount of income you pay taxes on. These are great options as many employers match your contributions up to a certain percentage. For example, some companies can match your 401K investment up to 6%. In other words, if you invest 6% of your salary into your 401K account, the company will also invest 6% into your account. There are a few negatives such as withdrawing EARLY. If you withdraw funds before the age 59 ½ then you are subject to a 10% penalty. There are also contribution limits, as of 2020 the limit was set to $19,500. Overall this is a great plan with low risk.</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43</a:t>
            </a:fld>
            <a:endParaRPr lang="en-US"/>
          </a:p>
        </p:txBody>
      </p:sp>
    </p:spTree>
    <p:extLst>
      <p:ext uri="{BB962C8B-B14F-4D97-AF65-F5344CB8AC3E}">
        <p14:creationId xmlns:p14="http://schemas.microsoft.com/office/powerpoint/2010/main" val="30182721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If your employer does not offer a retirement plan or if you have already maxed out your 401K then you may want to invest in an Individual Retirement Account, better known as an IRA. With an IRA you can contribute up to a specified amount as determined by the IRS. If you are age 50 or older, you are able to contribute an additional amount as part of the “catch up” provision. If you select traditional IRA, your contributions will be tax-deductible in the year in which they are made. An IRA has the same stipulations as a 401K when it comes to withdrawing money before 59 ½ which is a 10% penalty.</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44</a:t>
            </a:fld>
            <a:endParaRPr lang="en-US"/>
          </a:p>
        </p:txBody>
      </p:sp>
    </p:spTree>
    <p:extLst>
      <p:ext uri="{BB962C8B-B14F-4D97-AF65-F5344CB8AC3E}">
        <p14:creationId xmlns:p14="http://schemas.microsoft.com/office/powerpoint/2010/main" val="29573112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There are several different types of IRAs.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 ROTH IRA is a great start with retirement plans. Contributions to a ROTH IRA are taxed beforehand, withdrawals are never taxed and it grows at a rapid rate. It is great place for when you’re just starting out and have extra money you want to use. You can invest in an IRA and ROTH IRA but your total contributions to both can not exceed the specified limit for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Simplified Employee Pension or SEP IRAs allow you to contribute a portion of your income to your own retirement account. These accounts are great if you’re self-employed and have no employees. The max annual contribution limits are significantly higher than the other accounts as you can contribute up to $57,000 or 25% of your income in 2020, whichever is less.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 Traditional IRA allows you to deduct contributions on your current taxes and not have to pay taxes until you withdraw funds later in retirement. These accounts do not have any income eligibility restrictions. They also offer an upfront tax advantage.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45</a:t>
            </a:fld>
            <a:endParaRPr lang="en-US"/>
          </a:p>
        </p:txBody>
      </p:sp>
    </p:spTree>
    <p:extLst>
      <p:ext uri="{BB962C8B-B14F-4D97-AF65-F5344CB8AC3E}">
        <p14:creationId xmlns:p14="http://schemas.microsoft.com/office/powerpoint/2010/main" val="5427776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These tools may assist you in budgeting your money for your retirement and investing plan. Dave Ramsey offers an app that helps you keep track of your money usage so you can see where every dollar goes to throughout the month. A basic spreadsheet can also be helpful for creating a budget to set aside money for your retirement planning. A good tip is to aim to invest 10-15% of your household income to your retirement plan. If you do that when it comes time for retirement you will be ready to do whatever you choose to do to enjoy your time. </a:t>
            </a:r>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46</a:t>
            </a:fld>
            <a:endParaRPr lang="en-US"/>
          </a:p>
        </p:txBody>
      </p:sp>
    </p:spTree>
    <p:extLst>
      <p:ext uri="{BB962C8B-B14F-4D97-AF65-F5344CB8AC3E}">
        <p14:creationId xmlns:p14="http://schemas.microsoft.com/office/powerpoint/2010/main" val="21589794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a financial sense, investing is when an individual commits money to a financial asset, or security, such as a bond or stock, in hopes of receiving more money in the future.  Investing can be seen as  risky and overwhelming but with these basic understandings, hopefully investing will begin to take shape and you can develop a clearer understanding.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(read through bullets listed)</a:t>
            </a:r>
          </a:p>
        </p:txBody>
      </p:sp>
      <p:sp>
        <p:nvSpPr>
          <p:cNvPr id="4" name="Slide Number Placeholder 3"/>
          <p:cNvSpPr>
            <a:spLocks noGrp="1"/>
          </p:cNvSpPr>
          <p:nvPr>
            <p:ph type="sldNum" sz="quarter" idx="10"/>
          </p:nvPr>
        </p:nvSpPr>
        <p:spPr/>
        <p:txBody>
          <a:bodyPr/>
          <a:lstStyle/>
          <a:p>
            <a:fld id="{2839AA33-6C8C-40E9-A13D-2CAB9E9D115C}" type="slidenum">
              <a:rPr lang="en-US" smtClean="0"/>
              <a:t>47</a:t>
            </a:fld>
            <a:endParaRPr lang="en-US"/>
          </a:p>
        </p:txBody>
      </p:sp>
    </p:spTree>
    <p:extLst>
      <p:ext uri="{BB962C8B-B14F-4D97-AF65-F5344CB8AC3E}">
        <p14:creationId xmlns:p14="http://schemas.microsoft.com/office/powerpoint/2010/main" val="1347503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one quick way to look at your investment strategy. Your age should equal the percent of your portfolio that is held in safer investments like bonds, bond mutual funds, CDs, etc. If you take 100 minus your age, that should equal the percent of your portfolio that you should place in riskier investments like stocks, stock mutual funds, real estate, etc. Based on this rule, you should have riskier investments earlier in life and safer ones later in life.</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48</a:t>
            </a:fld>
            <a:endParaRPr lang="en-US"/>
          </a:p>
        </p:txBody>
      </p:sp>
    </p:spTree>
    <p:extLst>
      <p:ext uri="{BB962C8B-B14F-4D97-AF65-F5344CB8AC3E}">
        <p14:creationId xmlns:p14="http://schemas.microsoft.com/office/powerpoint/2010/main" val="35722472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world of investing, riskier</a:t>
            </a:r>
            <a:r>
              <a:rPr lang="en-US" baseline="0" dirty="0" smtClean="0"/>
              <a:t> investments earn a greater return and less risky investments earn a lower return. </a:t>
            </a:r>
            <a:r>
              <a:rPr lang="en-US" dirty="0" smtClean="0"/>
              <a:t>When talking with a financial advisor</a:t>
            </a:r>
            <a:r>
              <a:rPr lang="en-US" baseline="0" dirty="0" smtClean="0"/>
              <a:t> you might hear the term risk averse. This refers to a person who prefers lower returns with known risks rather than higher returns with unknown risks. It is important to ask yourself, what is my risk tendency?</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49</a:t>
            </a:fld>
            <a:endParaRPr lang="en-US"/>
          </a:p>
        </p:txBody>
      </p:sp>
    </p:spTree>
    <p:extLst>
      <p:ext uri="{BB962C8B-B14F-4D97-AF65-F5344CB8AC3E}">
        <p14:creationId xmlns:p14="http://schemas.microsoft.com/office/powerpoint/2010/main" val="4843473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definition and example given)</a:t>
            </a:r>
          </a:p>
          <a:p>
            <a:r>
              <a:rPr lang="en-US" baseline="0" dirty="0" smtClean="0"/>
              <a:t>Your money grows because of compounding interest. Now let’s look at an example of this money growth.</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50</a:t>
            </a:fld>
            <a:endParaRPr lang="en-US"/>
          </a:p>
        </p:txBody>
      </p:sp>
    </p:spTree>
    <p:extLst>
      <p:ext uri="{BB962C8B-B14F-4D97-AF65-F5344CB8AC3E}">
        <p14:creationId xmlns:p14="http://schemas.microsoft.com/office/powerpoint/2010/main" val="27255026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example shows the importance of starting to save earlier in life. It highlights the importance of the </a:t>
            </a:r>
            <a:r>
              <a:rPr lang="en-US" dirty="0" smtClean="0"/>
              <a:t>time value of money and compounding</a:t>
            </a:r>
            <a:r>
              <a:rPr lang="en-US" baseline="0" dirty="0" smtClean="0"/>
              <a:t> interest.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As shown (go through the scenarios listed)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Lindsey invests one-fifth the dollars, but has 25% more to show in the end</a:t>
            </a:r>
          </a:p>
          <a:p>
            <a:r>
              <a:rPr lang="en-US" baseline="0" dirty="0" smtClean="0"/>
              <a:t>Returns are hypothetical and are not meant to imply the future performance of any investment, because all investments and rates do change over time.</a:t>
            </a:r>
          </a:p>
        </p:txBody>
      </p:sp>
      <p:sp>
        <p:nvSpPr>
          <p:cNvPr id="4" name="Slide Number Placeholder 3"/>
          <p:cNvSpPr>
            <a:spLocks noGrp="1"/>
          </p:cNvSpPr>
          <p:nvPr>
            <p:ph type="sldNum" sz="quarter" idx="10"/>
          </p:nvPr>
        </p:nvSpPr>
        <p:spPr/>
        <p:txBody>
          <a:bodyPr/>
          <a:lstStyle/>
          <a:p>
            <a:fld id="{5E237749-808D-458D-8527-2E478D7E115E}" type="slidenum">
              <a:rPr lang="en-US" smtClean="0"/>
              <a:t>51</a:t>
            </a:fld>
            <a:endParaRPr lang="en-US"/>
          </a:p>
        </p:txBody>
      </p:sp>
    </p:spTree>
    <p:extLst>
      <p:ext uri="{BB962C8B-B14F-4D97-AF65-F5344CB8AC3E}">
        <p14:creationId xmlns:p14="http://schemas.microsoft.com/office/powerpoint/2010/main" val="2892576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5 types of financial accounts that will be covered:</a:t>
            </a:r>
            <a:r>
              <a:rPr lang="en-US" baseline="0" dirty="0" smtClean="0"/>
              <a:t> (list above). Each account is used to accomplish a different financial task or goal. (go through the bullets for each account)</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5</a:t>
            </a:fld>
            <a:endParaRPr lang="en-US"/>
          </a:p>
        </p:txBody>
      </p:sp>
    </p:spTree>
    <p:extLst>
      <p:ext uri="{BB962C8B-B14F-4D97-AF65-F5344CB8AC3E}">
        <p14:creationId xmlns:p14="http://schemas.microsoft.com/office/powerpoint/2010/main" val="4727735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a:t>
            </a:r>
            <a:r>
              <a:rPr lang="en-US" baseline="0" dirty="0" smtClean="0"/>
              <a:t> we’ve discussed what to do with the money you earn, let’s look into planning a career to help you earn that money and how taxes come into play.</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53</a:t>
            </a:fld>
            <a:endParaRPr lang="en-US"/>
          </a:p>
        </p:txBody>
      </p:sp>
    </p:spTree>
    <p:extLst>
      <p:ext uri="{BB962C8B-B14F-4D97-AF65-F5344CB8AC3E}">
        <p14:creationId xmlns:p14="http://schemas.microsoft.com/office/powerpoint/2010/main" val="23944932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bullets listed and elaborate</a:t>
            </a:r>
            <a:r>
              <a:rPr lang="en-US" baseline="0" dirty="0" smtClean="0"/>
              <a:t> on Gross and Net salary)</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54</a:t>
            </a:fld>
            <a:endParaRPr lang="en-US"/>
          </a:p>
        </p:txBody>
      </p:sp>
    </p:spTree>
    <p:extLst>
      <p:ext uri="{BB962C8B-B14F-4D97-AF65-F5344CB8AC3E}">
        <p14:creationId xmlns:p14="http://schemas.microsoft.com/office/powerpoint/2010/main" val="37596592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pay stub is a form, produced by your employer, that breaks down your hours worked per pay period, the gross amount of money you earned, all taxes, healthcare costs, and other funds that were deducted from your gross earnings, and your net pay, or the amount of money that you will receive when you cash your paycheck.</a:t>
            </a:r>
          </a:p>
          <a:p>
            <a:r>
              <a:rPr lang="en-US" baseline="0" dirty="0" smtClean="0"/>
              <a:t>(Explain the following components of the paystub: Gross income, net income, federal income tax, state income tax, social security, </a:t>
            </a:r>
            <a:r>
              <a:rPr lang="en-US" baseline="0" dirty="0" err="1" smtClean="0"/>
              <a:t>medicare</a:t>
            </a:r>
            <a:r>
              <a:rPr lang="en-US" baseline="0" dirty="0" smtClean="0"/>
              <a:t>, year to date savings.</a:t>
            </a:r>
          </a:p>
          <a:p>
            <a:r>
              <a:rPr lang="en-US" baseline="0" dirty="0" smtClean="0"/>
              <a:t>Also give an explanation of how companies determine how much to take of your paycheck for taxes, i.e. the W-4)</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55</a:t>
            </a:fld>
            <a:endParaRPr lang="en-US"/>
          </a:p>
        </p:txBody>
      </p:sp>
    </p:spTree>
    <p:extLst>
      <p:ext uri="{BB962C8B-B14F-4D97-AF65-F5344CB8AC3E}">
        <p14:creationId xmlns:p14="http://schemas.microsoft.com/office/powerpoint/2010/main" val="31080580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 purpose</a:t>
            </a:r>
            <a:r>
              <a:rPr lang="en-US" baseline="0" dirty="0" smtClean="0"/>
              <a:t> of taxes.) Taxes are fees so we can enjoy amenities provided by the government. </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56</a:t>
            </a:fld>
            <a:endParaRPr lang="en-US"/>
          </a:p>
        </p:txBody>
      </p:sp>
    </p:spTree>
    <p:extLst>
      <p:ext uri="{BB962C8B-B14F-4D97-AF65-F5344CB8AC3E}">
        <p14:creationId xmlns:p14="http://schemas.microsoft.com/office/powerpoint/2010/main" val="41748309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taxes may seem like a necessary evil, there are ways you can reduce the amount of taxes you pay each year. Taxes can be reduced by using pre-tax retirement plans, like the IRAs we discussed previously. Traditional IRAs are not taxed until funds are withdrawn when you retire. Roth IRA plans are funded with after-tax dollars, but if certain requirements are met, withdrawals are federal tax income free. Each year, you will have to complete your state and federal tax returns by April 15</a:t>
            </a:r>
            <a:r>
              <a:rPr lang="en-US" baseline="30000" dirty="0" smtClean="0"/>
              <a:t>th</a:t>
            </a:r>
            <a:r>
              <a:rPr lang="en-US" baseline="0" dirty="0" smtClean="0"/>
              <a:t>. If you have an accountant prepare your tax returns, it is always important to ask them about ways to reduce your taxes. You should also check with your financial advisor about any penalties for withdrawing money early from your investments and retirement accounts.</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57</a:t>
            </a:fld>
            <a:endParaRPr lang="en-US"/>
          </a:p>
        </p:txBody>
      </p:sp>
    </p:spTree>
    <p:extLst>
      <p:ext uri="{BB962C8B-B14F-4D97-AF65-F5344CB8AC3E}">
        <p14:creationId xmlns:p14="http://schemas.microsoft.com/office/powerpoint/2010/main" val="39027705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this section we discuss the basics of budgeting and guide you through a simple percentage breakdown of your monthly income. We will also look at how to get started and some various budgeting tools you may find helpful to stay organized.</a:t>
            </a:r>
          </a:p>
        </p:txBody>
      </p:sp>
      <p:sp>
        <p:nvSpPr>
          <p:cNvPr id="4" name="Slide Number Placeholder 3"/>
          <p:cNvSpPr>
            <a:spLocks noGrp="1"/>
          </p:cNvSpPr>
          <p:nvPr>
            <p:ph type="sldNum" sz="quarter" idx="10"/>
          </p:nvPr>
        </p:nvSpPr>
        <p:spPr/>
        <p:txBody>
          <a:bodyPr/>
          <a:lstStyle/>
          <a:p>
            <a:fld id="{2839AA33-6C8C-40E9-A13D-2CAB9E9D115C}" type="slidenum">
              <a:rPr lang="en-US" smtClean="0"/>
              <a:t>59</a:t>
            </a:fld>
            <a:endParaRPr lang="en-US"/>
          </a:p>
        </p:txBody>
      </p:sp>
    </p:spTree>
    <p:extLst>
      <p:ext uri="{BB962C8B-B14F-4D97-AF65-F5344CB8AC3E}">
        <p14:creationId xmlns:p14="http://schemas.microsoft.com/office/powerpoint/2010/main" val="14648679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what is a budget</a:t>
            </a:r>
            <a:r>
              <a:rPr lang="en-US" baseline="0" dirty="0" smtClean="0"/>
              <a:t> anyway?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(read definition and bullets from the slide)</a:t>
            </a:r>
            <a:endParaRPr lang="en-US" dirty="0" smtClean="0"/>
          </a:p>
        </p:txBody>
      </p:sp>
      <p:sp>
        <p:nvSpPr>
          <p:cNvPr id="4" name="Slide Number Placeholder 3"/>
          <p:cNvSpPr>
            <a:spLocks noGrp="1"/>
          </p:cNvSpPr>
          <p:nvPr>
            <p:ph type="sldNum" sz="quarter" idx="10"/>
          </p:nvPr>
        </p:nvSpPr>
        <p:spPr/>
        <p:txBody>
          <a:bodyPr/>
          <a:lstStyle/>
          <a:p>
            <a:fld id="{2839AA33-6C8C-40E9-A13D-2CAB9E9D115C}" type="slidenum">
              <a:rPr lang="en-US" smtClean="0"/>
              <a:t>60</a:t>
            </a:fld>
            <a:endParaRPr lang="en-US"/>
          </a:p>
        </p:txBody>
      </p:sp>
    </p:spTree>
    <p:extLst>
      <p:ext uri="{BB962C8B-B14F-4D97-AF65-F5344CB8AC3E}">
        <p14:creationId xmlns:p14="http://schemas.microsoft.com/office/powerpoint/2010/main" val="23362120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Budgeting is a tool that enables financial planning and control over resources,</a:t>
            </a:r>
            <a:r>
              <a:rPr lang="en-US" baseline="0" dirty="0" smtClean="0"/>
              <a:t> t</a:t>
            </a:r>
            <a:r>
              <a:rPr lang="en-US" dirty="0" smtClean="0"/>
              <a:t>hose resources include time and money. The budget process involves planning for future profitability. A budget assists in balancing your income with your expenses. </a:t>
            </a:r>
          </a:p>
          <a:p>
            <a:endParaRPr lang="en-US" dirty="0" smtClean="0"/>
          </a:p>
          <a:p>
            <a:r>
              <a:rPr lang="en-US" dirty="0" smtClean="0"/>
              <a:t>By</a:t>
            </a:r>
            <a:r>
              <a:rPr lang="en-US" baseline="0" dirty="0" smtClean="0"/>
              <a:t> prioritizing your monthly income based on a budget break down best suited for your needs, it will enable you to reach your personal and financial goals. The most common budget breakdown is denoted as 50/20/30; allocating 50% of your monthly income for needs, 20% to paying off debts and establishing a savings, and 30% for discretionary spending. This breakdown of 50/20/30 is an on-average budgeting system which may be inadequate for your own financial goals. </a:t>
            </a:r>
          </a:p>
          <a:p>
            <a:endParaRPr lang="en-US" baseline="0" dirty="0" smtClean="0"/>
          </a:p>
          <a:p>
            <a:r>
              <a:rPr lang="en-US" dirty="0" smtClean="0"/>
              <a:t>When</a:t>
            </a:r>
            <a:r>
              <a:rPr lang="en-US" baseline="0" dirty="0" smtClean="0"/>
              <a:t> budgeting, there is not a “one size fits all” method. </a:t>
            </a:r>
            <a:r>
              <a:rPr lang="en-US" dirty="0" smtClean="0"/>
              <a:t>According to John Csiszar, a budget that works well for you is one that allows you to comfortably pay all your bills, save for retirement and enjoy yourself. </a:t>
            </a:r>
          </a:p>
          <a:p>
            <a:endParaRPr lang="en-US" dirty="0" smtClean="0"/>
          </a:p>
          <a:p>
            <a:r>
              <a:rPr lang="en-US" dirty="0" smtClean="0"/>
              <a:t>Monitoring your expenses throughout the month holds you accountable for your finances.</a:t>
            </a:r>
            <a:r>
              <a:rPr lang="en-US" baseline="0" dirty="0" smtClean="0"/>
              <a:t> By tracking your purchases, you are able to see exactly how your money is being allocated each month which will lead to better and more profitable decision making. On the other hand, not tracking spending can often result in the accrual of debt.</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3F06B97-D346-47A7-8B63-7BA22CE6D079}" type="slidenum">
              <a:rPr lang="en-US" smtClean="0"/>
              <a:t>61</a:t>
            </a:fld>
            <a:endParaRPr lang="en-US"/>
          </a:p>
        </p:txBody>
      </p:sp>
    </p:spTree>
    <p:extLst>
      <p:ext uri="{BB962C8B-B14F-4D97-AF65-F5344CB8AC3E}">
        <p14:creationId xmlns:p14="http://schemas.microsoft.com/office/powerpoint/2010/main" val="28593291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Budgeting can be broken down to income and expenses. Income is just as it says, all money coming into your bank account. This</a:t>
            </a:r>
            <a:r>
              <a:rPr lang="en-US" baseline="0" dirty="0" smtClean="0"/>
              <a:t> can include your paycheck, rental income, interest earned, and investment income.</a:t>
            </a:r>
          </a:p>
          <a:p>
            <a:endParaRPr lang="en-US" baseline="0" dirty="0" smtClean="0"/>
          </a:p>
          <a:p>
            <a:r>
              <a:rPr lang="en-US" baseline="0" dirty="0" smtClean="0"/>
              <a:t>Expenses include everything that you spend your money on. Basically this will be things you have to pay like rent, mortgage, electric bill, car insurance, groceries, etc. It also includes those optional “want” items like Starbucks coffee, Netflix, Chick-fil-A, a new shirt from the mall, a 4-wheeler, etc.</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62</a:t>
            </a:fld>
            <a:endParaRPr lang="en-US"/>
          </a:p>
        </p:txBody>
      </p:sp>
    </p:spTree>
    <p:extLst>
      <p:ext uri="{BB962C8B-B14F-4D97-AF65-F5344CB8AC3E}">
        <p14:creationId xmlns:p14="http://schemas.microsoft.com/office/powerpoint/2010/main" val="36043875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taking your income and subtracting</a:t>
            </a:r>
            <a:r>
              <a:rPr lang="en-US" baseline="0" dirty="0" smtClean="0"/>
              <a:t> your expenses, you will end up with a surplus or a deficit.</a:t>
            </a:r>
          </a:p>
          <a:p>
            <a:endParaRPr lang="en-US" baseline="0" dirty="0" smtClean="0"/>
          </a:p>
          <a:p>
            <a:r>
              <a:rPr lang="en-US" baseline="0" dirty="0" smtClean="0"/>
              <a:t>A surplus means you will have extra money leftover for saving, investing, or some fun things in life.</a:t>
            </a:r>
          </a:p>
          <a:p>
            <a:endParaRPr lang="en-US" baseline="0" dirty="0" smtClean="0"/>
          </a:p>
          <a:p>
            <a:r>
              <a:rPr lang="en-US" baseline="0" dirty="0" smtClean="0"/>
              <a:t>A deficit means you are spending more money than your are making. If this goes on for too long, it can sink your financial boat very quickly!</a:t>
            </a:r>
          </a:p>
          <a:p>
            <a:endParaRPr lang="en-US" baseline="0" dirty="0" smtClean="0"/>
          </a:p>
          <a:p>
            <a:r>
              <a:rPr lang="en-US" baseline="0" dirty="0" smtClean="0"/>
              <a:t>This is why it is important to come up with a plan ahead, also known as a budget.</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63</a:t>
            </a:fld>
            <a:endParaRPr lang="en-US"/>
          </a:p>
        </p:txBody>
      </p:sp>
    </p:spTree>
    <p:extLst>
      <p:ext uri="{BB962C8B-B14F-4D97-AF65-F5344CB8AC3E}">
        <p14:creationId xmlns:p14="http://schemas.microsoft.com/office/powerpoint/2010/main" val="772828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most widely used financial accounts is the checking account. A checking account is depository account used to safely store and access your money. Although most checking accounts do not draw any interest, some draw a small amount. Your checking account is linked to your debit card and checkbook.</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6</a:t>
            </a:fld>
            <a:endParaRPr lang="en-US"/>
          </a:p>
        </p:txBody>
      </p:sp>
    </p:spTree>
    <p:extLst>
      <p:ext uri="{BB962C8B-B14F-4D97-AF65-F5344CB8AC3E}">
        <p14:creationId xmlns:p14="http://schemas.microsoft.com/office/powerpoint/2010/main" val="23766047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prioritizing your expenses, you may want to categorize your budget into savings and debt, needs, and discretionary spending. Dave Ramsey suggests the 50/20/30 breaking down your monthly income into percentages.</a:t>
            </a:r>
          </a:p>
          <a:p>
            <a:endParaRPr lang="en-US" dirty="0" smtClean="0"/>
          </a:p>
          <a:p>
            <a:r>
              <a:rPr lang="en-US" dirty="0" smtClean="0"/>
              <a:t>First, allocate 50% of your monthly income for your needs. Of that 50 %, on average…</a:t>
            </a:r>
          </a:p>
          <a:p>
            <a:r>
              <a:rPr lang="en-US" dirty="0" smtClean="0"/>
              <a:t>25-30% should be used to pay for your housing </a:t>
            </a:r>
          </a:p>
          <a:p>
            <a:r>
              <a:rPr lang="en-US" dirty="0" smtClean="0"/>
              <a:t>10-15% should be utilized for groceries</a:t>
            </a:r>
          </a:p>
          <a:p>
            <a:r>
              <a:rPr lang="en-US" dirty="0" smtClean="0"/>
              <a:t>5-10% should be put toward the cost of utilities </a:t>
            </a:r>
          </a:p>
          <a:p>
            <a:r>
              <a:rPr lang="en-US" dirty="0" smtClean="0"/>
              <a:t>5-10% should be allocated for healthcare costs</a:t>
            </a:r>
          </a:p>
          <a:p>
            <a:r>
              <a:rPr lang="en-US" dirty="0" smtClean="0"/>
              <a:t>And 10-15% should go towards paying for your mode of transportation. </a:t>
            </a:r>
          </a:p>
          <a:p>
            <a:endParaRPr lang="en-US" dirty="0" smtClean="0"/>
          </a:p>
          <a:p>
            <a:r>
              <a:rPr lang="en-US" dirty="0" smtClean="0"/>
              <a:t>Once you allocated for your monthly expenses, then you should portion about 20 to 30% of your income towards getting out of debt and building your savings. </a:t>
            </a:r>
          </a:p>
          <a:p>
            <a:r>
              <a:rPr lang="en-US" dirty="0" smtClean="0"/>
              <a:t>First, you should establish an emergency fund ($1,000). This should cover any unexpected expenses that may arise. </a:t>
            </a:r>
          </a:p>
          <a:p>
            <a:r>
              <a:rPr lang="en-US" dirty="0" smtClean="0"/>
              <a:t>Once you have established an emergency fund as a safety net, then you should begin paying off any incurred debt, other than housing and transportation costs. This includes student loans, credit cards, and any other outstanding balances that may hinder your financial flexibility. </a:t>
            </a:r>
          </a:p>
          <a:p>
            <a:r>
              <a:rPr lang="en-US" dirty="0" smtClean="0"/>
              <a:t>After you have paid most of your debts, it is a good idea to establish a fund that allocates money for 3 to 6 months of essential expenses. Once you have established a healthy savings account, you may want to consider allocating 10 to 15% of your savings for a retirement account. </a:t>
            </a:r>
          </a:p>
          <a:p>
            <a:endParaRPr lang="en-US" dirty="0" smtClean="0"/>
          </a:p>
          <a:p>
            <a:r>
              <a:rPr lang="en-US" dirty="0" smtClean="0"/>
              <a:t>Your monthly allocation for discretionary spending may vary from month to month depending on your circumstances. You may save more and spend less on yourself while planning for a vacation. You may treat yourself at the end of a long month at work. Or even repay yourself. Either way, on average, you should allocate about 20 to 30% of your monthly income for discretionary spending. </a:t>
            </a:r>
          </a:p>
          <a:p>
            <a:endParaRPr lang="en-US" dirty="0"/>
          </a:p>
        </p:txBody>
      </p:sp>
      <p:sp>
        <p:nvSpPr>
          <p:cNvPr id="4" name="Slide Number Placeholder 3"/>
          <p:cNvSpPr>
            <a:spLocks noGrp="1"/>
          </p:cNvSpPr>
          <p:nvPr>
            <p:ph type="sldNum" sz="quarter" idx="10"/>
          </p:nvPr>
        </p:nvSpPr>
        <p:spPr/>
        <p:txBody>
          <a:bodyPr/>
          <a:lstStyle/>
          <a:p>
            <a:fld id="{06CE6702-060D-4DAA-BD91-052C3FCC82DF}" type="slidenum">
              <a:rPr lang="en-US" smtClean="0"/>
              <a:t>64</a:t>
            </a:fld>
            <a:endParaRPr lang="en-US"/>
          </a:p>
        </p:txBody>
      </p:sp>
    </p:spTree>
    <p:extLst>
      <p:ext uri="{BB962C8B-B14F-4D97-AF65-F5344CB8AC3E}">
        <p14:creationId xmlns:p14="http://schemas.microsoft.com/office/powerpoint/2010/main" val="15537256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creating a budget you want to begin by</a:t>
            </a:r>
            <a:r>
              <a:rPr lang="en-US" baseline="0" dirty="0" smtClean="0"/>
              <a:t> recording your total monthly income. A good rule of thumb for those trying to build their savings is to subtract your monthly savings allocations before you begin your budget. This eliminates the method of only saving what is left over in your current budget. </a:t>
            </a:r>
          </a:p>
          <a:p>
            <a:endParaRPr lang="en-US" baseline="0" dirty="0" smtClean="0"/>
          </a:p>
          <a:p>
            <a:r>
              <a:rPr lang="en-US" baseline="0" dirty="0" smtClean="0"/>
              <a:t> You should list all of your expenses for the month, making sure to include any fees or insurance that may apply. From this, you should subtract your total expenses form your monthly income to see the bottom line of your budget. If you are left with a positive number, you’re living within your means. If your sum is negative, that means your expenses are higher than your income which could result in the accrual of debt. This is referred to as living out of your means. If you are over budget try cutting back your allocation for discretionary spending first before decreases the amount of money allotted for your debt and savings. </a:t>
            </a:r>
          </a:p>
          <a:p>
            <a:endParaRPr lang="en-US" baseline="0" dirty="0" smtClean="0"/>
          </a:p>
          <a:p>
            <a:r>
              <a:rPr lang="en-US" baseline="0" dirty="0" smtClean="0"/>
              <a:t>In order to stay on track with your budget, continuously update your incurred expenses throughout the month. There a many different tools and apps designed to track your spending as well.</a:t>
            </a:r>
          </a:p>
        </p:txBody>
      </p:sp>
      <p:sp>
        <p:nvSpPr>
          <p:cNvPr id="4" name="Slide Number Placeholder 3"/>
          <p:cNvSpPr>
            <a:spLocks noGrp="1"/>
          </p:cNvSpPr>
          <p:nvPr>
            <p:ph type="sldNum" sz="quarter" idx="10"/>
          </p:nvPr>
        </p:nvSpPr>
        <p:spPr/>
        <p:txBody>
          <a:bodyPr/>
          <a:lstStyle/>
          <a:p>
            <a:fld id="{2839AA33-6C8C-40E9-A13D-2CAB9E9D115C}" type="slidenum">
              <a:rPr lang="en-US" smtClean="0"/>
              <a:t>65</a:t>
            </a:fld>
            <a:endParaRPr lang="en-US"/>
          </a:p>
        </p:txBody>
      </p:sp>
    </p:spTree>
    <p:extLst>
      <p:ext uri="{BB962C8B-B14F-4D97-AF65-F5344CB8AC3E}">
        <p14:creationId xmlns:p14="http://schemas.microsoft.com/office/powerpoint/2010/main" val="37009265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 different spending</a:t>
            </a:r>
            <a:r>
              <a:rPr lang="en-US" baseline="0" dirty="0" smtClean="0"/>
              <a:t> suggestions.)</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66</a:t>
            </a:fld>
            <a:endParaRPr lang="en-US"/>
          </a:p>
        </p:txBody>
      </p:sp>
    </p:spTree>
    <p:extLst>
      <p:ext uri="{BB962C8B-B14F-4D97-AF65-F5344CB8AC3E}">
        <p14:creationId xmlns:p14="http://schemas.microsoft.com/office/powerpoint/2010/main" val="18800210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have planned</a:t>
            </a:r>
            <a:r>
              <a:rPr lang="en-US" baseline="0" dirty="0" smtClean="0"/>
              <a:t> out your budget it is important to manage and revisit it very often. Always check your progress as you go throughout each month. Don’t wait until the end of the month. If you are not bringing in enough income, consider ways to increase your income. (go through list of examples above). You should also think of ways to reduce your spending. (go through list of examples above)</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67</a:t>
            </a:fld>
            <a:endParaRPr lang="en-US"/>
          </a:p>
        </p:txBody>
      </p:sp>
    </p:spTree>
    <p:extLst>
      <p:ext uri="{BB962C8B-B14F-4D97-AF65-F5344CB8AC3E}">
        <p14:creationId xmlns:p14="http://schemas.microsoft.com/office/powerpoint/2010/main" val="41729800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Numerous</a:t>
            </a:r>
            <a:r>
              <a:rPr lang="en-US" baseline="0" dirty="0" smtClean="0"/>
              <a:t> tools can be found online that are designed to make budgeting easy and efficient. </a:t>
            </a:r>
          </a:p>
          <a:p>
            <a:endParaRPr lang="en-US" baseline="0" dirty="0" smtClean="0"/>
          </a:p>
          <a:p>
            <a:r>
              <a:rPr lang="en-US" baseline="0" dirty="0" smtClean="0"/>
              <a:t>Dave Ramsey’s EveryDollar is a budgeting app that tracks your spending and form that creates a personalized monthly budget. Essentially this app tracks where every dollar goes in order to formulate a conservative monthly spending plan. </a:t>
            </a:r>
          </a:p>
          <a:p>
            <a:endParaRPr lang="en-US" baseline="0" dirty="0" smtClean="0"/>
          </a:p>
          <a:p>
            <a:r>
              <a:rPr lang="en-US" baseline="0" dirty="0" smtClean="0"/>
              <a:t>For those who wish to utilize a hard copy, Dave Ramsey also provides a printable budgeting form. This form provides the basics of monthly budgeting. However, user calculations are necessary if you chose to use this form. </a:t>
            </a:r>
          </a:p>
          <a:p>
            <a:endParaRPr lang="en-US" u="none" baseline="0" dirty="0" smtClean="0"/>
          </a:p>
          <a:p>
            <a:r>
              <a:rPr lang="en-US" u="none" baseline="0" dirty="0" smtClean="0"/>
              <a:t>In addition to these tools, there are numerous downloadable and printable spreadsheets available online. It is important when selecting a tool to use, that you select the one that is best suited for your needs and is easiest to utilize. </a:t>
            </a:r>
            <a:endParaRPr lang="en-US" dirty="0" smtClean="0"/>
          </a:p>
          <a:p>
            <a:endParaRPr lang="en-US" dirty="0"/>
          </a:p>
        </p:txBody>
      </p:sp>
      <p:sp>
        <p:nvSpPr>
          <p:cNvPr id="4" name="Slide Number Placeholder 3"/>
          <p:cNvSpPr>
            <a:spLocks noGrp="1"/>
          </p:cNvSpPr>
          <p:nvPr>
            <p:ph type="sldNum" sz="quarter" idx="10"/>
          </p:nvPr>
        </p:nvSpPr>
        <p:spPr/>
        <p:txBody>
          <a:bodyPr/>
          <a:lstStyle/>
          <a:p>
            <a:fld id="{06CE6702-060D-4DAA-BD91-052C3FCC82DF}" type="slidenum">
              <a:rPr lang="en-US" smtClean="0"/>
              <a:t>68</a:t>
            </a:fld>
            <a:endParaRPr lang="en-US"/>
          </a:p>
        </p:txBody>
      </p:sp>
    </p:spTree>
    <p:extLst>
      <p:ext uri="{BB962C8B-B14F-4D97-AF65-F5344CB8AC3E}">
        <p14:creationId xmlns:p14="http://schemas.microsoft.com/office/powerpoint/2010/main" val="134885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a personal</a:t>
            </a:r>
            <a:r>
              <a:rPr lang="en-US" baseline="0" dirty="0" smtClean="0"/>
              <a:t> monthly budget. </a:t>
            </a:r>
          </a:p>
          <a:p>
            <a:endParaRPr lang="en-US" baseline="0" dirty="0" smtClean="0"/>
          </a:p>
          <a:p>
            <a:r>
              <a:rPr lang="en-US" baseline="0" dirty="0" smtClean="0"/>
              <a:t>This form specifically allows you to create a projected monthly budget prior to the start of the month. During the month, this sheet breaks down the average monthly expenses of items from electricity and automobile insurance to personal care and pets. </a:t>
            </a:r>
          </a:p>
          <a:p>
            <a:endParaRPr lang="en-US" baseline="0" dirty="0" smtClean="0"/>
          </a:p>
        </p:txBody>
      </p:sp>
      <p:sp>
        <p:nvSpPr>
          <p:cNvPr id="4" name="Slide Number Placeholder 3"/>
          <p:cNvSpPr>
            <a:spLocks noGrp="1"/>
          </p:cNvSpPr>
          <p:nvPr>
            <p:ph type="sldNum" sz="quarter" idx="10"/>
          </p:nvPr>
        </p:nvSpPr>
        <p:spPr/>
        <p:txBody>
          <a:bodyPr/>
          <a:lstStyle/>
          <a:p>
            <a:fld id="{06CE6702-060D-4DAA-BD91-052C3FCC82DF}" type="slidenum">
              <a:rPr lang="en-US" smtClean="0"/>
              <a:t>69</a:t>
            </a:fld>
            <a:endParaRPr lang="en-US"/>
          </a:p>
        </p:txBody>
      </p:sp>
    </p:spTree>
    <p:extLst>
      <p:ext uri="{BB962C8B-B14F-4D97-AF65-F5344CB8AC3E}">
        <p14:creationId xmlns:p14="http://schemas.microsoft.com/office/powerpoint/2010/main" val="22934566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establishing the difference between your projected budget and actual budget, it determines the flexibility of your budget.</a:t>
            </a:r>
          </a:p>
          <a:p>
            <a:endParaRPr lang="en-US" dirty="0"/>
          </a:p>
        </p:txBody>
      </p:sp>
      <p:sp>
        <p:nvSpPr>
          <p:cNvPr id="4" name="Slide Number Placeholder 3"/>
          <p:cNvSpPr>
            <a:spLocks noGrp="1"/>
          </p:cNvSpPr>
          <p:nvPr>
            <p:ph type="sldNum" sz="quarter" idx="10"/>
          </p:nvPr>
        </p:nvSpPr>
        <p:spPr/>
        <p:txBody>
          <a:bodyPr/>
          <a:lstStyle/>
          <a:p>
            <a:fld id="{06CE6702-060D-4DAA-BD91-052C3FCC82DF}" type="slidenum">
              <a:rPr lang="en-US" smtClean="0"/>
              <a:t>70</a:t>
            </a:fld>
            <a:endParaRPr lang="en-US"/>
          </a:p>
        </p:txBody>
      </p:sp>
    </p:spTree>
    <p:extLst>
      <p:ext uri="{BB962C8B-B14F-4D97-AF65-F5344CB8AC3E}">
        <p14:creationId xmlns:p14="http://schemas.microsoft.com/office/powerpoint/2010/main" val="2958386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you might be wondering,</a:t>
            </a:r>
            <a:r>
              <a:rPr lang="en-US" baseline="0" dirty="0" smtClean="0"/>
              <a:t> how do I make my finances fit into my life goals?? The answer is by not just setting life goals, but by also setting financial goals using the SMARTY way.</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72</a:t>
            </a:fld>
            <a:endParaRPr lang="en-US"/>
          </a:p>
        </p:txBody>
      </p:sp>
    </p:spTree>
    <p:extLst>
      <p:ext uri="{BB962C8B-B14F-4D97-AF65-F5344CB8AC3E}">
        <p14:creationId xmlns:p14="http://schemas.microsoft.com/office/powerpoint/2010/main" val="23169642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bullets and definitions listed above)</a:t>
            </a:r>
            <a:r>
              <a:rPr lang="en-US" baseline="0" dirty="0" smtClean="0"/>
              <a:t> </a:t>
            </a:r>
            <a:r>
              <a:rPr lang="en-US" dirty="0" smtClean="0"/>
              <a:t>Specific</a:t>
            </a:r>
            <a:r>
              <a:rPr lang="en-US" baseline="0" dirty="0" smtClean="0"/>
              <a:t> – definition and detail, Measurable – track your progress, Attainable – nothing unrealistic, Relevant – based on your needs and values, Timely – Set a deadline, Yours – your motivation behind the goal</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73</a:t>
            </a:fld>
            <a:endParaRPr lang="en-US"/>
          </a:p>
        </p:txBody>
      </p:sp>
    </p:spTree>
    <p:extLst>
      <p:ext uri="{BB962C8B-B14F-4D97-AF65-F5344CB8AC3E}">
        <p14:creationId xmlns:p14="http://schemas.microsoft.com/office/powerpoint/2010/main" val="35796628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example listed)</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74</a:t>
            </a:fld>
            <a:endParaRPr lang="en-US"/>
          </a:p>
        </p:txBody>
      </p:sp>
    </p:spTree>
    <p:extLst>
      <p:ext uri="{BB962C8B-B14F-4D97-AF65-F5344CB8AC3E}">
        <p14:creationId xmlns:p14="http://schemas.microsoft.com/office/powerpoint/2010/main" val="2468815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a:t>
            </a:r>
            <a:r>
              <a:rPr lang="en-US" baseline="0" dirty="0" smtClean="0"/>
              <a:t> check is a written form to transfer money from your checking account to another person. Checks should be completed as show in the example. (Go through each item and explain it in reference to the check pictured.</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7</a:t>
            </a:fld>
            <a:endParaRPr lang="en-US"/>
          </a:p>
        </p:txBody>
      </p:sp>
    </p:spTree>
    <p:extLst>
      <p:ext uri="{BB962C8B-B14F-4D97-AF65-F5344CB8AC3E}">
        <p14:creationId xmlns:p14="http://schemas.microsoft.com/office/powerpoint/2010/main" val="21595756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always important to actually</a:t>
            </a:r>
            <a:r>
              <a:rPr lang="en-US" baseline="0" dirty="0" smtClean="0"/>
              <a:t> write down your goals. People who write down their goals have been shown to be more likely to achieve them. Keep in mind that there are two types of goals, short term and long term. Short term goals include things you plan to accomplish within a year or less. Long term goals will be carried out in the future. (Go over last two bullets listed above)</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75</a:t>
            </a:fld>
            <a:endParaRPr lang="en-US"/>
          </a:p>
        </p:txBody>
      </p:sp>
    </p:spTree>
    <p:extLst>
      <p:ext uri="{BB962C8B-B14F-4D97-AF65-F5344CB8AC3E}">
        <p14:creationId xmlns:p14="http://schemas.microsoft.com/office/powerpoint/2010/main" val="3117065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If you end up owning your own business or becoming a farmer, record keeping will be a very important skill you will need to learn. Record keeping can also be important for your personal finances. In this section we will discuss the benefits of personal and business record keeping. We will also explore various tools and programs offered by Farm Credit in order to establish a system for mindful decision making. To begin we will look at the pros of record keeping.</a:t>
            </a:r>
          </a:p>
        </p:txBody>
      </p:sp>
      <p:sp>
        <p:nvSpPr>
          <p:cNvPr id="4" name="Slide Number Placeholder 3"/>
          <p:cNvSpPr>
            <a:spLocks noGrp="1"/>
          </p:cNvSpPr>
          <p:nvPr>
            <p:ph type="sldNum" sz="quarter" idx="10"/>
          </p:nvPr>
        </p:nvSpPr>
        <p:spPr/>
        <p:txBody>
          <a:bodyPr/>
          <a:lstStyle/>
          <a:p>
            <a:fld id="{2839AA33-6C8C-40E9-A13D-2CAB9E9D115C}" type="slidenum">
              <a:rPr lang="en-US" smtClean="0"/>
              <a:t>77</a:t>
            </a:fld>
            <a:endParaRPr lang="en-US"/>
          </a:p>
        </p:txBody>
      </p:sp>
    </p:spTree>
    <p:extLst>
      <p:ext uri="{BB962C8B-B14F-4D97-AF65-F5344CB8AC3E}">
        <p14:creationId xmlns:p14="http://schemas.microsoft.com/office/powerpoint/2010/main" val="37707809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Record keeping leads to better decision making. Through the keeping of strong agricultural, personal and business related records, you are able to determine which productions methods are most profitable. There is not just one right way to establish an effective and efficient record system. Some individuals prefer utilizing online tools for simplicity. Others benefit from creating a hard copy system of filed papers rather than using technology. There are pros and cons to each method and either way you do it will benefit your ability to make profitable decisions throughout the year. </a:t>
            </a:r>
            <a:endParaRPr lang="en-US" i="0" dirty="0"/>
          </a:p>
        </p:txBody>
      </p:sp>
      <p:sp>
        <p:nvSpPr>
          <p:cNvPr id="4" name="Slide Number Placeholder 3"/>
          <p:cNvSpPr>
            <a:spLocks noGrp="1"/>
          </p:cNvSpPr>
          <p:nvPr>
            <p:ph type="sldNum" sz="quarter" idx="10"/>
          </p:nvPr>
        </p:nvSpPr>
        <p:spPr/>
        <p:txBody>
          <a:bodyPr/>
          <a:lstStyle/>
          <a:p>
            <a:fld id="{93F06B97-D346-47A7-8B63-7BA22CE6D079}" type="slidenum">
              <a:rPr lang="en-US" smtClean="0"/>
              <a:t>78</a:t>
            </a:fld>
            <a:endParaRPr lang="en-US" dirty="0"/>
          </a:p>
        </p:txBody>
      </p:sp>
    </p:spTree>
    <p:extLst>
      <p:ext uri="{BB962C8B-B14F-4D97-AF65-F5344CB8AC3E}">
        <p14:creationId xmlns:p14="http://schemas.microsoft.com/office/powerpoint/2010/main" val="27779429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In an interview with a Farm Credit, commercial-ag loan officer, he stated: </a:t>
            </a:r>
          </a:p>
          <a:p>
            <a:pPr rtl="0"/>
            <a:r>
              <a:rPr lang="en-US" sz="1200" b="0" i="0" u="none" strike="noStrike" kern="1200" baseline="0" dirty="0" smtClean="0">
                <a:solidFill>
                  <a:schemeClr val="tx1"/>
                </a:solidFill>
                <a:latin typeface="+mn-lt"/>
                <a:ea typeface="+mn-ea"/>
                <a:cs typeface="+mn-cs"/>
              </a:rPr>
              <a:t>Strong record-keeping is indicative of strong management. It enables you to find opportunities to diversify your operation. He says from a lenders perspective, solid farm records are vital to an accurate lending decision. </a:t>
            </a:r>
          </a:p>
          <a:p>
            <a:pPr rtl="0"/>
            <a:r>
              <a:rPr lang="en-US" sz="1200" b="0" i="0" u="none" strike="noStrike" kern="1200" baseline="0" dirty="0" smtClean="0">
                <a:solidFill>
                  <a:schemeClr val="tx1"/>
                </a:solidFill>
                <a:latin typeface="+mn-lt"/>
                <a:ea typeface="+mn-ea"/>
                <a:cs typeface="+mn-cs"/>
              </a:rPr>
              <a:t>And when it comes time to take out a loan, record keeping is a valuable tool. Your well-kept records will enable the lender to give you the best possible financing terms based on your financial and farm management ability. Demonstrating accurate records will keep you from borrowing more than you can actually afford.</a:t>
            </a:r>
          </a:p>
          <a:p>
            <a:endParaRPr lang="en-US" i="0" dirty="0"/>
          </a:p>
        </p:txBody>
      </p:sp>
      <p:sp>
        <p:nvSpPr>
          <p:cNvPr id="4" name="Slide Number Placeholder 3"/>
          <p:cNvSpPr>
            <a:spLocks noGrp="1"/>
          </p:cNvSpPr>
          <p:nvPr>
            <p:ph type="sldNum" sz="quarter" idx="10"/>
          </p:nvPr>
        </p:nvSpPr>
        <p:spPr/>
        <p:txBody>
          <a:bodyPr/>
          <a:lstStyle/>
          <a:p>
            <a:fld id="{93F06B97-D346-47A7-8B63-7BA22CE6D079}" type="slidenum">
              <a:rPr lang="en-US" smtClean="0"/>
              <a:t>79</a:t>
            </a:fld>
            <a:endParaRPr lang="en-US" dirty="0"/>
          </a:p>
        </p:txBody>
      </p:sp>
    </p:spTree>
    <p:extLst>
      <p:ext uri="{BB962C8B-B14F-4D97-AF65-F5344CB8AC3E}">
        <p14:creationId xmlns:p14="http://schemas.microsoft.com/office/powerpoint/2010/main" val="40995073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Personal record keeping helps to improve your own financial standing throughout the year. Good record keeping can decrease your taxes allowing you greater financial flexibility. By establishing a good record system for your personal finances, it makes it easier when preforming tasks such as applying for a loan, undergoing an audit, or accessing your general financial history. </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80</a:t>
            </a:fld>
            <a:endParaRPr lang="en-US" dirty="0"/>
          </a:p>
        </p:txBody>
      </p:sp>
    </p:spTree>
    <p:extLst>
      <p:ext uri="{BB962C8B-B14F-4D97-AF65-F5344CB8AC3E}">
        <p14:creationId xmlns:p14="http://schemas.microsoft.com/office/powerpoint/2010/main" val="42293204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Record keeping is an important aspect in maintaining or improving the economic standing of your farming operation. Strong records help you identify the areas in your operation which generate the most profit. By keeping detail records, you are able to indicate the most profitable management system for your business which includes crop and livestock management. According to the IRS, the length of time you should keep a document depends on the action, expense, or event which the document records. They suggest as a rule of thumb to keep records at least 3 to 7 years, dependent upon your type of operation.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Keeping records throughout the year, enables quick and easy inputs into a budgeting system, as well as generates accurate profit and loss statements. Knowing your present financial status will enable you to minimize your tax burdens.</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81</a:t>
            </a:fld>
            <a:endParaRPr lang="en-US" dirty="0"/>
          </a:p>
        </p:txBody>
      </p:sp>
    </p:spTree>
    <p:extLst>
      <p:ext uri="{BB962C8B-B14F-4D97-AF65-F5344CB8AC3E}">
        <p14:creationId xmlns:p14="http://schemas.microsoft.com/office/powerpoint/2010/main" val="17476487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There are numerous online tools and software available to fit the specific needs of individuals. Here is a list of valuable online tools that assist in organization and user ease. </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82</a:t>
            </a:fld>
            <a:endParaRPr lang="en-US"/>
          </a:p>
        </p:txBody>
      </p:sp>
    </p:spTree>
    <p:extLst>
      <p:ext uri="{BB962C8B-B14F-4D97-AF65-F5344CB8AC3E}">
        <p14:creationId xmlns:p14="http://schemas.microsoft.com/office/powerpoint/2010/main" val="29245378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Ag</a:t>
            </a:r>
            <a:r>
              <a:rPr lang="en-US" i="0" baseline="0" dirty="0" smtClean="0"/>
              <a:t> Biz Planner is an o</a:t>
            </a:r>
            <a:r>
              <a:rPr lang="en-US" i="0" dirty="0" smtClean="0"/>
              <a:t>nline course</a:t>
            </a:r>
            <a:r>
              <a:rPr lang="en-US" i="0" baseline="0" dirty="0" smtClean="0"/>
              <a:t> on how to run a successful farming operation. This is a online course that last for the duration of about 6 months. It is designed to assist young, beginning, and small farmers establish a strong agricultural financial system. This program focuses on the construction of good records such as a balance sheet, income statement, and  personal financial statement. T</a:t>
            </a:r>
            <a:r>
              <a:rPr lang="en-US" sz="1200" kern="1200" dirty="0" smtClean="0">
                <a:solidFill>
                  <a:schemeClr val="tx1"/>
                </a:solidFill>
                <a:latin typeface="+mn-lt"/>
                <a:ea typeface="+mn-ea"/>
                <a:cs typeface="+mn-cs"/>
              </a:rPr>
              <a:t>here is an in-person session at the conclusion of this program and that participants are paired with a Farm Credit Loan Officer to serve as their mentor throughout the program.</a:t>
            </a:r>
            <a:endParaRPr lang="en-US" i="0" dirty="0"/>
          </a:p>
        </p:txBody>
      </p:sp>
      <p:sp>
        <p:nvSpPr>
          <p:cNvPr id="4" name="Slide Number Placeholder 3"/>
          <p:cNvSpPr>
            <a:spLocks noGrp="1"/>
          </p:cNvSpPr>
          <p:nvPr>
            <p:ph type="sldNum" sz="quarter" idx="10"/>
          </p:nvPr>
        </p:nvSpPr>
        <p:spPr/>
        <p:txBody>
          <a:bodyPr/>
          <a:lstStyle/>
          <a:p>
            <a:fld id="{93F06B97-D346-47A7-8B63-7BA22CE6D079}" type="slidenum">
              <a:rPr lang="en-US" smtClean="0"/>
              <a:t>83</a:t>
            </a:fld>
            <a:endParaRPr lang="en-US"/>
          </a:p>
        </p:txBody>
      </p:sp>
    </p:spTree>
    <p:extLst>
      <p:ext uri="{BB962C8B-B14F-4D97-AF65-F5344CB8AC3E}">
        <p14:creationId xmlns:p14="http://schemas.microsoft.com/office/powerpoint/2010/main" val="32031125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Ag Biz Basics is another course offered by Farm Credit. This online “mini course” is designed to assist young, beginning, and small farmers in establishing a better understanding of basic financial statements. Through this course you will gain a better understanding of the function of basic financial statements, credit scores, as well as cash flow sheets. </a:t>
            </a:r>
            <a:r>
              <a:rPr lang="en-US" dirty="0" smtClean="0"/>
              <a:t>For more about the educational courses offered by Farm Credit please visit our website or contact your local branch office!</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84</a:t>
            </a:fld>
            <a:endParaRPr lang="en-US"/>
          </a:p>
        </p:txBody>
      </p:sp>
    </p:spTree>
    <p:extLst>
      <p:ext uri="{BB962C8B-B14F-4D97-AF65-F5344CB8AC3E}">
        <p14:creationId xmlns:p14="http://schemas.microsoft.com/office/powerpoint/2010/main" val="31624612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Although everyone will most likely have to deal with debts in there life, there are ways to easily manage debt. This will allow you to stay ahead of the game and in control of your finances.</a:t>
            </a:r>
            <a:endParaRPr lang="en-US" dirty="0" smtClean="0"/>
          </a:p>
        </p:txBody>
      </p:sp>
      <p:sp>
        <p:nvSpPr>
          <p:cNvPr id="4" name="Slide Number Placeholder 3"/>
          <p:cNvSpPr>
            <a:spLocks noGrp="1"/>
          </p:cNvSpPr>
          <p:nvPr>
            <p:ph type="sldNum" sz="quarter" idx="10"/>
          </p:nvPr>
        </p:nvSpPr>
        <p:spPr/>
        <p:txBody>
          <a:bodyPr/>
          <a:lstStyle/>
          <a:p>
            <a:fld id="{2839AA33-6C8C-40E9-A13D-2CAB9E9D115C}" type="slidenum">
              <a:rPr lang="en-US" smtClean="0"/>
              <a:t>85</a:t>
            </a:fld>
            <a:endParaRPr lang="en-US"/>
          </a:p>
        </p:txBody>
      </p:sp>
    </p:spTree>
    <p:extLst>
      <p:ext uri="{BB962C8B-B14F-4D97-AF65-F5344CB8AC3E}">
        <p14:creationId xmlns:p14="http://schemas.microsoft.com/office/powerpoint/2010/main" val="4263346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money you place into and take out of a checking account is called withdrawals and deposits. (Read bullets). On your bank statement you will usually see withdrawals referred to as debits and deposits referred to as credits. One very important thing about checking accounts is to keep up with the balance or the amount of money in the account. Do this by completing the check register to show all withdrawals and deposits. If you write a check or charge your debit card for a larger amount of money than is in the account, the bank will charge you an overdraft fee! Overdraft fees can be very costly (give an example of how much an overdraft fee might be - $30-$45)</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8</a:t>
            </a:fld>
            <a:endParaRPr lang="en-US"/>
          </a:p>
        </p:txBody>
      </p:sp>
    </p:spTree>
    <p:extLst>
      <p:ext uri="{BB962C8B-B14F-4D97-AF65-F5344CB8AC3E}">
        <p14:creationId xmlns:p14="http://schemas.microsoft.com/office/powerpoint/2010/main" val="19929323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kern="1200" dirty="0" smtClean="0">
                <a:solidFill>
                  <a:schemeClr val="tx1"/>
                </a:solidFill>
                <a:effectLst/>
                <a:latin typeface="+mn-lt"/>
                <a:ea typeface="+mn-ea"/>
                <a:cs typeface="+mn-cs"/>
              </a:rPr>
              <a:t>The</a:t>
            </a:r>
            <a:r>
              <a:rPr lang="en-US" sz="1200" b="0" kern="1200" baseline="0" dirty="0" smtClean="0">
                <a:solidFill>
                  <a:schemeClr val="tx1"/>
                </a:solidFill>
                <a:effectLst/>
                <a:latin typeface="+mn-lt"/>
                <a:ea typeface="+mn-ea"/>
                <a:cs typeface="+mn-cs"/>
              </a:rPr>
              <a:t> first step in debt management is understanding what debt is. </a:t>
            </a:r>
            <a:r>
              <a:rPr lang="en-US" sz="1200" b="1" kern="1200" baseline="0" dirty="0" smtClean="0">
                <a:solidFill>
                  <a:schemeClr val="tx1"/>
                </a:solidFill>
                <a:effectLst/>
                <a:latin typeface="+mn-lt"/>
                <a:ea typeface="+mn-ea"/>
                <a:cs typeface="+mn-cs"/>
              </a:rPr>
              <a:t>A debt is an amount of borrowed money by one party from another. Debts may be used by individuals and businesses alike as a method of making larger purchases that would be unaffordable under normal circumstances.</a:t>
            </a:r>
            <a:endParaRPr lang="en-US" sz="1200" b="1"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0" kern="1200" dirty="0" smtClean="0">
                <a:solidFill>
                  <a:schemeClr val="tx1"/>
                </a:solidFill>
                <a:effectLst/>
                <a:latin typeface="+mn-lt"/>
                <a:ea typeface="+mn-ea"/>
                <a:cs typeface="+mn-cs"/>
              </a:rPr>
              <a:t>Debt management is any strategy that helps a borrower repay their debt, or otherwise handle debts better.</a:t>
            </a:r>
          </a:p>
        </p:txBody>
      </p:sp>
      <p:sp>
        <p:nvSpPr>
          <p:cNvPr id="4" name="Slide Number Placeholder 3"/>
          <p:cNvSpPr>
            <a:spLocks noGrp="1"/>
          </p:cNvSpPr>
          <p:nvPr>
            <p:ph type="sldNum" sz="quarter" idx="10"/>
          </p:nvPr>
        </p:nvSpPr>
        <p:spPr/>
        <p:txBody>
          <a:bodyPr/>
          <a:lstStyle/>
          <a:p>
            <a:fld id="{2839AA33-6C8C-40E9-A13D-2CAB9E9D115C}" type="slidenum">
              <a:rPr lang="en-US" smtClean="0"/>
              <a:t>86</a:t>
            </a:fld>
            <a:endParaRPr lang="en-US"/>
          </a:p>
        </p:txBody>
      </p:sp>
    </p:spTree>
    <p:extLst>
      <p:ext uri="{BB962C8B-B14F-4D97-AF65-F5344CB8AC3E}">
        <p14:creationId xmlns:p14="http://schemas.microsoft.com/office/powerpoint/2010/main" val="41190163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Credit cards are a quick way to get access to money.  They can be very helpful but can also be dangerous.  They allow you to purchase anything up to your limit on the card.  A good rule of thumb for a credit card is only use it if you can write a check for that amount.  Credit cards generally carry high interest rates, and if you only pay the minimum payment amount each month, it can take you years to pay them off. You do not want to run up a bunch of debt on your cards and not be able to pay it off, this will end up hurting your credit score badly. </a:t>
            </a:r>
          </a:p>
          <a:p>
            <a:pPr rtl="0"/>
            <a:r>
              <a:rPr lang="en-US" sz="1200" b="0" i="0" u="none" strike="noStrike" kern="1200" baseline="0" dirty="0" smtClean="0">
                <a:solidFill>
                  <a:schemeClr val="tx1"/>
                </a:solidFill>
                <a:latin typeface="+mn-lt"/>
                <a:ea typeface="+mn-ea"/>
                <a:cs typeface="+mn-cs"/>
              </a:rPr>
              <a:t>Although credit cards can be dangerous they can also be beneficial to your credit score.  If you have a good amount of open credit cards and are paying them all off each month and keeping the balance to a minimum, this can help your score.  It will show that you can handle many different accounts and are able to pay them off each month</a:t>
            </a:r>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87</a:t>
            </a:fld>
            <a:endParaRPr lang="en-US"/>
          </a:p>
        </p:txBody>
      </p:sp>
    </p:spTree>
    <p:extLst>
      <p:ext uri="{BB962C8B-B14F-4D97-AF65-F5344CB8AC3E}">
        <p14:creationId xmlns:p14="http://schemas.microsoft.com/office/powerpoint/2010/main" val="36854302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b="0" kern="1200" dirty="0" smtClean="0">
                <a:solidFill>
                  <a:schemeClr val="tx1"/>
                </a:solidFill>
                <a:effectLst/>
                <a:latin typeface="+mn-lt"/>
                <a:ea typeface="+mn-ea"/>
                <a:cs typeface="+mn-cs"/>
              </a:rPr>
              <a:t>Managing</a:t>
            </a:r>
            <a:r>
              <a:rPr lang="en-US" sz="1200" b="0" kern="1200" baseline="0" dirty="0" smtClean="0">
                <a:solidFill>
                  <a:schemeClr val="tx1"/>
                </a:solidFill>
                <a:effectLst/>
                <a:latin typeface="+mn-lt"/>
                <a:ea typeface="+mn-ea"/>
                <a:cs typeface="+mn-cs"/>
              </a:rPr>
              <a:t> your debt is important for your financial stability. It allows you to keep track of your finances and make your finances work for you.</a:t>
            </a:r>
            <a:endParaRPr lang="en-US" sz="1200" b="0" kern="1200" dirty="0" smtClean="0">
              <a:solidFill>
                <a:schemeClr val="tx1"/>
              </a:solidFill>
              <a:effectLst/>
              <a:latin typeface="+mn-lt"/>
              <a:ea typeface="+mn-ea"/>
              <a:cs typeface="+mn-cs"/>
            </a:endParaRPr>
          </a:p>
          <a:p>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Benefits of managing your debt include accelerated loan payoff, improving your credit score, and increasing your financial flexibility. Managing your debt will help you not only save time and money, but will generally improve your credit score as you maintain on-time payments. If you manage your debt, you will have more financial flexibility when unexpected debts arise.</a:t>
            </a:r>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88</a:t>
            </a:fld>
            <a:endParaRPr lang="en-US"/>
          </a:p>
        </p:txBody>
      </p:sp>
    </p:spTree>
    <p:extLst>
      <p:ext uri="{BB962C8B-B14F-4D97-AF65-F5344CB8AC3E}">
        <p14:creationId xmlns:p14="http://schemas.microsoft.com/office/powerpoint/2010/main" val="35061581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One way to effectively</a:t>
            </a:r>
            <a:r>
              <a:rPr lang="en-US" baseline="0" dirty="0" smtClean="0"/>
              <a:t> manage personal debt is to create a debt management plan. These plans require you to look at your current spending habits, budget, and liabilities/debt. Two common plans include the Snowball and Avalanche Methods.</a:t>
            </a:r>
            <a:endParaRPr lang="en-US" dirty="0"/>
          </a:p>
        </p:txBody>
      </p:sp>
      <p:sp>
        <p:nvSpPr>
          <p:cNvPr id="4" name="Slide Number Placeholder 3"/>
          <p:cNvSpPr>
            <a:spLocks noGrp="1"/>
          </p:cNvSpPr>
          <p:nvPr>
            <p:ph type="sldNum" sz="quarter" idx="10"/>
          </p:nvPr>
        </p:nvSpPr>
        <p:spPr/>
        <p:txBody>
          <a:bodyPr/>
          <a:lstStyle/>
          <a:p>
            <a:fld id="{10E3B9B6-9B20-45FA-BFF8-9F526BF6A82B}" type="slidenum">
              <a:rPr lang="en-US" smtClean="0"/>
              <a:t>89</a:t>
            </a:fld>
            <a:endParaRPr lang="en-US"/>
          </a:p>
        </p:txBody>
      </p:sp>
    </p:spTree>
    <p:extLst>
      <p:ext uri="{BB962C8B-B14F-4D97-AF65-F5344CB8AC3E}">
        <p14:creationId xmlns:p14="http://schemas.microsoft.com/office/powerpoint/2010/main" val="33599989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List debts from smallest</a:t>
            </a:r>
            <a:r>
              <a:rPr lang="en-US" baseline="0" dirty="0" smtClean="0"/>
              <a:t> to largest, REGARDLESS of interest rate. Pay each minimum payment on all debts EXCEPT the smallest one. </a:t>
            </a:r>
          </a:p>
          <a:p>
            <a:pPr marL="228600" indent="-228600">
              <a:buFont typeface="+mj-lt"/>
              <a:buAutoNum type="arabicPeriod"/>
            </a:pPr>
            <a:r>
              <a:rPr lang="en-US" baseline="0" dirty="0" smtClean="0"/>
              <a:t>Pay as much as possible towards the smallest debt until it’s paid off completely. Once that debt is gone, apply that payment to the next smallest debt on your list while still paying minimums on your other debts.</a:t>
            </a:r>
          </a:p>
          <a:p>
            <a:pPr marL="228600" indent="-228600">
              <a:buFont typeface="+mj-lt"/>
              <a:buAutoNum type="arabicPeriod"/>
            </a:pPr>
            <a:r>
              <a:rPr lang="en-US" baseline="0" dirty="0" smtClean="0"/>
              <a:t>Keep applying payment to the next smallest debt, and repeat this method until all debts on your list are cleared.</a:t>
            </a:r>
          </a:p>
        </p:txBody>
      </p:sp>
      <p:sp>
        <p:nvSpPr>
          <p:cNvPr id="4" name="Slide Number Placeholder 3"/>
          <p:cNvSpPr>
            <a:spLocks noGrp="1"/>
          </p:cNvSpPr>
          <p:nvPr>
            <p:ph type="sldNum" sz="quarter" idx="10"/>
          </p:nvPr>
        </p:nvSpPr>
        <p:spPr/>
        <p:txBody>
          <a:bodyPr/>
          <a:lstStyle/>
          <a:p>
            <a:fld id="{10E3B9B6-9B20-45FA-BFF8-9F526BF6A82B}" type="slidenum">
              <a:rPr lang="en-US" smtClean="0"/>
              <a:t>90</a:t>
            </a:fld>
            <a:endParaRPr lang="en-US"/>
          </a:p>
        </p:txBody>
      </p:sp>
    </p:spTree>
    <p:extLst>
      <p:ext uri="{BB962C8B-B14F-4D97-AF65-F5344CB8AC3E}">
        <p14:creationId xmlns:p14="http://schemas.microsoft.com/office/powerpoint/2010/main" val="1207353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Avalanche method is used to eliminate debt by organizing payments by interest rates. The goal is to minimize how much interest you pay, which may help pay off debts faster. </a:t>
            </a:r>
          </a:p>
          <a:p>
            <a:pPr marL="171450" indent="-171450">
              <a:buFont typeface="Arial" panose="020B0604020202020204" pitchFamily="34" charset="0"/>
              <a:buChar char="•"/>
            </a:pPr>
            <a:r>
              <a:rPr lang="en-US" baseline="0" dirty="0" smtClean="0"/>
              <a:t>List debts by order of interest rate, starting with the highest rate down to the lowest rate</a:t>
            </a:r>
          </a:p>
          <a:p>
            <a:pPr marL="171450" indent="-171450">
              <a:buFont typeface="Arial" panose="020B0604020202020204" pitchFamily="34" charset="0"/>
              <a:buChar char="•"/>
            </a:pPr>
            <a:r>
              <a:rPr lang="en-US" dirty="0" smtClean="0"/>
              <a:t>Make minimum</a:t>
            </a:r>
            <a:r>
              <a:rPr lang="en-US" baseline="0" dirty="0" smtClean="0"/>
              <a:t> payments </a:t>
            </a:r>
            <a:r>
              <a:rPr lang="en-US" dirty="0" smtClean="0"/>
              <a:t>on all debts, paying</a:t>
            </a:r>
            <a:r>
              <a:rPr lang="en-US" baseline="0" dirty="0" smtClean="0"/>
              <a:t> extra on the highest rate. You're reducing the amount owed at that high rate.</a:t>
            </a:r>
          </a:p>
          <a:p>
            <a:pPr marL="171450" indent="-171450">
              <a:buFont typeface="Arial" panose="020B0604020202020204" pitchFamily="34" charset="0"/>
              <a:buChar char="•"/>
            </a:pPr>
            <a:r>
              <a:rPr lang="en-US" baseline="0" dirty="0" smtClean="0"/>
              <a:t>Once you pay off a loan, move to the next highest interest rate and continue this cycle until all debts are paid off</a:t>
            </a:r>
            <a:endParaRPr lang="en-US" dirty="0"/>
          </a:p>
        </p:txBody>
      </p:sp>
      <p:sp>
        <p:nvSpPr>
          <p:cNvPr id="4" name="Slide Number Placeholder 3"/>
          <p:cNvSpPr>
            <a:spLocks noGrp="1"/>
          </p:cNvSpPr>
          <p:nvPr>
            <p:ph type="sldNum" sz="quarter" idx="10"/>
          </p:nvPr>
        </p:nvSpPr>
        <p:spPr/>
        <p:txBody>
          <a:bodyPr/>
          <a:lstStyle/>
          <a:p>
            <a:fld id="{10E3B9B6-9B20-45FA-BFF8-9F526BF6A82B}" type="slidenum">
              <a:rPr lang="en-US" smtClean="0"/>
              <a:t>91</a:t>
            </a:fld>
            <a:endParaRPr lang="en-US"/>
          </a:p>
        </p:txBody>
      </p:sp>
    </p:spTree>
    <p:extLst>
      <p:ext uri="{BB962C8B-B14F-4D97-AF65-F5344CB8AC3E}">
        <p14:creationId xmlns:p14="http://schemas.microsoft.com/office/powerpoint/2010/main" val="20552870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One of the most important topics in finance is personal safety. Be protective over your finances! Lets take a look at how to better protect your information on the internet and at how lenders protect your information.</a:t>
            </a:r>
          </a:p>
        </p:txBody>
      </p:sp>
      <p:sp>
        <p:nvSpPr>
          <p:cNvPr id="4" name="Slide Number Placeholder 3"/>
          <p:cNvSpPr>
            <a:spLocks noGrp="1"/>
          </p:cNvSpPr>
          <p:nvPr>
            <p:ph type="sldNum" sz="quarter" idx="10"/>
          </p:nvPr>
        </p:nvSpPr>
        <p:spPr/>
        <p:txBody>
          <a:bodyPr/>
          <a:lstStyle/>
          <a:p>
            <a:fld id="{2839AA33-6C8C-40E9-A13D-2CAB9E9D115C}" type="slidenum">
              <a:rPr lang="en-US" smtClean="0"/>
              <a:t>92</a:t>
            </a:fld>
            <a:endParaRPr lang="en-US"/>
          </a:p>
        </p:txBody>
      </p:sp>
    </p:spTree>
    <p:extLst>
      <p:ext uri="{BB962C8B-B14F-4D97-AF65-F5344CB8AC3E}">
        <p14:creationId xmlns:p14="http://schemas.microsoft.com/office/powerpoint/2010/main" val="32022068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Technology is an amazing innovation that has eased many complicated processes. From being able to shop online from the comfort of your couch to banking right at your fingertips. Technology has many positives and has helped many people stay connected across the globe but with these positives comes some negatives. There are bad people out there looking to steal your personal information which is why it is important to  be able to identify secure websites and how to better protect yourself from your information falling into the wrong hands.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Regularly updating your computer is crucial in helping to fight off viruses and other malware that may damage your computer. Windows regularly updates when you restart your computer so be sure to restart your computer at least once a week so your computer can be prepared to fight off hackers. The updates can be found in the control panel under system. To prevent from you having to manually update it you can set it to auto updates so your computer stays up to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93</a:t>
            </a:fld>
            <a:endParaRPr lang="en-US"/>
          </a:p>
        </p:txBody>
      </p:sp>
    </p:spTree>
    <p:extLst>
      <p:ext uri="{BB962C8B-B14F-4D97-AF65-F5344CB8AC3E}">
        <p14:creationId xmlns:p14="http://schemas.microsoft.com/office/powerpoint/2010/main" val="36220183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2019 Malware attacks were ranked as the 4th ranking mobile security concern. One popular form of malware are the pop-ups that uses scare tactics saying your computer is infected when in reality it is not. Viruses are a type of software scammers use that can slow your computer and also result in data loss. More malicious viruses are capable of stealing your private information. Just as windows needs to be updated regularly so does your virus protection software. Virus protection software acts as a wall of defense for your computer. It is able to track malicious software and flag suspicious behavior. There are numerous antivirus software but it is up to you to decide which one best fits your needs. In order for the antivirus software to work properly it is important to keep it up to date and renewed. Another way to better protect your computer from viruses is to disable pop-ups. You can disable pop-ups easily through settings in your web browser. Blocking pop-ups lowers the risk of you accidentally clicking an ad that may make your computer more susceptible to a virus.</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94</a:t>
            </a:fld>
            <a:endParaRPr lang="en-US"/>
          </a:p>
        </p:txBody>
      </p:sp>
    </p:spTree>
    <p:extLst>
      <p:ext uri="{BB962C8B-B14F-4D97-AF65-F5344CB8AC3E}">
        <p14:creationId xmlns:p14="http://schemas.microsoft.com/office/powerpoint/2010/main" val="35283565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Many tasks can now be completed online through various websites. These websites sometimes require confidential information that in the hands of the wrong person, could do some damage. This is why it is important to understand what a safe website looks like. The 1</a:t>
            </a:r>
            <a:r>
              <a:rPr lang="en-US" sz="1200" b="0" i="0" u="none" strike="noStrike" kern="1200" baseline="30000" dirty="0" smtClean="0">
                <a:solidFill>
                  <a:schemeClr val="tx1"/>
                </a:solidFill>
                <a:latin typeface="+mn-lt"/>
                <a:ea typeface="+mn-ea"/>
                <a:cs typeface="+mn-cs"/>
              </a:rPr>
              <a:t>st</a:t>
            </a:r>
            <a:r>
              <a:rPr lang="en-US" sz="1200" b="0" i="0" u="none" strike="noStrike" kern="1200" baseline="0" dirty="0" smtClean="0">
                <a:solidFill>
                  <a:schemeClr val="tx1"/>
                </a:solidFill>
                <a:latin typeface="+mn-lt"/>
                <a:ea typeface="+mn-ea"/>
                <a:cs typeface="+mn-cs"/>
              </a:rPr>
              <a:t> sign of a safe website is the presence of HTTPS. HTTPS in a URL eliminates the possibility of someone else capturing the data packets in transit. A green padlock can be seen before the URL making it visible that the site is safe.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When on a website they should provide a </a:t>
            </a:r>
            <a:r>
              <a:rPr lang="en-US" sz="1200" b="1" i="0" u="none" strike="noStrike" kern="1200" baseline="0" dirty="0" smtClean="0">
                <a:solidFill>
                  <a:schemeClr val="tx1"/>
                </a:solidFill>
                <a:latin typeface="+mn-lt"/>
                <a:ea typeface="+mn-ea"/>
                <a:cs typeface="+mn-cs"/>
              </a:rPr>
              <a:t>privacy policy </a:t>
            </a:r>
            <a:r>
              <a:rPr lang="en-US" sz="1200" b="0" i="0" u="none" strike="noStrike" kern="1200" baseline="0" dirty="0" smtClean="0">
                <a:solidFill>
                  <a:schemeClr val="tx1"/>
                </a:solidFill>
                <a:latin typeface="+mn-lt"/>
                <a:ea typeface="+mn-ea"/>
                <a:cs typeface="+mn-cs"/>
              </a:rPr>
              <a:t>that CLEARLY states how your data is collected and stored. A vague policy is as good as no policy so be sure that they clearly state their intent with the data as it is required by data privacy laws. A clearly stated privacy policy lets you know that the owner understands the laws and is taking to necessary steps to ensure your data does not end up in the wrong hands.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Contact information </a:t>
            </a:r>
            <a:r>
              <a:rPr lang="en-US" sz="1200" b="0" i="0" u="none" strike="noStrike" kern="1200" baseline="0" dirty="0" smtClean="0">
                <a:solidFill>
                  <a:schemeClr val="tx1"/>
                </a:solidFill>
                <a:latin typeface="+mn-lt"/>
                <a:ea typeface="+mn-ea"/>
                <a:cs typeface="+mn-cs"/>
              </a:rPr>
              <a:t>does not mean a site is necessarily safe but it seems more trustworthy. Typically safe websites have an easy to find contact page or contact information, Generally they also list social media accounts and return policies. Though this does not mean the site is necessarily secure it means you at least have someone to contact if something goes wrong.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Almost any account created online requires a </a:t>
            </a:r>
            <a:r>
              <a:rPr lang="en-US" sz="1200" b="1" i="0" u="none" strike="noStrike" kern="1200" baseline="0" dirty="0" smtClean="0">
                <a:solidFill>
                  <a:schemeClr val="tx1"/>
                </a:solidFill>
                <a:latin typeface="+mn-lt"/>
                <a:ea typeface="+mn-ea"/>
                <a:cs typeface="+mn-cs"/>
              </a:rPr>
              <a:t>password</a:t>
            </a:r>
            <a:r>
              <a:rPr lang="en-US" sz="1200" b="0" i="0" u="none" strike="noStrike" kern="1200" baseline="0" dirty="0" smtClean="0">
                <a:solidFill>
                  <a:schemeClr val="tx1"/>
                </a:solidFill>
                <a:latin typeface="+mn-lt"/>
                <a:ea typeface="+mn-ea"/>
                <a:cs typeface="+mn-cs"/>
              </a:rPr>
              <a:t> of some sort which can become very elaborate. Having numerous accounts it can become difficult to manage all the passwords. It may seem very tempting but using the same password across all platforms is strongly discouraged as hackers can have access to everything if they get their hands on that password. There is a software program that can be used to store your passwords in your own personal vault. You’ll only need to remember the password for the vault then there you can access your passwords for other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95</a:t>
            </a:fld>
            <a:endParaRPr lang="en-US"/>
          </a:p>
        </p:txBody>
      </p:sp>
    </p:spTree>
    <p:extLst>
      <p:ext uri="{BB962C8B-B14F-4D97-AF65-F5344CB8AC3E}">
        <p14:creationId xmlns:p14="http://schemas.microsoft.com/office/powerpoint/2010/main" val="3243453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Another frequently</a:t>
            </a:r>
            <a:r>
              <a:rPr lang="en-US" baseline="0" dirty="0" smtClean="0"/>
              <a:t> used financial account is the savings account. This type of account allows one of the safest way to grow your money.</a:t>
            </a:r>
            <a:endParaRPr lang="en-US" dirty="0" smtClean="0"/>
          </a:p>
        </p:txBody>
      </p:sp>
      <p:sp>
        <p:nvSpPr>
          <p:cNvPr id="4" name="Slide Number Placeholder 3"/>
          <p:cNvSpPr>
            <a:spLocks noGrp="1"/>
          </p:cNvSpPr>
          <p:nvPr>
            <p:ph type="sldNum" sz="quarter" idx="10"/>
          </p:nvPr>
        </p:nvSpPr>
        <p:spPr/>
        <p:txBody>
          <a:bodyPr/>
          <a:lstStyle/>
          <a:p>
            <a:fld id="{2839AA33-6C8C-40E9-A13D-2CAB9E9D115C}" type="slidenum">
              <a:rPr lang="en-US" smtClean="0"/>
              <a:t>10</a:t>
            </a:fld>
            <a:endParaRPr lang="en-US"/>
          </a:p>
        </p:txBody>
      </p:sp>
    </p:spTree>
    <p:extLst>
      <p:ext uri="{BB962C8B-B14F-4D97-AF65-F5344CB8AC3E}">
        <p14:creationId xmlns:p14="http://schemas.microsoft.com/office/powerpoint/2010/main" val="18158415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Scammers sometime use emails to try and get your personal information, this is called phishing. These emails may look like they’re from a bank or company that you know. These emails will  usually say that they’ve noticed some suspicious activity, offer free stuff and request your password. DO NOT GIVE OUT</a:t>
            </a:r>
            <a:r>
              <a:rPr lang="en-US" baseline="0" dirty="0" smtClean="0"/>
              <a:t> YOUR PASSWORD! </a:t>
            </a:r>
            <a:r>
              <a:rPr lang="en-US" dirty="0" smtClean="0"/>
              <a:t>Avoid clicking on links through emails that request personal information. If in doubt of an email, contact the company directly. In order to protect yourself from these emails it is important to use security software on both your computer and mobile device. Also multi-factor authentication can prevent scammers from being able to access your account if they do get your login credentials. </a:t>
            </a:r>
            <a:r>
              <a:rPr lang="en-US" dirty="0" smtClean="0">
                <a:latin typeface="Adobe Devanagari" panose="02040503050201020203" pitchFamily="18" charset="0"/>
                <a:cs typeface="Adobe Devanagari" panose="02040503050201020203" pitchFamily="18" charset="0"/>
              </a:rPr>
              <a:t> Individuals lost $57 million to phishing schemes in 1 year in the U.S</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96</a:t>
            </a:fld>
            <a:endParaRPr lang="en-US"/>
          </a:p>
        </p:txBody>
      </p:sp>
    </p:spTree>
    <p:extLst>
      <p:ext uri="{BB962C8B-B14F-4D97-AF65-F5344CB8AC3E}">
        <p14:creationId xmlns:p14="http://schemas.microsoft.com/office/powerpoint/2010/main" val="37830207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 may be times when you need to send personal information over email but when you do it is important that you stay safe while doing so. One way to protect your personal information such as wire information, social security number. account numbers and </a:t>
            </a:r>
            <a:r>
              <a:rPr lang="en-US" dirty="0" err="1" smtClean="0"/>
              <a:t>etc</a:t>
            </a:r>
            <a:r>
              <a:rPr lang="en-US" dirty="0" smtClean="0"/>
              <a:t> is through encrypted messages. Encrypted emails essentially have a key that only the designated recipient can open and read. This prevents scammers from accessing private information in emails. Through your email provider you can turn on encrypted mail which will help protect your information from scammers.</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97</a:t>
            </a:fld>
            <a:endParaRPr lang="en-US"/>
          </a:p>
        </p:txBody>
      </p:sp>
    </p:spTree>
    <p:extLst>
      <p:ext uri="{BB962C8B-B14F-4D97-AF65-F5344CB8AC3E}">
        <p14:creationId xmlns:p14="http://schemas.microsoft.com/office/powerpoint/2010/main" val="1365064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 are numerous ways in which to be bale to protect your privacy while using  the internet. One effective measure is multi-factor authentication. Multi-factor authentication can be used when a computer user is requesting access to help ensure another level of protection. Before a user is granted access to an account they must sign in on another device such as your mobile device. This helps users ensure that they’re the only ones accessing their account. Another way to protect your mobile devices is through user awareness. Be aware of the permissions given to applications. Sometimes apps can access personal information if given the permission. Another way to stay safe is by being skeptical. When using WIFI make sure you are connecting to a secure network. Networks that do not require passwords should not be trusted and avoid using any banking apps while connected to these networks.</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98</a:t>
            </a:fld>
            <a:endParaRPr lang="en-US"/>
          </a:p>
        </p:txBody>
      </p:sp>
    </p:spTree>
    <p:extLst>
      <p:ext uri="{BB962C8B-B14F-4D97-AF65-F5344CB8AC3E}">
        <p14:creationId xmlns:p14="http://schemas.microsoft.com/office/powerpoint/2010/main" val="20292399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When it comes time for a new upgrade remember to completely erase all information on your device. You may be selling your phone to your relative that you trust but they may sell it to someone else so it is best to make sure all your information is completely wiped off the device. Wiping your device ensures that your personal information does not fall into the wrong hands. Even if you feel like there is nothing important on the phone it is still important that you completely wipe all data from it. This can easily be done on your device as many devices have a factory reset option which completely erases all information from the phone. This option can be found in settings. </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99</a:t>
            </a:fld>
            <a:endParaRPr lang="en-US"/>
          </a:p>
        </p:txBody>
      </p:sp>
    </p:spTree>
    <p:extLst>
      <p:ext uri="{BB962C8B-B14F-4D97-AF65-F5344CB8AC3E}">
        <p14:creationId xmlns:p14="http://schemas.microsoft.com/office/powerpoint/2010/main" val="12538077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conclusion, we’d like to offer our top financial tips. (Go over bullets</a:t>
            </a:r>
            <a:r>
              <a:rPr lang="en-US" baseline="0" dirty="0" smtClean="0"/>
              <a:t> listed above)</a:t>
            </a:r>
            <a:endParaRPr lang="en-US" dirty="0"/>
          </a:p>
        </p:txBody>
      </p:sp>
      <p:sp>
        <p:nvSpPr>
          <p:cNvPr id="4" name="Slide Number Placeholder 3"/>
          <p:cNvSpPr>
            <a:spLocks noGrp="1"/>
          </p:cNvSpPr>
          <p:nvPr>
            <p:ph type="sldNum" sz="quarter" idx="10"/>
          </p:nvPr>
        </p:nvSpPr>
        <p:spPr/>
        <p:txBody>
          <a:bodyPr/>
          <a:lstStyle/>
          <a:p>
            <a:fld id="{2839AA33-6C8C-40E9-A13D-2CAB9E9D115C}" type="slidenum">
              <a:rPr lang="en-US" smtClean="0"/>
              <a:t>100</a:t>
            </a:fld>
            <a:endParaRPr lang="en-US"/>
          </a:p>
        </p:txBody>
      </p:sp>
    </p:spTree>
    <p:extLst>
      <p:ext uri="{BB962C8B-B14F-4D97-AF65-F5344CB8AC3E}">
        <p14:creationId xmlns:p14="http://schemas.microsoft.com/office/powerpoint/2010/main" val="8749952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So what is Farm Credit? Through this section, we’ll look at what Farm Credit does, the purpose it serves, and a little bit about our big passion for agriculture.</a:t>
            </a:r>
            <a:endParaRPr lang="en-US" dirty="0" smtClean="0"/>
          </a:p>
        </p:txBody>
      </p:sp>
      <p:sp>
        <p:nvSpPr>
          <p:cNvPr id="4" name="Slide Number Placeholder 3"/>
          <p:cNvSpPr>
            <a:spLocks noGrp="1"/>
          </p:cNvSpPr>
          <p:nvPr>
            <p:ph type="sldNum" sz="quarter" idx="10"/>
          </p:nvPr>
        </p:nvSpPr>
        <p:spPr/>
        <p:txBody>
          <a:bodyPr/>
          <a:lstStyle/>
          <a:p>
            <a:fld id="{2839AA33-6C8C-40E9-A13D-2CAB9E9D115C}" type="slidenum">
              <a:rPr lang="en-US" smtClean="0"/>
              <a:t>101</a:t>
            </a:fld>
            <a:endParaRPr lang="en-US"/>
          </a:p>
        </p:txBody>
      </p:sp>
    </p:spTree>
    <p:extLst>
      <p:ext uri="{BB962C8B-B14F-4D97-AF65-F5344CB8AC3E}">
        <p14:creationId xmlns:p14="http://schemas.microsoft.com/office/powerpoint/2010/main" val="34057544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Farm Credit Is a member-owned lending cooperative, created by Congress in 1916 to provide those in rural America with a dependable source of financing. </a:t>
            </a:r>
          </a:p>
          <a:p>
            <a:pPr rtl="0"/>
            <a:r>
              <a:rPr lang="en-US" sz="1200" b="0" i="0" u="none" strike="noStrike" kern="1200" baseline="0" dirty="0" smtClean="0">
                <a:solidFill>
                  <a:schemeClr val="tx1"/>
                </a:solidFill>
                <a:latin typeface="+mn-lt"/>
                <a:ea typeface="+mn-ea"/>
                <a:cs typeface="+mn-cs"/>
              </a:rPr>
              <a:t>Based off of a cooperative model it is a member-owned and member-controlled business that distributes benefits to the basis of the use/user (patronage)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President Woodrow Wilson signed legislation creating the Federal Land Bank System in 1916 and since then we have evolved into 72 independent financial institutions. 1916 marked the time of long term lending abilities through Farm Credit, and in the 1930s farmers were able to have short or intermediate lending as well. Farm Credit has been serving farmers and rural America with reliable and dependable credit services for over 100 years. </a:t>
            </a:r>
          </a:p>
          <a:p>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102</a:t>
            </a:fld>
            <a:endParaRPr lang="en-US"/>
          </a:p>
        </p:txBody>
      </p:sp>
    </p:spTree>
    <p:extLst>
      <p:ext uri="{BB962C8B-B14F-4D97-AF65-F5344CB8AC3E}">
        <p14:creationId xmlns:p14="http://schemas.microsoft.com/office/powerpoint/2010/main" val="23565212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The </a:t>
            </a:r>
            <a:r>
              <a:rPr lang="en-US" sz="1200" b="1" i="0" u="none" strike="noStrike" kern="1200" baseline="0" dirty="0" err="1" smtClean="0">
                <a:solidFill>
                  <a:schemeClr val="tx1"/>
                </a:solidFill>
                <a:latin typeface="+mn-lt"/>
                <a:ea typeface="+mn-ea"/>
                <a:cs typeface="+mn-cs"/>
              </a:rPr>
              <a:t>BioStar</a:t>
            </a:r>
            <a:r>
              <a:rPr lang="en-US" sz="1200" b="0" i="0" u="none" strike="noStrike" kern="1200" baseline="0" dirty="0" smtClean="0">
                <a:solidFill>
                  <a:schemeClr val="tx1"/>
                </a:solidFill>
                <a:latin typeface="+mn-lt"/>
                <a:ea typeface="+mn-ea"/>
                <a:cs typeface="+mn-cs"/>
              </a:rPr>
              <a:t> is a symbol of progress and commitment consisting of five visual elements: three leaves, a root system, and a star. The leaves represent the three types of lending done by the Farm Credit System – long-term, intermediate-term, and short-term. The roots represent our member-borrowers, and the star represents light and direction. The </a:t>
            </a:r>
            <a:r>
              <a:rPr lang="en-US" sz="1200" b="0" i="0" u="none" strike="noStrike" kern="1200" baseline="0" dirty="0" err="1" smtClean="0">
                <a:solidFill>
                  <a:schemeClr val="tx1"/>
                </a:solidFill>
                <a:latin typeface="+mn-lt"/>
                <a:ea typeface="+mn-ea"/>
                <a:cs typeface="+mn-cs"/>
              </a:rPr>
              <a:t>BioStar</a:t>
            </a:r>
            <a:r>
              <a:rPr lang="en-US" sz="1200" b="0" i="0" u="none" strike="noStrike" kern="1200" baseline="0" dirty="0" smtClean="0">
                <a:solidFill>
                  <a:schemeClr val="tx1"/>
                </a:solidFill>
                <a:latin typeface="+mn-lt"/>
                <a:ea typeface="+mn-ea"/>
                <a:cs typeface="+mn-cs"/>
              </a:rPr>
              <a:t> is used in the national logo and many System entity logos. It is much more than a logo; it symbolizes the reputation FC has built over many years. It’s the sum of all the tangible and intangible characteristics that make Farm Credit unique, encompassing the services we deliver, the ways we connect with our members, the messages we communicate, and the look of our marketing materials (go over each bullet listed above)</a:t>
            </a:r>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103</a:t>
            </a:fld>
            <a:endParaRPr lang="en-US"/>
          </a:p>
        </p:txBody>
      </p:sp>
    </p:spTree>
    <p:extLst>
      <p:ext uri="{BB962C8B-B14F-4D97-AF65-F5344CB8AC3E}">
        <p14:creationId xmlns:p14="http://schemas.microsoft.com/office/powerpoint/2010/main" val="17939193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Working at Farm Credit the employees are in a collaborative atmosphere where they have the opportunity to communicate and work with other employees as well as customers. With this atmosphere there is a lot of multitasking that goes on daily in the office.</a:t>
            </a:r>
          </a:p>
          <a:p>
            <a:pPr rtl="0"/>
            <a:r>
              <a:rPr lang="en-US" sz="1200" b="0" i="0" u="none" strike="noStrike" kern="1200" baseline="0" dirty="0" smtClean="0">
                <a:solidFill>
                  <a:schemeClr val="tx1"/>
                </a:solidFill>
                <a:latin typeface="+mn-lt"/>
                <a:ea typeface="+mn-ea"/>
                <a:cs typeface="+mn-cs"/>
              </a:rPr>
              <a:t>As employees work in the office they are also involved with their customers outside of the office. This can include visiting a farm, home construction site, potential land properties, sponsorship events, livestock shows, etc. Our lenders work closely with customers to best meet their needs and create a relationship with them. If you’re interested in learning more about working for Farm Credit, head on over to the Careers page on our website.</a:t>
            </a:r>
          </a:p>
          <a:p>
            <a:pPr rtl="0"/>
            <a:r>
              <a:rPr lang="en-US" sz="1200" b="0" i="0" u="none" strike="noStrike" kern="1200" baseline="0" dirty="0" smtClean="0">
                <a:solidFill>
                  <a:schemeClr val="tx1"/>
                </a:solidFill>
                <a:latin typeface="+mn-lt"/>
                <a:ea typeface="+mn-ea"/>
                <a:cs typeface="+mn-cs"/>
              </a:rPr>
              <a:t>(Go over the bullets listed on the slide)</a:t>
            </a:r>
          </a:p>
        </p:txBody>
      </p:sp>
      <p:sp>
        <p:nvSpPr>
          <p:cNvPr id="4" name="Slide Number Placeholder 3"/>
          <p:cNvSpPr>
            <a:spLocks noGrp="1"/>
          </p:cNvSpPr>
          <p:nvPr>
            <p:ph type="sldNum" sz="quarter" idx="10"/>
          </p:nvPr>
        </p:nvSpPr>
        <p:spPr/>
        <p:txBody>
          <a:bodyPr/>
          <a:lstStyle/>
          <a:p>
            <a:fld id="{93F06B97-D346-47A7-8B63-7BA22CE6D079}" type="slidenum">
              <a:rPr lang="en-US" smtClean="0"/>
              <a:t>104</a:t>
            </a:fld>
            <a:endParaRPr lang="en-US"/>
          </a:p>
        </p:txBody>
      </p:sp>
    </p:spTree>
    <p:extLst>
      <p:ext uri="{BB962C8B-B14F-4D97-AF65-F5344CB8AC3E}">
        <p14:creationId xmlns:p14="http://schemas.microsoft.com/office/powerpoint/2010/main" val="12978435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North Carolina farmers and rural residents can qualify for loans for farms, homes, agribusinesses and more from 1 of 3 Farm Credit Associations in North Carolina, with branch offices across the state. These 3 Associations include </a:t>
            </a:r>
            <a:r>
              <a:rPr lang="en-US" sz="1200" b="0" i="0" u="none" strike="noStrike" kern="1200" baseline="0" dirty="0" err="1" smtClean="0">
                <a:solidFill>
                  <a:schemeClr val="tx1"/>
                </a:solidFill>
                <a:latin typeface="+mn-lt"/>
                <a:ea typeface="+mn-ea"/>
                <a:cs typeface="+mn-cs"/>
              </a:rPr>
              <a:t>AgCarolina</a:t>
            </a:r>
            <a:r>
              <a:rPr lang="en-US" sz="1200" b="0" i="0" u="none" strike="noStrike" kern="1200" baseline="0" dirty="0" smtClean="0">
                <a:solidFill>
                  <a:schemeClr val="tx1"/>
                </a:solidFill>
                <a:latin typeface="+mn-lt"/>
                <a:ea typeface="+mn-ea"/>
                <a:cs typeface="+mn-cs"/>
              </a:rPr>
              <a:t> Farm Credit, Cape Fear Farm Credit, and Carolina Farm Credit. We're part of the national Farm Credit System, which has been serving the credit needs of rural America for over 100 years. With our long tradition, local know-how and agricultural expertise, we provide our members with a dependable source of credit generation after generation. More than $3.9 billion in loans are outstanding to more than 17,650 members who own our 3 cooperative Associations.</a:t>
            </a:r>
          </a:p>
          <a:p>
            <a:pPr rtl="0"/>
            <a:r>
              <a:rPr lang="en-US" sz="1200" b="0" i="0" u="none" strike="noStrike" kern="1200" baseline="0" dirty="0" smtClean="0">
                <a:solidFill>
                  <a:schemeClr val="tx1"/>
                </a:solidFill>
                <a:latin typeface="+mn-lt"/>
                <a:ea typeface="+mn-ea"/>
                <a:cs typeface="+mn-cs"/>
              </a:rPr>
              <a:t>Our directors are also farmers, and they oversee our organization to protect the interests of our members at all times.</a:t>
            </a:r>
            <a:endParaRPr lang="en-US" dirty="0"/>
          </a:p>
        </p:txBody>
      </p:sp>
      <p:sp>
        <p:nvSpPr>
          <p:cNvPr id="4" name="Slide Number Placeholder 3"/>
          <p:cNvSpPr>
            <a:spLocks noGrp="1"/>
          </p:cNvSpPr>
          <p:nvPr>
            <p:ph type="sldNum" sz="quarter" idx="10"/>
          </p:nvPr>
        </p:nvSpPr>
        <p:spPr/>
        <p:txBody>
          <a:bodyPr/>
          <a:lstStyle/>
          <a:p>
            <a:fld id="{93F06B97-D346-47A7-8B63-7BA22CE6D079}" type="slidenum">
              <a:rPr lang="en-US" smtClean="0"/>
              <a:t>105</a:t>
            </a:fld>
            <a:endParaRPr lang="en-US"/>
          </a:p>
        </p:txBody>
      </p:sp>
    </p:spTree>
    <p:extLst>
      <p:ext uri="{BB962C8B-B14F-4D97-AF65-F5344CB8AC3E}">
        <p14:creationId xmlns:p14="http://schemas.microsoft.com/office/powerpoint/2010/main" val="26082863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A27F91A-1193-5D44-8A46-F16F927039D7}"/>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Tree>
    <p:extLst>
      <p:ext uri="{BB962C8B-B14F-4D97-AF65-F5344CB8AC3E}">
        <p14:creationId xmlns:p14="http://schemas.microsoft.com/office/powerpoint/2010/main" val="3535395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7A3A5-E906-1042-A841-B68C36E9A2E3}"/>
              </a:ext>
            </a:extLst>
          </p:cNvPr>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id="{7F4D71DB-3BBD-F847-B7DA-6C13DD9F6D43}"/>
              </a:ext>
            </a:extLst>
          </p:cNvPr>
          <p:cNvSpPr>
            <a:spLocks noGrp="1"/>
          </p:cNvSpPr>
          <p:nvPr>
            <p:ph type="body" orient="vert" idx="1"/>
          </p:nvPr>
        </p:nvSpPr>
        <p:spPr>
          <a:xfrm>
            <a:off x="628650" y="1825625"/>
            <a:ext cx="78867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5ED2D7F7-C8BF-4B41-BCCF-2FD66DF0592C}"/>
              </a:ext>
            </a:extLst>
          </p:cNvPr>
          <p:cNvSpPr>
            <a:spLocks noGrp="1"/>
          </p:cNvSpPr>
          <p:nvPr>
            <p:ph type="dt" sz="half" idx="10"/>
          </p:nvPr>
        </p:nvSpPr>
        <p:spPr>
          <a:xfrm>
            <a:off x="628650" y="6356351"/>
            <a:ext cx="2057400" cy="365125"/>
          </a:xfrm>
          <a:prstGeom prst="rect">
            <a:avLst/>
          </a:prstGeom>
        </p:spPr>
        <p:txBody>
          <a:bodyPr/>
          <a:lstStyle/>
          <a:p>
            <a:fld id="{E9816EDE-13F5-574A-B68B-72842E99CDEC}" type="datetimeFigureOut">
              <a:rPr lang="en-US" smtClean="0"/>
              <a:t>7/26/2021</a:t>
            </a:fld>
            <a:endParaRPr lang="en-US"/>
          </a:p>
        </p:txBody>
      </p:sp>
      <p:sp>
        <p:nvSpPr>
          <p:cNvPr id="5" name="Footer Placeholder 4">
            <a:extLst>
              <a:ext uri="{FF2B5EF4-FFF2-40B4-BE49-F238E27FC236}">
                <a16:creationId xmlns:a16="http://schemas.microsoft.com/office/drawing/2014/main" id="{BCE19B7C-A3CB-3D43-81C5-D41FBC572D3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10BCEF-62EB-ED49-9205-9A10B738DDBE}"/>
              </a:ext>
            </a:extLst>
          </p:cNvPr>
          <p:cNvSpPr>
            <a:spLocks noGrp="1"/>
          </p:cNvSpPr>
          <p:nvPr>
            <p:ph type="sldNum" sz="quarter" idx="12"/>
          </p:nvPr>
        </p:nvSpPr>
        <p:spPr>
          <a:xfrm>
            <a:off x="6457950" y="6356351"/>
            <a:ext cx="2057400" cy="365125"/>
          </a:xfrm>
          <a:prstGeom prst="rect">
            <a:avLst/>
          </a:prstGeom>
        </p:spPr>
        <p:txBody>
          <a:bodyPr/>
          <a:lstStyle/>
          <a:p>
            <a:fld id="{0D1ECDD2-D74A-8340-ADB6-F31FFFBA01A1}" type="slidenum">
              <a:rPr lang="en-US" smtClean="0"/>
              <a:t>‹#›</a:t>
            </a:fld>
            <a:endParaRPr lang="en-US"/>
          </a:p>
        </p:txBody>
      </p:sp>
    </p:spTree>
    <p:extLst>
      <p:ext uri="{BB962C8B-B14F-4D97-AF65-F5344CB8AC3E}">
        <p14:creationId xmlns:p14="http://schemas.microsoft.com/office/powerpoint/2010/main" val="2450110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886231-CF85-DF4D-A8FC-867E3EA8D1CC}"/>
              </a:ext>
            </a:extLst>
          </p:cNvPr>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id="{81391E44-A104-9440-8D04-DD0DE7818D42}"/>
              </a:ext>
            </a:extLst>
          </p:cNvPr>
          <p:cNvSpPr>
            <a:spLocks noGrp="1"/>
          </p:cNvSpPr>
          <p:nvPr>
            <p:ph type="body" orient="vert" idx="1"/>
          </p:nvPr>
        </p:nvSpPr>
        <p:spPr>
          <a:xfrm>
            <a:off x="628650" y="365125"/>
            <a:ext cx="5800725"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A79BB342-38A0-3343-821E-8FF2643D0FA8}"/>
              </a:ext>
            </a:extLst>
          </p:cNvPr>
          <p:cNvSpPr>
            <a:spLocks noGrp="1"/>
          </p:cNvSpPr>
          <p:nvPr>
            <p:ph type="dt" sz="half" idx="10"/>
          </p:nvPr>
        </p:nvSpPr>
        <p:spPr>
          <a:xfrm>
            <a:off x="628650" y="6356351"/>
            <a:ext cx="2057400" cy="365125"/>
          </a:xfrm>
          <a:prstGeom prst="rect">
            <a:avLst/>
          </a:prstGeom>
        </p:spPr>
        <p:txBody>
          <a:bodyPr/>
          <a:lstStyle/>
          <a:p>
            <a:fld id="{B99BFF61-C69F-C844-93C7-C435648535D0}" type="datetimeFigureOut">
              <a:rPr lang="en-US" smtClean="0"/>
              <a:t>7/26/2021</a:t>
            </a:fld>
            <a:endParaRPr lang="en-US"/>
          </a:p>
        </p:txBody>
      </p:sp>
      <p:sp>
        <p:nvSpPr>
          <p:cNvPr id="5" name="Footer Placeholder 4">
            <a:extLst>
              <a:ext uri="{FF2B5EF4-FFF2-40B4-BE49-F238E27FC236}">
                <a16:creationId xmlns:a16="http://schemas.microsoft.com/office/drawing/2014/main" id="{5FD93AD5-C359-1D45-A152-30FC6192B45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ADEA20-9AE4-3646-A07F-1F63629DE9B8}"/>
              </a:ext>
            </a:extLst>
          </p:cNvPr>
          <p:cNvSpPr>
            <a:spLocks noGrp="1"/>
          </p:cNvSpPr>
          <p:nvPr>
            <p:ph type="sldNum" sz="quarter" idx="12"/>
          </p:nvPr>
        </p:nvSpPr>
        <p:spPr>
          <a:xfrm>
            <a:off x="6457950" y="6356351"/>
            <a:ext cx="2057400" cy="365125"/>
          </a:xfrm>
          <a:prstGeom prst="rect">
            <a:avLst/>
          </a:prstGeom>
        </p:spPr>
        <p:txBody>
          <a:bodyPr/>
          <a:lstStyle/>
          <a:p>
            <a:fld id="{221DDC28-0044-9B4F-88A7-01E6B0D54CB4}" type="slidenum">
              <a:rPr lang="en-US" smtClean="0"/>
              <a:t>‹#›</a:t>
            </a:fld>
            <a:endParaRPr lang="en-US"/>
          </a:p>
        </p:txBody>
      </p:sp>
    </p:spTree>
    <p:extLst>
      <p:ext uri="{BB962C8B-B14F-4D97-AF65-F5344CB8AC3E}">
        <p14:creationId xmlns:p14="http://schemas.microsoft.com/office/powerpoint/2010/main" val="3414021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8014" y="4852276"/>
            <a:ext cx="6169572" cy="1103585"/>
          </a:xfrm>
          <a:noFill/>
        </p:spPr>
        <p:txBody>
          <a:bodyPr anchor="b">
            <a:noAutofit/>
          </a:bodyPr>
          <a:lstStyle>
            <a:lvl1pPr algn="l">
              <a:defRPr sz="3600">
                <a:solidFill>
                  <a:schemeClr val="bg1"/>
                </a:solidFill>
                <a:latin typeface="Arial Black"/>
                <a:cs typeface="Arial Black"/>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68014" y="5955861"/>
            <a:ext cx="6400800" cy="663903"/>
          </a:xfrm>
        </p:spPr>
        <p:txBody>
          <a:bodyPr anchor="t">
            <a:noAutofit/>
          </a:bodyPr>
          <a:lstStyle>
            <a:lvl1pPr marL="0" indent="0" algn="l">
              <a:buNone/>
              <a:defRPr sz="28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675800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9130" y="1535113"/>
            <a:ext cx="392355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9130" y="2174875"/>
            <a:ext cx="392355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9816EDE-13F5-574A-B68B-72842E99CDEC}" type="datetimeFigureOut">
              <a:rPr lang="en-US" smtClean="0"/>
              <a:t>7/26/2021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D1ECDD2-D74A-8340-ADB6-F31FFFBA01A1}" type="slidenum">
              <a:rPr lang="en-US" smtClean="0"/>
              <a:t>‹#›</a:t>
            </a:fld>
            <a:endParaRPr lang="en-US"/>
          </a:p>
        </p:txBody>
      </p:sp>
      <p:sp>
        <p:nvSpPr>
          <p:cNvPr id="10" name="Text Placeholder 2"/>
          <p:cNvSpPr>
            <a:spLocks noGrp="1"/>
          </p:cNvSpPr>
          <p:nvPr>
            <p:ph type="body" idx="13"/>
          </p:nvPr>
        </p:nvSpPr>
        <p:spPr>
          <a:xfrm>
            <a:off x="4976023" y="1535113"/>
            <a:ext cx="392355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3"/>
          <p:cNvSpPr>
            <a:spLocks noGrp="1"/>
          </p:cNvSpPr>
          <p:nvPr>
            <p:ph sz="half" idx="14"/>
          </p:nvPr>
        </p:nvSpPr>
        <p:spPr>
          <a:xfrm>
            <a:off x="4976023" y="2174875"/>
            <a:ext cx="392355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2239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95A81-CBD4-5C4D-BAAA-E966C98F2B6E}"/>
              </a:ext>
            </a:extLst>
          </p:cNvPr>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9F2973CA-101C-D046-BCC1-41B989190517}"/>
              </a:ext>
            </a:extLst>
          </p:cNvPr>
          <p:cNvSpPr>
            <a:spLocks noGrp="1"/>
          </p:cNvSpPr>
          <p:nvPr>
            <p:ph idx="1"/>
          </p:nvPr>
        </p:nvSpPr>
        <p:spPr>
          <a:xfrm>
            <a:off x="628650" y="1825625"/>
            <a:ext cx="78867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6860ADBC-62B3-5C47-9E9D-841E5D456408}"/>
              </a:ext>
            </a:extLst>
          </p:cNvPr>
          <p:cNvSpPr>
            <a:spLocks noGrp="1"/>
          </p:cNvSpPr>
          <p:nvPr>
            <p:ph type="dt" sz="half" idx="10"/>
          </p:nvPr>
        </p:nvSpPr>
        <p:spPr>
          <a:xfrm>
            <a:off x="628650" y="6356351"/>
            <a:ext cx="2057400" cy="365125"/>
          </a:xfrm>
          <a:prstGeom prst="rect">
            <a:avLst/>
          </a:prstGeom>
        </p:spPr>
        <p:txBody>
          <a:bodyPr/>
          <a:lstStyle/>
          <a:p>
            <a:fld id="{B99BFF61-C69F-C844-93C7-C435648535D0}" type="datetimeFigureOut">
              <a:rPr lang="en-US" smtClean="0"/>
              <a:t>7/26/2021</a:t>
            </a:fld>
            <a:endParaRPr lang="en-US"/>
          </a:p>
        </p:txBody>
      </p:sp>
      <p:sp>
        <p:nvSpPr>
          <p:cNvPr id="5" name="Footer Placeholder 4">
            <a:extLst>
              <a:ext uri="{FF2B5EF4-FFF2-40B4-BE49-F238E27FC236}">
                <a16:creationId xmlns:a16="http://schemas.microsoft.com/office/drawing/2014/main" id="{7215DDF4-E3F9-C34B-B0FA-30DD889BF99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9E9BDB-3C65-6C4E-89CF-067DFFD52870}"/>
              </a:ext>
            </a:extLst>
          </p:cNvPr>
          <p:cNvSpPr>
            <a:spLocks noGrp="1"/>
          </p:cNvSpPr>
          <p:nvPr>
            <p:ph type="sldNum" sz="quarter" idx="12"/>
          </p:nvPr>
        </p:nvSpPr>
        <p:spPr>
          <a:xfrm>
            <a:off x="6457950" y="6356351"/>
            <a:ext cx="2057400" cy="365125"/>
          </a:xfrm>
          <a:prstGeom prst="rect">
            <a:avLst/>
          </a:prstGeom>
        </p:spPr>
        <p:txBody>
          <a:bodyPr/>
          <a:lstStyle/>
          <a:p>
            <a:fld id="{221DDC28-0044-9B4F-88A7-01E6B0D54CB4}" type="slidenum">
              <a:rPr lang="en-US" smtClean="0"/>
              <a:t>‹#›</a:t>
            </a:fld>
            <a:endParaRPr lang="en-US"/>
          </a:p>
        </p:txBody>
      </p:sp>
    </p:spTree>
    <p:extLst>
      <p:ext uri="{BB962C8B-B14F-4D97-AF65-F5344CB8AC3E}">
        <p14:creationId xmlns:p14="http://schemas.microsoft.com/office/powerpoint/2010/main" val="238135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FCADB-2CCC-BD49-A874-AE5B9763F02A}"/>
              </a:ext>
            </a:extLst>
          </p:cNvPr>
          <p:cNvSpPr>
            <a:spLocks noGrp="1"/>
          </p:cNvSpPr>
          <p:nvPr>
            <p:ph type="title"/>
          </p:nvPr>
        </p:nvSpPr>
        <p:spPr>
          <a:xfrm>
            <a:off x="623888" y="1709739"/>
            <a:ext cx="7886700" cy="2852737"/>
          </a:xfrm>
          <a:prstGeom prst="rect">
            <a:avLst/>
          </a:prstGeom>
        </p:spPr>
        <p:txBody>
          <a:bodyPr anchor="b"/>
          <a:lstStyle>
            <a:lvl1pPr>
              <a:defRPr sz="4500"/>
            </a:lvl1p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D3ACAB85-1A7C-E546-BB74-B0031BEF7FEC}"/>
              </a:ext>
            </a:extLst>
          </p:cNvPr>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a:extLst>
              <a:ext uri="{FF2B5EF4-FFF2-40B4-BE49-F238E27FC236}">
                <a16:creationId xmlns:a16="http://schemas.microsoft.com/office/drawing/2014/main" id="{99CCE2BC-61EA-2742-A5A7-F69E06C476E6}"/>
              </a:ext>
            </a:extLst>
          </p:cNvPr>
          <p:cNvSpPr>
            <a:spLocks noGrp="1"/>
          </p:cNvSpPr>
          <p:nvPr>
            <p:ph type="dt" sz="half" idx="10"/>
          </p:nvPr>
        </p:nvSpPr>
        <p:spPr>
          <a:xfrm>
            <a:off x="628650" y="6356351"/>
            <a:ext cx="2057400" cy="365125"/>
          </a:xfrm>
          <a:prstGeom prst="rect">
            <a:avLst/>
          </a:prstGeom>
        </p:spPr>
        <p:txBody>
          <a:bodyPr/>
          <a:lstStyle/>
          <a:p>
            <a:fld id="{B99BFF61-C69F-C844-93C7-C435648535D0}" type="datetimeFigureOut">
              <a:rPr lang="en-US" smtClean="0"/>
              <a:t>7/26/2021</a:t>
            </a:fld>
            <a:endParaRPr lang="en-US"/>
          </a:p>
        </p:txBody>
      </p:sp>
      <p:sp>
        <p:nvSpPr>
          <p:cNvPr id="5" name="Footer Placeholder 4">
            <a:extLst>
              <a:ext uri="{FF2B5EF4-FFF2-40B4-BE49-F238E27FC236}">
                <a16:creationId xmlns:a16="http://schemas.microsoft.com/office/drawing/2014/main" id="{175D1B89-BA04-BD43-A691-DE9AE70E1F1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BDEEDA-A3DF-C14C-BB35-5877DEBBF9AD}"/>
              </a:ext>
            </a:extLst>
          </p:cNvPr>
          <p:cNvSpPr>
            <a:spLocks noGrp="1"/>
          </p:cNvSpPr>
          <p:nvPr>
            <p:ph type="sldNum" sz="quarter" idx="12"/>
          </p:nvPr>
        </p:nvSpPr>
        <p:spPr>
          <a:xfrm>
            <a:off x="6457950" y="6356351"/>
            <a:ext cx="2057400" cy="365125"/>
          </a:xfrm>
          <a:prstGeom prst="rect">
            <a:avLst/>
          </a:prstGeom>
        </p:spPr>
        <p:txBody>
          <a:bodyPr/>
          <a:lstStyle/>
          <a:p>
            <a:fld id="{221DDC28-0044-9B4F-88A7-01E6B0D54CB4}" type="slidenum">
              <a:rPr lang="en-US" smtClean="0"/>
              <a:t>‹#›</a:t>
            </a:fld>
            <a:endParaRPr lang="en-US"/>
          </a:p>
        </p:txBody>
      </p:sp>
    </p:spTree>
    <p:extLst>
      <p:ext uri="{BB962C8B-B14F-4D97-AF65-F5344CB8AC3E}">
        <p14:creationId xmlns:p14="http://schemas.microsoft.com/office/powerpoint/2010/main" val="4041170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D6E2F-5601-464A-844F-AD760DD3A0BE}"/>
              </a:ext>
            </a:extLst>
          </p:cNvPr>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966656D2-C7D8-964B-ACB9-3DC819D5CD92}"/>
              </a:ext>
            </a:extLst>
          </p:cNvPr>
          <p:cNvSpPr>
            <a:spLocks noGrp="1"/>
          </p:cNvSpPr>
          <p:nvPr>
            <p:ph sz="half" idx="1"/>
          </p:nvPr>
        </p:nvSpPr>
        <p:spPr>
          <a:xfrm>
            <a:off x="628650" y="1825625"/>
            <a:ext cx="38862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a16="http://schemas.microsoft.com/office/drawing/2014/main" id="{861FDB24-D3E9-324A-BA2D-A98EAEE2FCEF}"/>
              </a:ext>
            </a:extLst>
          </p:cNvPr>
          <p:cNvSpPr>
            <a:spLocks noGrp="1"/>
          </p:cNvSpPr>
          <p:nvPr>
            <p:ph sz="half" idx="2"/>
          </p:nvPr>
        </p:nvSpPr>
        <p:spPr>
          <a:xfrm>
            <a:off x="4629150" y="1825625"/>
            <a:ext cx="38862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a:extLst>
              <a:ext uri="{FF2B5EF4-FFF2-40B4-BE49-F238E27FC236}">
                <a16:creationId xmlns:a16="http://schemas.microsoft.com/office/drawing/2014/main" id="{6A2A7BC6-2F06-B749-A887-9A6EBDF8322F}"/>
              </a:ext>
            </a:extLst>
          </p:cNvPr>
          <p:cNvSpPr>
            <a:spLocks noGrp="1"/>
          </p:cNvSpPr>
          <p:nvPr>
            <p:ph type="dt" sz="half" idx="10"/>
          </p:nvPr>
        </p:nvSpPr>
        <p:spPr>
          <a:xfrm>
            <a:off x="628650" y="6356351"/>
            <a:ext cx="2057400" cy="365125"/>
          </a:xfrm>
          <a:prstGeom prst="rect">
            <a:avLst/>
          </a:prstGeom>
        </p:spPr>
        <p:txBody>
          <a:bodyPr/>
          <a:lstStyle/>
          <a:p>
            <a:fld id="{B99BFF61-C69F-C844-93C7-C435648535D0}" type="datetimeFigureOut">
              <a:rPr lang="en-US" smtClean="0"/>
              <a:t>7/26/2021</a:t>
            </a:fld>
            <a:endParaRPr lang="en-US"/>
          </a:p>
        </p:txBody>
      </p:sp>
      <p:sp>
        <p:nvSpPr>
          <p:cNvPr id="6" name="Footer Placeholder 5">
            <a:extLst>
              <a:ext uri="{FF2B5EF4-FFF2-40B4-BE49-F238E27FC236}">
                <a16:creationId xmlns:a16="http://schemas.microsoft.com/office/drawing/2014/main" id="{E1120291-E360-A647-85F4-3B09C5FD0C1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E4C6B4-53CD-2B45-90F3-EEE5D5589BDF}"/>
              </a:ext>
            </a:extLst>
          </p:cNvPr>
          <p:cNvSpPr>
            <a:spLocks noGrp="1"/>
          </p:cNvSpPr>
          <p:nvPr>
            <p:ph type="sldNum" sz="quarter" idx="12"/>
          </p:nvPr>
        </p:nvSpPr>
        <p:spPr>
          <a:xfrm>
            <a:off x="6457950" y="6356351"/>
            <a:ext cx="2057400" cy="365125"/>
          </a:xfrm>
          <a:prstGeom prst="rect">
            <a:avLst/>
          </a:prstGeom>
        </p:spPr>
        <p:txBody>
          <a:bodyPr/>
          <a:lstStyle/>
          <a:p>
            <a:fld id="{221DDC28-0044-9B4F-88A7-01E6B0D54CB4}" type="slidenum">
              <a:rPr lang="en-US" smtClean="0"/>
              <a:t>‹#›</a:t>
            </a:fld>
            <a:endParaRPr lang="en-US"/>
          </a:p>
        </p:txBody>
      </p:sp>
    </p:spTree>
    <p:extLst>
      <p:ext uri="{BB962C8B-B14F-4D97-AF65-F5344CB8AC3E}">
        <p14:creationId xmlns:p14="http://schemas.microsoft.com/office/powerpoint/2010/main" val="407474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AB9C7-ED41-8944-A783-7EBB0155D7D2}"/>
              </a:ext>
            </a:extLst>
          </p:cNvPr>
          <p:cNvSpPr>
            <a:spLocks noGrp="1"/>
          </p:cNvSpPr>
          <p:nvPr>
            <p:ph type="title"/>
          </p:nvPr>
        </p:nvSpPr>
        <p:spPr>
          <a:xfrm>
            <a:off x="629841" y="365126"/>
            <a:ext cx="7886700" cy="1325563"/>
          </a:xfrm>
          <a:prstGeom prst="rect">
            <a:avLst/>
          </a:prstGeo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EBEAE6BA-4BF5-C340-8623-69527AA63C8D}"/>
              </a:ext>
            </a:extLst>
          </p:cNvPr>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a:extLst>
              <a:ext uri="{FF2B5EF4-FFF2-40B4-BE49-F238E27FC236}">
                <a16:creationId xmlns:a16="http://schemas.microsoft.com/office/drawing/2014/main" id="{32B60FAA-80F4-D54B-B3DD-2E760A09FC19}"/>
              </a:ext>
            </a:extLst>
          </p:cNvPr>
          <p:cNvSpPr>
            <a:spLocks noGrp="1"/>
          </p:cNvSpPr>
          <p:nvPr>
            <p:ph sz="half" idx="2"/>
          </p:nvPr>
        </p:nvSpPr>
        <p:spPr>
          <a:xfrm>
            <a:off x="629842" y="2505075"/>
            <a:ext cx="3868340"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id="{E4F6CF88-ABE8-7A40-9766-5FB3B052454B}"/>
              </a:ext>
            </a:extLst>
          </p:cNvPr>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a:extLst>
              <a:ext uri="{FF2B5EF4-FFF2-40B4-BE49-F238E27FC236}">
                <a16:creationId xmlns:a16="http://schemas.microsoft.com/office/drawing/2014/main" id="{6DB5979B-24E1-464B-AC00-06018D273B48}"/>
              </a:ext>
            </a:extLst>
          </p:cNvPr>
          <p:cNvSpPr>
            <a:spLocks noGrp="1"/>
          </p:cNvSpPr>
          <p:nvPr>
            <p:ph sz="quarter" idx="4"/>
          </p:nvPr>
        </p:nvSpPr>
        <p:spPr>
          <a:xfrm>
            <a:off x="4629150" y="2505075"/>
            <a:ext cx="3887391"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a:extLst>
              <a:ext uri="{FF2B5EF4-FFF2-40B4-BE49-F238E27FC236}">
                <a16:creationId xmlns:a16="http://schemas.microsoft.com/office/drawing/2014/main" id="{DF0A28EF-FE7A-AD48-B47E-F82A9C099846}"/>
              </a:ext>
            </a:extLst>
          </p:cNvPr>
          <p:cNvSpPr>
            <a:spLocks noGrp="1"/>
          </p:cNvSpPr>
          <p:nvPr>
            <p:ph type="dt" sz="half" idx="10"/>
          </p:nvPr>
        </p:nvSpPr>
        <p:spPr>
          <a:xfrm>
            <a:off x="628650" y="6356351"/>
            <a:ext cx="2057400" cy="365125"/>
          </a:xfrm>
          <a:prstGeom prst="rect">
            <a:avLst/>
          </a:prstGeom>
        </p:spPr>
        <p:txBody>
          <a:bodyPr/>
          <a:lstStyle/>
          <a:p>
            <a:fld id="{B99BFF61-C69F-C844-93C7-C435648535D0}" type="datetimeFigureOut">
              <a:rPr lang="en-US" smtClean="0"/>
              <a:t>7/26/2021</a:t>
            </a:fld>
            <a:endParaRPr lang="en-US"/>
          </a:p>
        </p:txBody>
      </p:sp>
      <p:sp>
        <p:nvSpPr>
          <p:cNvPr id="8" name="Footer Placeholder 7">
            <a:extLst>
              <a:ext uri="{FF2B5EF4-FFF2-40B4-BE49-F238E27FC236}">
                <a16:creationId xmlns:a16="http://schemas.microsoft.com/office/drawing/2014/main" id="{4C882FA5-006B-704D-810B-AC49389EE2E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0886E82-4D32-CC4C-85FE-B461FA65D3E9}"/>
              </a:ext>
            </a:extLst>
          </p:cNvPr>
          <p:cNvSpPr>
            <a:spLocks noGrp="1"/>
          </p:cNvSpPr>
          <p:nvPr>
            <p:ph type="sldNum" sz="quarter" idx="12"/>
          </p:nvPr>
        </p:nvSpPr>
        <p:spPr>
          <a:xfrm>
            <a:off x="6457950" y="6356351"/>
            <a:ext cx="2057400" cy="365125"/>
          </a:xfrm>
          <a:prstGeom prst="rect">
            <a:avLst/>
          </a:prstGeom>
        </p:spPr>
        <p:txBody>
          <a:bodyPr/>
          <a:lstStyle/>
          <a:p>
            <a:fld id="{221DDC28-0044-9B4F-88A7-01E6B0D54CB4}" type="slidenum">
              <a:rPr lang="en-US" smtClean="0"/>
              <a:t>‹#›</a:t>
            </a:fld>
            <a:endParaRPr lang="en-US"/>
          </a:p>
        </p:txBody>
      </p:sp>
    </p:spTree>
    <p:extLst>
      <p:ext uri="{BB962C8B-B14F-4D97-AF65-F5344CB8AC3E}">
        <p14:creationId xmlns:p14="http://schemas.microsoft.com/office/powerpoint/2010/main" val="2701265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B3BC8-8093-F742-9A81-F7ACBD078537}"/>
              </a:ext>
            </a:extLst>
          </p:cNvPr>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Date Placeholder 2">
            <a:extLst>
              <a:ext uri="{FF2B5EF4-FFF2-40B4-BE49-F238E27FC236}">
                <a16:creationId xmlns:a16="http://schemas.microsoft.com/office/drawing/2014/main" id="{5C5C00AE-6B7F-8E4A-9F40-2E40799D3BE0}"/>
              </a:ext>
            </a:extLst>
          </p:cNvPr>
          <p:cNvSpPr>
            <a:spLocks noGrp="1"/>
          </p:cNvSpPr>
          <p:nvPr>
            <p:ph type="dt" sz="half" idx="10"/>
          </p:nvPr>
        </p:nvSpPr>
        <p:spPr>
          <a:xfrm>
            <a:off x="628650" y="6356351"/>
            <a:ext cx="2057400" cy="365125"/>
          </a:xfrm>
          <a:prstGeom prst="rect">
            <a:avLst/>
          </a:prstGeom>
        </p:spPr>
        <p:txBody>
          <a:bodyPr/>
          <a:lstStyle/>
          <a:p>
            <a:fld id="{B99BFF61-C69F-C844-93C7-C435648535D0}" type="datetimeFigureOut">
              <a:rPr lang="en-US" smtClean="0"/>
              <a:t>7/26/2021</a:t>
            </a:fld>
            <a:endParaRPr lang="en-US"/>
          </a:p>
        </p:txBody>
      </p:sp>
      <p:sp>
        <p:nvSpPr>
          <p:cNvPr id="4" name="Footer Placeholder 3">
            <a:extLst>
              <a:ext uri="{FF2B5EF4-FFF2-40B4-BE49-F238E27FC236}">
                <a16:creationId xmlns:a16="http://schemas.microsoft.com/office/drawing/2014/main" id="{E2146C5E-28F5-E243-8CFA-F4116C492F65}"/>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2C9897B-5E68-034A-9988-9BE6AD9C0C06}"/>
              </a:ext>
            </a:extLst>
          </p:cNvPr>
          <p:cNvSpPr>
            <a:spLocks noGrp="1"/>
          </p:cNvSpPr>
          <p:nvPr>
            <p:ph type="sldNum" sz="quarter" idx="12"/>
          </p:nvPr>
        </p:nvSpPr>
        <p:spPr>
          <a:xfrm>
            <a:off x="6457950" y="6356351"/>
            <a:ext cx="2057400" cy="365125"/>
          </a:xfrm>
          <a:prstGeom prst="rect">
            <a:avLst/>
          </a:prstGeom>
        </p:spPr>
        <p:txBody>
          <a:bodyPr/>
          <a:lstStyle/>
          <a:p>
            <a:fld id="{221DDC28-0044-9B4F-88A7-01E6B0D54CB4}" type="slidenum">
              <a:rPr lang="en-US" smtClean="0"/>
              <a:t>‹#›</a:t>
            </a:fld>
            <a:endParaRPr lang="en-US"/>
          </a:p>
        </p:txBody>
      </p:sp>
    </p:spTree>
    <p:extLst>
      <p:ext uri="{BB962C8B-B14F-4D97-AF65-F5344CB8AC3E}">
        <p14:creationId xmlns:p14="http://schemas.microsoft.com/office/powerpoint/2010/main" val="2525938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92D635-B937-404E-8790-0CEF8095677D}"/>
              </a:ext>
            </a:extLst>
          </p:cNvPr>
          <p:cNvSpPr>
            <a:spLocks noGrp="1"/>
          </p:cNvSpPr>
          <p:nvPr>
            <p:ph type="dt" sz="half" idx="10"/>
          </p:nvPr>
        </p:nvSpPr>
        <p:spPr>
          <a:xfrm>
            <a:off x="628650" y="6356351"/>
            <a:ext cx="2057400" cy="365125"/>
          </a:xfrm>
          <a:prstGeom prst="rect">
            <a:avLst/>
          </a:prstGeom>
        </p:spPr>
        <p:txBody>
          <a:bodyPr/>
          <a:lstStyle/>
          <a:p>
            <a:fld id="{B99BFF61-C69F-C844-93C7-C435648535D0}" type="datetimeFigureOut">
              <a:rPr lang="en-US" smtClean="0"/>
              <a:t>7/26/2021</a:t>
            </a:fld>
            <a:endParaRPr lang="en-US"/>
          </a:p>
        </p:txBody>
      </p:sp>
      <p:sp>
        <p:nvSpPr>
          <p:cNvPr id="3" name="Footer Placeholder 2">
            <a:extLst>
              <a:ext uri="{FF2B5EF4-FFF2-40B4-BE49-F238E27FC236}">
                <a16:creationId xmlns:a16="http://schemas.microsoft.com/office/drawing/2014/main" id="{27337F8E-3703-114C-92A7-5CD9D13D462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411A513-EC56-F048-9449-07869BF8C2F3}"/>
              </a:ext>
            </a:extLst>
          </p:cNvPr>
          <p:cNvSpPr>
            <a:spLocks noGrp="1"/>
          </p:cNvSpPr>
          <p:nvPr>
            <p:ph type="sldNum" sz="quarter" idx="12"/>
          </p:nvPr>
        </p:nvSpPr>
        <p:spPr>
          <a:xfrm>
            <a:off x="6457950" y="6356351"/>
            <a:ext cx="2057400" cy="365125"/>
          </a:xfrm>
          <a:prstGeom prst="rect">
            <a:avLst/>
          </a:prstGeom>
        </p:spPr>
        <p:txBody>
          <a:bodyPr/>
          <a:lstStyle/>
          <a:p>
            <a:fld id="{221DDC28-0044-9B4F-88A7-01E6B0D54CB4}" type="slidenum">
              <a:rPr lang="en-US" smtClean="0"/>
              <a:t>‹#›</a:t>
            </a:fld>
            <a:endParaRPr lang="en-US"/>
          </a:p>
        </p:txBody>
      </p:sp>
    </p:spTree>
    <p:extLst>
      <p:ext uri="{BB962C8B-B14F-4D97-AF65-F5344CB8AC3E}">
        <p14:creationId xmlns:p14="http://schemas.microsoft.com/office/powerpoint/2010/main" val="2802092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94BEC-60F1-4848-9F12-6230DE3BD444}"/>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45E1CA6C-9F4A-214A-B1F3-935CD3337BCF}"/>
              </a:ext>
            </a:extLst>
          </p:cNvPr>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a16="http://schemas.microsoft.com/office/drawing/2014/main" id="{1D2CEAFA-D6C9-2744-8699-27E563ACA381}"/>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a:extLst>
              <a:ext uri="{FF2B5EF4-FFF2-40B4-BE49-F238E27FC236}">
                <a16:creationId xmlns:a16="http://schemas.microsoft.com/office/drawing/2014/main" id="{BD02AC7D-9E9A-EE4E-8AE8-5900016327A7}"/>
              </a:ext>
            </a:extLst>
          </p:cNvPr>
          <p:cNvSpPr>
            <a:spLocks noGrp="1"/>
          </p:cNvSpPr>
          <p:nvPr>
            <p:ph type="dt" sz="half" idx="10"/>
          </p:nvPr>
        </p:nvSpPr>
        <p:spPr>
          <a:xfrm>
            <a:off x="628650" y="6356351"/>
            <a:ext cx="2057400" cy="365125"/>
          </a:xfrm>
          <a:prstGeom prst="rect">
            <a:avLst/>
          </a:prstGeom>
        </p:spPr>
        <p:txBody>
          <a:bodyPr/>
          <a:lstStyle/>
          <a:p>
            <a:fld id="{B99BFF61-C69F-C844-93C7-C435648535D0}" type="datetimeFigureOut">
              <a:rPr lang="en-US" smtClean="0"/>
              <a:t>7/26/2021</a:t>
            </a:fld>
            <a:endParaRPr lang="en-US"/>
          </a:p>
        </p:txBody>
      </p:sp>
      <p:sp>
        <p:nvSpPr>
          <p:cNvPr id="6" name="Footer Placeholder 5">
            <a:extLst>
              <a:ext uri="{FF2B5EF4-FFF2-40B4-BE49-F238E27FC236}">
                <a16:creationId xmlns:a16="http://schemas.microsoft.com/office/drawing/2014/main" id="{E33D347A-6429-6A4E-B104-5BDF808D992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4B637D-5AA1-DA4D-9D9B-9BC55AB2679A}"/>
              </a:ext>
            </a:extLst>
          </p:cNvPr>
          <p:cNvSpPr>
            <a:spLocks noGrp="1"/>
          </p:cNvSpPr>
          <p:nvPr>
            <p:ph type="sldNum" sz="quarter" idx="12"/>
          </p:nvPr>
        </p:nvSpPr>
        <p:spPr>
          <a:xfrm>
            <a:off x="6457950" y="6356351"/>
            <a:ext cx="2057400" cy="365125"/>
          </a:xfrm>
          <a:prstGeom prst="rect">
            <a:avLst/>
          </a:prstGeom>
        </p:spPr>
        <p:txBody>
          <a:bodyPr/>
          <a:lstStyle/>
          <a:p>
            <a:fld id="{221DDC28-0044-9B4F-88A7-01E6B0D54CB4}" type="slidenum">
              <a:rPr lang="en-US" smtClean="0"/>
              <a:t>‹#›</a:t>
            </a:fld>
            <a:endParaRPr lang="en-US"/>
          </a:p>
        </p:txBody>
      </p:sp>
    </p:spTree>
    <p:extLst>
      <p:ext uri="{BB962C8B-B14F-4D97-AF65-F5344CB8AC3E}">
        <p14:creationId xmlns:p14="http://schemas.microsoft.com/office/powerpoint/2010/main" val="1721068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3D4C-C433-2C46-BC4C-099E705B4B51}"/>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US" smtClean="0"/>
              <a:t>Click to edit Master title style</a:t>
            </a:r>
            <a:endParaRPr lang="en-US"/>
          </a:p>
        </p:txBody>
      </p:sp>
      <p:sp>
        <p:nvSpPr>
          <p:cNvPr id="3" name="Picture Placeholder 2">
            <a:extLst>
              <a:ext uri="{FF2B5EF4-FFF2-40B4-BE49-F238E27FC236}">
                <a16:creationId xmlns:a16="http://schemas.microsoft.com/office/drawing/2014/main" id="{F1A0A918-01D3-D647-AFAA-4587A5795188}"/>
              </a:ext>
            </a:extLst>
          </p:cNvPr>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a:extLst>
              <a:ext uri="{FF2B5EF4-FFF2-40B4-BE49-F238E27FC236}">
                <a16:creationId xmlns:a16="http://schemas.microsoft.com/office/drawing/2014/main" id="{EEBF0933-9488-7647-B462-E4166B7B87F9}"/>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a:extLst>
              <a:ext uri="{FF2B5EF4-FFF2-40B4-BE49-F238E27FC236}">
                <a16:creationId xmlns:a16="http://schemas.microsoft.com/office/drawing/2014/main" id="{2F1C65E8-C326-3246-8779-F5B598503CFC}"/>
              </a:ext>
            </a:extLst>
          </p:cNvPr>
          <p:cNvSpPr>
            <a:spLocks noGrp="1"/>
          </p:cNvSpPr>
          <p:nvPr>
            <p:ph type="dt" sz="half" idx="10"/>
          </p:nvPr>
        </p:nvSpPr>
        <p:spPr>
          <a:xfrm>
            <a:off x="628650" y="6356351"/>
            <a:ext cx="2057400" cy="365125"/>
          </a:xfrm>
          <a:prstGeom prst="rect">
            <a:avLst/>
          </a:prstGeom>
        </p:spPr>
        <p:txBody>
          <a:bodyPr/>
          <a:lstStyle/>
          <a:p>
            <a:fld id="{B99BFF61-C69F-C844-93C7-C435648535D0}" type="datetimeFigureOut">
              <a:rPr lang="en-US" smtClean="0"/>
              <a:t>7/26/2021</a:t>
            </a:fld>
            <a:endParaRPr lang="en-US"/>
          </a:p>
        </p:txBody>
      </p:sp>
      <p:sp>
        <p:nvSpPr>
          <p:cNvPr id="6" name="Footer Placeholder 5">
            <a:extLst>
              <a:ext uri="{FF2B5EF4-FFF2-40B4-BE49-F238E27FC236}">
                <a16:creationId xmlns:a16="http://schemas.microsoft.com/office/drawing/2014/main" id="{3548BD9C-37AE-8745-81B8-9E85AD0C04D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40DDA1-E183-C548-A5F5-17F200169E67}"/>
              </a:ext>
            </a:extLst>
          </p:cNvPr>
          <p:cNvSpPr>
            <a:spLocks noGrp="1"/>
          </p:cNvSpPr>
          <p:nvPr>
            <p:ph type="sldNum" sz="quarter" idx="12"/>
          </p:nvPr>
        </p:nvSpPr>
        <p:spPr>
          <a:xfrm>
            <a:off x="6457950" y="6356351"/>
            <a:ext cx="2057400" cy="365125"/>
          </a:xfrm>
          <a:prstGeom prst="rect">
            <a:avLst/>
          </a:prstGeom>
        </p:spPr>
        <p:txBody>
          <a:bodyPr/>
          <a:lstStyle/>
          <a:p>
            <a:fld id="{221DDC28-0044-9B4F-88A7-01E6B0D54CB4}" type="slidenum">
              <a:rPr lang="en-US" smtClean="0"/>
              <a:t>‹#›</a:t>
            </a:fld>
            <a:endParaRPr lang="en-US"/>
          </a:p>
        </p:txBody>
      </p:sp>
    </p:spTree>
    <p:extLst>
      <p:ext uri="{BB962C8B-B14F-4D97-AF65-F5344CB8AC3E}">
        <p14:creationId xmlns:p14="http://schemas.microsoft.com/office/powerpoint/2010/main" val="4024282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6274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4.jp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98.xml"/><Relationship Id="rId4" Type="http://schemas.openxmlformats.org/officeDocument/2006/relationships/image" Target="../media/image4.jp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2.xml"/><Relationship Id="rId1" Type="http://schemas.openxmlformats.org/officeDocument/2006/relationships/tags" Target="../tags/tag99.xml"/><Relationship Id="rId4" Type="http://schemas.openxmlformats.org/officeDocument/2006/relationships/image" Target="../media/image4.jpg"/></Relationships>
</file>

<file path=ppt/slides/_rels/slide102.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notesSlide" Target="../notesSlides/notesSlide96.xml"/><Relationship Id="rId7" Type="http://schemas.openxmlformats.org/officeDocument/2006/relationships/diagramQuickStyle" Target="../diagrams/quickStyle16.xml"/><Relationship Id="rId2" Type="http://schemas.openxmlformats.org/officeDocument/2006/relationships/slideLayout" Target="../slideLayouts/slideLayout9.xml"/><Relationship Id="rId1" Type="http://schemas.openxmlformats.org/officeDocument/2006/relationships/tags" Target="../tags/tag100.xml"/><Relationship Id="rId6" Type="http://schemas.openxmlformats.org/officeDocument/2006/relationships/diagramLayout" Target="../diagrams/layout16.xml"/><Relationship Id="rId5" Type="http://schemas.openxmlformats.org/officeDocument/2006/relationships/diagramData" Target="../diagrams/data16.xml"/><Relationship Id="rId10" Type="http://schemas.openxmlformats.org/officeDocument/2006/relationships/image" Target="../media/image4.jpg"/><Relationship Id="rId4" Type="http://schemas.openxmlformats.org/officeDocument/2006/relationships/image" Target="../media/image57.emf"/><Relationship Id="rId9" Type="http://schemas.microsoft.com/office/2007/relationships/diagramDrawing" Target="../diagrams/drawing16.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1.xml"/><Relationship Id="rId5" Type="http://schemas.openxmlformats.org/officeDocument/2006/relationships/image" Target="../media/image4.jpg"/><Relationship Id="rId4" Type="http://schemas.openxmlformats.org/officeDocument/2006/relationships/image" Target="../media/image58.emf"/></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2.xml"/><Relationship Id="rId6" Type="http://schemas.openxmlformats.org/officeDocument/2006/relationships/image" Target="../media/image4.jpg"/><Relationship Id="rId5" Type="http://schemas.openxmlformats.org/officeDocument/2006/relationships/image" Target="../media/image11.png"/><Relationship Id="rId4" Type="http://schemas.openxmlformats.org/officeDocument/2006/relationships/image" Target="../media/image59.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4.xml"/><Relationship Id="rId1" Type="http://schemas.openxmlformats.org/officeDocument/2006/relationships/tags" Target="../tags/tag103.xml"/><Relationship Id="rId5" Type="http://schemas.openxmlformats.org/officeDocument/2006/relationships/image" Target="../media/image4.jpg"/><Relationship Id="rId4" Type="http://schemas.openxmlformats.org/officeDocument/2006/relationships/image" Target="../media/image60.png"/></Relationships>
</file>

<file path=ppt/slides/_rels/slide106.xml.rels><?xml version="1.0" encoding="UTF-8" standalone="yes"?>
<Relationships xmlns="http://schemas.openxmlformats.org/package/2006/relationships"><Relationship Id="rId3" Type="http://schemas.openxmlformats.org/officeDocument/2006/relationships/hyperlink" Target="https://www.farmcreditofnc.com/" TargetMode="External"/><Relationship Id="rId2" Type="http://schemas.openxmlformats.org/officeDocument/2006/relationships/slideLayout" Target="../slideLayouts/slideLayout2.xml"/><Relationship Id="rId1" Type="http://schemas.openxmlformats.org/officeDocument/2006/relationships/tags" Target="../tags/tag104.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4.jp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12.xml"/><Relationship Id="rId7" Type="http://schemas.openxmlformats.org/officeDocument/2006/relationships/diagramLayout" Target="../diagrams/layout1.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diagramData" Target="../diagrams/data1.xml"/><Relationship Id="rId11" Type="http://schemas.openxmlformats.org/officeDocument/2006/relationships/image" Target="../media/image4.jpg"/><Relationship Id="rId5" Type="http://schemas.microsoft.com/office/2007/relationships/hdphoto" Target="../media/hdphoto1.wdp"/><Relationship Id="rId10" Type="http://schemas.microsoft.com/office/2007/relationships/diagramDrawing" Target="../diagrams/drawing1.xml"/><Relationship Id="rId4" Type="http://schemas.openxmlformats.org/officeDocument/2006/relationships/image" Target="../media/image10.png"/><Relationship Id="rId9" Type="http://schemas.openxmlformats.org/officeDocument/2006/relationships/diagramColors" Target="../diagrams/colors1.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3.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4.jp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4.jp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4.jpg"/><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4.jpg"/><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4.jpg"/><Relationship Id="rId4" Type="http://schemas.openxmlformats.org/officeDocument/2006/relationships/image" Target="../media/image13.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4.jp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8.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jpg"/><Relationship Id="rId2" Type="http://schemas.openxmlformats.org/officeDocument/2006/relationships/slideLayout" Target="../slideLayouts/slideLayout8.xml"/><Relationship Id="rId1" Type="http://schemas.openxmlformats.org/officeDocument/2006/relationships/tags" Target="../tags/tag3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36.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4.jp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4.jpg"/><Relationship Id="rId4" Type="http://schemas.openxmlformats.org/officeDocument/2006/relationships/image" Target="../media/image24.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4.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4.jpg"/><Relationship Id="rId5" Type="http://schemas.microsoft.com/office/2007/relationships/hdphoto" Target="../media/hdphoto5.wdp"/><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4.jpg"/></Relationships>
</file>

<file path=ppt/slides/_rels/slide4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43.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4.jp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46.xml"/><Relationship Id="rId5" Type="http://schemas.openxmlformats.org/officeDocument/2006/relationships/image" Target="../media/image4.jpg"/><Relationship Id="rId4" Type="http://schemas.openxmlformats.org/officeDocument/2006/relationships/image" Target="../media/image30.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4.jpg"/><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jpg"/><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4.jp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49.xml"/><Relationship Id="rId4" Type="http://schemas.openxmlformats.org/officeDocument/2006/relationships/image" Target="../media/image4.jpg"/></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ags" Target="../tags/tag51.xml"/><Relationship Id="rId4" Type="http://schemas.openxmlformats.org/officeDocument/2006/relationships/image" Target="../media/image4.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4.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3.xml"/><Relationship Id="rId5" Type="http://schemas.openxmlformats.org/officeDocument/2006/relationships/image" Target="../media/image4.jpg"/><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4.jpg"/><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4.jpg"/></Relationships>
</file>

<file path=ppt/slides/_rels/slide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2.xml"/><Relationship Id="rId1" Type="http://schemas.openxmlformats.org/officeDocument/2006/relationships/tags" Target="../tags/tag57.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4.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4.jpg"/></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57.xml"/><Relationship Id="rId7" Type="http://schemas.openxmlformats.org/officeDocument/2006/relationships/diagramQuickStyle" Target="../diagrams/quickStyle5.xml"/><Relationship Id="rId12"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diagramLayout" Target="../diagrams/layout5.xml"/><Relationship Id="rId11" Type="http://schemas.microsoft.com/office/2007/relationships/hdphoto" Target="../media/hdphoto6.wdp"/><Relationship Id="rId5" Type="http://schemas.openxmlformats.org/officeDocument/2006/relationships/diagramData" Target="../diagrams/data5.xml"/><Relationship Id="rId10" Type="http://schemas.openxmlformats.org/officeDocument/2006/relationships/image" Target="../media/image35.png"/><Relationship Id="rId4" Type="http://schemas.openxmlformats.org/officeDocument/2006/relationships/image" Target="../media/image11.png"/><Relationship Id="rId9" Type="http://schemas.microsoft.com/office/2007/relationships/diagramDrawing" Target="../diagrams/drawing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0.xml"/><Relationship Id="rId5" Type="http://schemas.openxmlformats.org/officeDocument/2006/relationships/image" Target="../media/image4.jpg"/><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4.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4.jpg"/><Relationship Id="rId5" Type="http://schemas.microsoft.com/office/2007/relationships/hdphoto" Target="../media/hdphoto7.wdp"/><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61.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4.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4.xml"/><Relationship Id="rId5" Type="http://schemas.openxmlformats.org/officeDocument/2006/relationships/image" Target="../media/image4.jpg"/><Relationship Id="rId4" Type="http://schemas.openxmlformats.org/officeDocument/2006/relationships/chart" Target="../charts/chart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4.jpg"/><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64.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4.jpg"/><Relationship Id="rId4" Type="http://schemas.openxmlformats.org/officeDocument/2006/relationships/diagramData" Target="../diagrams/data7.xml"/><Relationship Id="rId9" Type="http://schemas.openxmlformats.org/officeDocument/2006/relationships/image" Target="../media/image39.png"/></Relationships>
</file>

<file path=ppt/slides/_rels/slide6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65.xml"/><Relationship Id="rId7" Type="http://schemas.microsoft.com/office/2007/relationships/hdphoto" Target="../media/hdphoto9.wdp"/><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41.png"/><Relationship Id="rId5" Type="http://schemas.microsoft.com/office/2007/relationships/hdphoto" Target="../media/hdphoto8.wdp"/><Relationship Id="rId4" Type="http://schemas.openxmlformats.org/officeDocument/2006/relationships/image" Target="../media/image40.png"/><Relationship Id="rId9"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4.jp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8.xml"/><Relationship Id="rId5" Type="http://schemas.openxmlformats.org/officeDocument/2006/relationships/image" Target="../media/image4.jpg"/><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2.xml"/><Relationship Id="rId1" Type="http://schemas.openxmlformats.org/officeDocument/2006/relationships/tags" Target="../tags/tag70.xml"/><Relationship Id="rId4" Type="http://schemas.openxmlformats.org/officeDocument/2006/relationships/image" Target="../media/image4.jp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1.xml"/><Relationship Id="rId5" Type="http://schemas.openxmlformats.org/officeDocument/2006/relationships/image" Target="../media/image4.jpg"/><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2.xml"/><Relationship Id="rId5" Type="http://schemas.openxmlformats.org/officeDocument/2006/relationships/image" Target="../media/image4.jpg"/><Relationship Id="rId4" Type="http://schemas.openxmlformats.org/officeDocument/2006/relationships/image" Target="../media/image45.jp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4.jpg"/></Relationships>
</file>

<file path=ppt/slides/_rels/slide7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2.xml"/><Relationship Id="rId1" Type="http://schemas.openxmlformats.org/officeDocument/2006/relationships/tags" Target="../tags/tag75.xml"/><Relationship Id="rId4" Type="http://schemas.openxmlformats.org/officeDocument/2006/relationships/image" Target="../media/image4.jpg"/></Relationships>
</file>

<file path=ppt/slides/_rels/slide78.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notesSlide" Target="../notesSlides/notesSlide72.xml"/><Relationship Id="rId7" Type="http://schemas.openxmlformats.org/officeDocument/2006/relationships/diagramData" Target="../diagrams/data8.xml"/><Relationship Id="rId12"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image" Target="../media/image47.png"/><Relationship Id="rId11" Type="http://schemas.microsoft.com/office/2007/relationships/diagramDrawing" Target="../diagrams/drawing8.xml"/><Relationship Id="rId5" Type="http://schemas.openxmlformats.org/officeDocument/2006/relationships/image" Target="../media/image46.png"/><Relationship Id="rId10" Type="http://schemas.openxmlformats.org/officeDocument/2006/relationships/diagramColors" Target="../diagrams/colors8.xml"/><Relationship Id="rId4" Type="http://schemas.openxmlformats.org/officeDocument/2006/relationships/image" Target="../media/image11.png"/><Relationship Id="rId9" Type="http://schemas.openxmlformats.org/officeDocument/2006/relationships/diagramQuickStyle" Target="../diagrams/quickStyle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77.xml"/><Relationship Id="rId5" Type="http://schemas.openxmlformats.org/officeDocument/2006/relationships/image" Target="../media/image4.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jpg"/><Relationship Id="rId5" Type="http://schemas.openxmlformats.org/officeDocument/2006/relationships/image" Target="../media/image8.png"/><Relationship Id="rId4" Type="http://schemas.openxmlformats.org/officeDocument/2006/relationships/image" Target="../media/image7.jp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78.xml"/><Relationship Id="rId5" Type="http://schemas.openxmlformats.org/officeDocument/2006/relationships/image" Target="../media/image4.jpg"/><Relationship Id="rId4" Type="http://schemas.openxmlformats.org/officeDocument/2006/relationships/image" Target="../media/image11.png"/></Relationships>
</file>

<file path=ppt/slides/_rels/slide8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75.xml"/><Relationship Id="rId7" Type="http://schemas.openxmlformats.org/officeDocument/2006/relationships/diagramColors" Target="../diagrams/colors9.xml"/><Relationship Id="rId2" Type="http://schemas.openxmlformats.org/officeDocument/2006/relationships/slideLayout" Target="../slideLayouts/slideLayout2.xml"/><Relationship Id="rId1" Type="http://schemas.openxmlformats.org/officeDocument/2006/relationships/tags" Target="../tags/tag79.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4.jpg"/><Relationship Id="rId4" Type="http://schemas.openxmlformats.org/officeDocument/2006/relationships/diagramData" Target="../diagrams/data9.xml"/><Relationship Id="rId9" Type="http://schemas.openxmlformats.org/officeDocument/2006/relationships/image" Target="../media/image11.png"/></Relationships>
</file>

<file path=ppt/slides/_rels/slide8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76.xml"/><Relationship Id="rId7"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4.jpg"/></Relationships>
</file>

<file path=ppt/slides/_rels/slide8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77.xml"/><Relationship Id="rId7" Type="http://schemas.openxmlformats.org/officeDocument/2006/relationships/diagramColors" Target="../diagrams/colors11.xml"/><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4.jpg"/></Relationships>
</file>

<file path=ppt/slides/_rels/slide8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78.xml"/><Relationship Id="rId7" Type="http://schemas.openxmlformats.org/officeDocument/2006/relationships/diagramColors" Target="../diagrams/colors12.xml"/><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4.jp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2.xml"/><Relationship Id="rId1" Type="http://schemas.openxmlformats.org/officeDocument/2006/relationships/tags" Target="../tags/tag83.xml"/><Relationship Id="rId4" Type="http://schemas.openxmlformats.org/officeDocument/2006/relationships/image" Target="../media/image4.jp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4.xml"/><Relationship Id="rId5" Type="http://schemas.openxmlformats.org/officeDocument/2006/relationships/image" Target="../media/image4.jpg"/><Relationship Id="rId4" Type="http://schemas.openxmlformats.org/officeDocument/2006/relationships/image" Target="../media/image48.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5.xml"/><Relationship Id="rId5" Type="http://schemas.openxmlformats.org/officeDocument/2006/relationships/image" Target="../media/image4.jpg"/><Relationship Id="rId4" Type="http://schemas.openxmlformats.org/officeDocument/2006/relationships/image" Target="../media/image49.png"/></Relationships>
</file>

<file path=ppt/slides/_rels/slide88.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82.xml"/><Relationship Id="rId7" Type="http://schemas.openxmlformats.org/officeDocument/2006/relationships/diagramColors" Target="../diagrams/colors13.xml"/><Relationship Id="rId2" Type="http://schemas.openxmlformats.org/officeDocument/2006/relationships/slideLayout" Target="../slideLayouts/slideLayout2.xml"/><Relationship Id="rId1" Type="http://schemas.openxmlformats.org/officeDocument/2006/relationships/tags" Target="../tags/tag86.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4.jp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xml"/><Relationship Id="rId1" Type="http://schemas.openxmlformats.org/officeDocument/2006/relationships/tags" Target="../tags/tag88.xml"/><Relationship Id="rId5" Type="http://schemas.openxmlformats.org/officeDocument/2006/relationships/image" Target="../media/image4.jpg"/><Relationship Id="rId4" Type="http://schemas.openxmlformats.org/officeDocument/2006/relationships/image" Target="../media/image50.jp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4.xml"/><Relationship Id="rId1" Type="http://schemas.openxmlformats.org/officeDocument/2006/relationships/tags" Target="../tags/tag89.xml"/><Relationship Id="rId5" Type="http://schemas.openxmlformats.org/officeDocument/2006/relationships/image" Target="../media/image4.jpg"/><Relationship Id="rId4" Type="http://schemas.openxmlformats.org/officeDocument/2006/relationships/image" Target="../media/image51.jp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2.xml"/><Relationship Id="rId1" Type="http://schemas.openxmlformats.org/officeDocument/2006/relationships/tags" Target="../tags/tag90.xml"/><Relationship Id="rId4" Type="http://schemas.openxmlformats.org/officeDocument/2006/relationships/image" Target="../media/image4.jp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4.jpg"/></Relationships>
</file>

<file path=ppt/slides/_rels/slide94.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88.xml"/><Relationship Id="rId7" Type="http://schemas.openxmlformats.org/officeDocument/2006/relationships/diagramColors" Target="../diagrams/colors14.xml"/><Relationship Id="rId2" Type="http://schemas.openxmlformats.org/officeDocument/2006/relationships/slideLayout" Target="../slideLayouts/slideLayout2.xml"/><Relationship Id="rId1" Type="http://schemas.openxmlformats.org/officeDocument/2006/relationships/tags" Target="../tags/tag9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4.jpg"/></Relationships>
</file>

<file path=ppt/slides/_rels/slide95.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89.xml"/><Relationship Id="rId7" Type="http://schemas.openxmlformats.org/officeDocument/2006/relationships/diagramColors" Target="../diagrams/colors15.xml"/><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4.jp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4.jp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5.xml"/><Relationship Id="rId5" Type="http://schemas.openxmlformats.org/officeDocument/2006/relationships/image" Target="../media/image4.jpg"/><Relationship Id="rId4" Type="http://schemas.openxmlformats.org/officeDocument/2006/relationships/image" Target="../media/image52.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96.xml"/><Relationship Id="rId6" Type="http://schemas.openxmlformats.org/officeDocument/2006/relationships/image" Target="../media/image4.jpg"/><Relationship Id="rId5" Type="http://schemas.openxmlformats.org/officeDocument/2006/relationships/image" Target="../media/image54.png"/><Relationship Id="rId4" Type="http://schemas.openxmlformats.org/officeDocument/2006/relationships/image" Target="../media/image53.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97.xml"/><Relationship Id="rId6" Type="http://schemas.openxmlformats.org/officeDocument/2006/relationships/image" Target="../media/image4.jp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3576" y="5748971"/>
            <a:ext cx="2062133" cy="1000270"/>
          </a:xfrm>
          <a:prstGeom prst="rect">
            <a:avLst/>
          </a:prstGeom>
        </p:spPr>
      </p:pic>
    </p:spTree>
    <p:custDataLst>
      <p:tags r:id="rId1"/>
    </p:custDataLst>
    <p:extLst>
      <p:ext uri="{BB962C8B-B14F-4D97-AF65-F5344CB8AC3E}">
        <p14:creationId xmlns:p14="http://schemas.microsoft.com/office/powerpoint/2010/main" val="630928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SAVINGS ACCOUNTS</a:t>
            </a:r>
            <a:endParaRPr lang="en-US" dirty="0"/>
          </a:p>
        </p:txBody>
      </p:sp>
      <p:sp>
        <p:nvSpPr>
          <p:cNvPr id="3" name="Subtitle 2"/>
          <p:cNvSpPr>
            <a:spLocks noGrp="1"/>
          </p:cNvSpPr>
          <p:nvPr>
            <p:ph type="subTitle" idx="1"/>
          </p:nvPr>
        </p:nvSpPr>
        <p:spPr/>
        <p:txBody>
          <a:bodyPr/>
          <a:lstStyle/>
          <a:p>
            <a:r>
              <a:rPr lang="en-US" dirty="0" smtClean="0"/>
              <a:t>WATCH YOUR MONEY GROW</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4896" y="5315778"/>
            <a:ext cx="2688268" cy="1303986"/>
          </a:xfrm>
          <a:prstGeom prst="rect">
            <a:avLst/>
          </a:prstGeom>
        </p:spPr>
      </p:pic>
    </p:spTree>
    <p:custDataLst>
      <p:tags r:id="rId1"/>
    </p:custDataLst>
    <p:extLst>
      <p:ext uri="{BB962C8B-B14F-4D97-AF65-F5344CB8AC3E}">
        <p14:creationId xmlns:p14="http://schemas.microsoft.com/office/powerpoint/2010/main" val="1303289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152" y="758952"/>
            <a:ext cx="7809152" cy="566928"/>
          </a:xfrm>
        </p:spPr>
        <p:txBody>
          <a:bodyPr/>
          <a:lstStyle/>
          <a:p>
            <a:r>
              <a:rPr lang="en-US" b="1" dirty="0" smtClean="0"/>
              <a:t>TOP FINANCIAL TIPS</a:t>
            </a:r>
            <a:endParaRPr lang="en-US" b="1" dirty="0"/>
          </a:p>
        </p:txBody>
      </p:sp>
      <p:sp>
        <p:nvSpPr>
          <p:cNvPr id="3" name="Content Placeholder 2"/>
          <p:cNvSpPr>
            <a:spLocks noGrp="1"/>
          </p:cNvSpPr>
          <p:nvPr>
            <p:ph idx="1"/>
          </p:nvPr>
        </p:nvSpPr>
        <p:spPr>
          <a:xfrm>
            <a:off x="1138604" y="1325880"/>
            <a:ext cx="7886700" cy="5065776"/>
          </a:xfrm>
        </p:spPr>
        <p:txBody>
          <a:bodyPr/>
          <a:lstStyle/>
          <a:p>
            <a:pPr>
              <a:buFont typeface="Wingdings" panose="05000000000000000000" pitchFamily="2" charset="2"/>
              <a:buChar char="§"/>
            </a:pPr>
            <a:r>
              <a:rPr lang="en-US" sz="2800" dirty="0" smtClean="0"/>
              <a:t> Start investing &amp; saving early for retirement</a:t>
            </a:r>
          </a:p>
          <a:p>
            <a:pPr>
              <a:buFont typeface="Wingdings" panose="05000000000000000000" pitchFamily="2" charset="2"/>
              <a:buChar char="§"/>
            </a:pPr>
            <a:r>
              <a:rPr lang="en-US" sz="2800" dirty="0" smtClean="0"/>
              <a:t> Consider advantages &amp; disadvantages of different bank accounts</a:t>
            </a:r>
            <a:endParaRPr lang="en-US" sz="2800" dirty="0"/>
          </a:p>
          <a:p>
            <a:pPr>
              <a:buFont typeface="Wingdings" panose="05000000000000000000" pitchFamily="2" charset="2"/>
              <a:buChar char="§"/>
            </a:pPr>
            <a:r>
              <a:rPr lang="en-US" sz="2800" dirty="0" smtClean="0"/>
              <a:t> Create a budget to achieve your financial goals</a:t>
            </a:r>
          </a:p>
          <a:p>
            <a:pPr>
              <a:buFont typeface="Wingdings" panose="05000000000000000000" pitchFamily="2" charset="2"/>
              <a:buChar char="§"/>
            </a:pPr>
            <a:r>
              <a:rPr lang="en-US" sz="2800" dirty="0" smtClean="0"/>
              <a:t> Establish credit early, build your credit, &amp; avoid hard credit hits</a:t>
            </a:r>
          </a:p>
          <a:p>
            <a:pPr>
              <a:buFont typeface="Wingdings" panose="05000000000000000000" pitchFamily="2" charset="2"/>
              <a:buChar char="§"/>
            </a:pPr>
            <a:r>
              <a:rPr lang="en-US" sz="2800" dirty="0" smtClean="0"/>
              <a:t> Get advice from a financial advisor or other financial professional/teacher</a:t>
            </a:r>
          </a:p>
          <a:p>
            <a:pPr>
              <a:buFont typeface="Wingdings" panose="05000000000000000000" pitchFamily="2" charset="2"/>
              <a:buChar char="§"/>
            </a:pPr>
            <a:r>
              <a:rPr lang="en-US" sz="2800" dirty="0"/>
              <a:t> </a:t>
            </a:r>
            <a:r>
              <a:rPr lang="en-US" sz="2800" dirty="0" smtClean="0"/>
              <a:t>Cover risks with proper insurance</a:t>
            </a:r>
          </a:p>
          <a:p>
            <a:pPr>
              <a:buFont typeface="Wingdings" panose="05000000000000000000" pitchFamily="2" charset="2"/>
              <a:buChar char="§"/>
            </a:pPr>
            <a:r>
              <a:rPr lang="en-US" sz="2800" dirty="0"/>
              <a:t> </a:t>
            </a:r>
            <a:r>
              <a:rPr lang="en-US" sz="2800" dirty="0" smtClean="0"/>
              <a:t>Always write down your goals &amp; actively chase them down!!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9383" y="5976108"/>
            <a:ext cx="1155922" cy="560698"/>
          </a:xfrm>
          <a:prstGeom prst="rect">
            <a:avLst/>
          </a:prstGeom>
        </p:spPr>
      </p:pic>
    </p:spTree>
    <p:custDataLst>
      <p:tags r:id="rId1"/>
    </p:custDataLst>
    <p:extLst>
      <p:ext uri="{BB962C8B-B14F-4D97-AF65-F5344CB8AC3E}">
        <p14:creationId xmlns:p14="http://schemas.microsoft.com/office/powerpoint/2010/main" val="1015889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FARM CREDIT</a:t>
            </a:r>
            <a:endParaRPr lang="en-US" dirty="0"/>
          </a:p>
        </p:txBody>
      </p:sp>
      <p:sp>
        <p:nvSpPr>
          <p:cNvPr id="3" name="Subtitle 2"/>
          <p:cNvSpPr>
            <a:spLocks noGrp="1"/>
          </p:cNvSpPr>
          <p:nvPr>
            <p:ph type="subTitle" idx="1"/>
          </p:nvPr>
        </p:nvSpPr>
        <p:spPr/>
        <p:txBody>
          <a:bodyPr/>
          <a:lstStyle/>
          <a:p>
            <a:r>
              <a:rPr lang="en-US" dirty="0" smtClean="0"/>
              <a:t>WHAT WE DO</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223" y="5306975"/>
            <a:ext cx="2706414" cy="1312789"/>
          </a:xfrm>
          <a:prstGeom prst="rect">
            <a:avLst/>
          </a:prstGeom>
        </p:spPr>
      </p:pic>
    </p:spTree>
    <p:custDataLst>
      <p:tags r:id="rId1"/>
    </p:custDataLst>
    <p:extLst>
      <p:ext uri="{BB962C8B-B14F-4D97-AF65-F5344CB8AC3E}">
        <p14:creationId xmlns:p14="http://schemas.microsoft.com/office/powerpoint/2010/main" val="2106271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152" y="786384"/>
            <a:ext cx="6256936" cy="493777"/>
          </a:xfrm>
        </p:spPr>
        <p:txBody>
          <a:bodyPr>
            <a:noAutofit/>
          </a:bodyPr>
          <a:lstStyle/>
          <a:p>
            <a:r>
              <a:rPr lang="en-US" sz="3300" b="1" dirty="0" smtClean="0"/>
              <a:t>FARM CREDIT</a:t>
            </a:r>
            <a:endParaRPr lang="en-US" sz="3300" b="1" dirty="0"/>
          </a:p>
        </p:txBody>
      </p:sp>
      <p:pic>
        <p:nvPicPr>
          <p:cNvPr id="8" name="Picture 7"/>
          <p:cNvPicPr>
            <a:picLocks noChangeAspect="1"/>
          </p:cNvPicPr>
          <p:nvPr/>
        </p:nvPicPr>
        <p:blipFill>
          <a:blip r:embed="rId4"/>
          <a:stretch>
            <a:fillRect/>
          </a:stretch>
        </p:blipFill>
        <p:spPr>
          <a:xfrm>
            <a:off x="5629375" y="2331720"/>
            <a:ext cx="3319450" cy="2483299"/>
          </a:xfrm>
          <a:prstGeom prst="rect">
            <a:avLst/>
          </a:prstGeom>
          <a:ln>
            <a:noFill/>
          </a:ln>
          <a:effectLst>
            <a:outerShdw blurRad="292100" dist="139700" dir="2700000" algn="tl" rotWithShape="0">
              <a:srgbClr val="333333">
                <a:alpha val="65000"/>
              </a:srgbClr>
            </a:outerShdw>
          </a:effectLst>
        </p:spPr>
      </p:pic>
      <p:graphicFrame>
        <p:nvGraphicFramePr>
          <p:cNvPr id="9" name="Diagram 8"/>
          <p:cNvGraphicFramePr/>
          <p:nvPr>
            <p:extLst>
              <p:ext uri="{D42A27DB-BD31-4B8C-83A1-F6EECF244321}">
                <p14:modId xmlns:p14="http://schemas.microsoft.com/office/powerpoint/2010/main" val="1067972164"/>
              </p:ext>
            </p:extLst>
          </p:nvPr>
        </p:nvGraphicFramePr>
        <p:xfrm>
          <a:off x="1216152" y="1383103"/>
          <a:ext cx="4278124" cy="46234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25958" y="5652656"/>
            <a:ext cx="1746576" cy="847204"/>
          </a:xfrm>
          <a:prstGeom prst="rect">
            <a:avLst/>
          </a:prstGeom>
        </p:spPr>
      </p:pic>
    </p:spTree>
    <p:custDataLst>
      <p:tags r:id="rId1"/>
    </p:custDataLst>
    <p:extLst>
      <p:ext uri="{BB962C8B-B14F-4D97-AF65-F5344CB8AC3E}">
        <p14:creationId xmlns:p14="http://schemas.microsoft.com/office/powerpoint/2010/main" val="916170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295" y="740664"/>
            <a:ext cx="7253959" cy="539496"/>
          </a:xfrm>
        </p:spPr>
        <p:txBody>
          <a:bodyPr/>
          <a:lstStyle/>
          <a:p>
            <a:r>
              <a:rPr lang="en-US" b="1" dirty="0" smtClean="0"/>
              <a:t>THE FARM CREDIT LOGO</a:t>
            </a:r>
            <a:endParaRPr lang="en-US" b="1" dirty="0"/>
          </a:p>
        </p:txBody>
      </p:sp>
      <p:sp>
        <p:nvSpPr>
          <p:cNvPr id="3" name="Content Placeholder 2"/>
          <p:cNvSpPr>
            <a:spLocks noGrp="1"/>
          </p:cNvSpPr>
          <p:nvPr>
            <p:ph idx="1"/>
          </p:nvPr>
        </p:nvSpPr>
        <p:spPr>
          <a:xfrm>
            <a:off x="1225295" y="1400957"/>
            <a:ext cx="6337635" cy="3874168"/>
          </a:xfrm>
        </p:spPr>
        <p:txBody>
          <a:bodyPr>
            <a:normAutofit/>
          </a:bodyPr>
          <a:lstStyle/>
          <a:p>
            <a:pPr>
              <a:buFont typeface="Wingdings" panose="05000000000000000000" pitchFamily="2" charset="2"/>
              <a:buChar char="§"/>
            </a:pPr>
            <a:r>
              <a:rPr lang="en-US" dirty="0" smtClean="0"/>
              <a:t> Leaves</a:t>
            </a:r>
            <a:r>
              <a:rPr lang="en-US" dirty="0"/>
              <a:t>: types of lending </a:t>
            </a:r>
          </a:p>
          <a:p>
            <a:pPr>
              <a:buFont typeface="Wingdings" panose="05000000000000000000" pitchFamily="2" charset="2"/>
              <a:buChar char="§"/>
            </a:pPr>
            <a:r>
              <a:rPr lang="en-US" dirty="0" smtClean="0"/>
              <a:t> Roots</a:t>
            </a:r>
            <a:r>
              <a:rPr lang="en-US" dirty="0"/>
              <a:t>: member-borrowers</a:t>
            </a:r>
          </a:p>
          <a:p>
            <a:pPr>
              <a:buFont typeface="Wingdings" panose="05000000000000000000" pitchFamily="2" charset="2"/>
              <a:buChar char="§"/>
            </a:pPr>
            <a:r>
              <a:rPr lang="en-US" dirty="0" smtClean="0"/>
              <a:t> Star</a:t>
            </a:r>
            <a:r>
              <a:rPr lang="en-US" dirty="0"/>
              <a:t>: light and direction</a:t>
            </a:r>
          </a:p>
          <a:p>
            <a:pPr>
              <a:buFont typeface="Wingdings" panose="05000000000000000000" pitchFamily="2" charset="2"/>
              <a:buChar char="§"/>
            </a:pPr>
            <a:r>
              <a:rPr lang="en-US" dirty="0" smtClean="0"/>
              <a:t> Used </a:t>
            </a:r>
            <a:r>
              <a:rPr lang="en-US" dirty="0"/>
              <a:t>within every associations logo</a:t>
            </a:r>
          </a:p>
          <a:p>
            <a:pPr>
              <a:buFont typeface="Wingdings" panose="05000000000000000000" pitchFamily="2" charset="2"/>
              <a:buChar char="§"/>
            </a:pPr>
            <a:r>
              <a:rPr lang="en-US" dirty="0" smtClean="0"/>
              <a:t> A </a:t>
            </a:r>
            <a:r>
              <a:rPr lang="en-US" dirty="0"/>
              <a:t>reputation encompassing Farm </a:t>
            </a:r>
            <a:r>
              <a:rPr lang="en-US" dirty="0" smtClean="0"/>
              <a:t>Credit’s </a:t>
            </a:r>
            <a:r>
              <a:rPr lang="en-US" dirty="0"/>
              <a:t>services and ongoing actions</a:t>
            </a:r>
          </a:p>
          <a:p>
            <a:pPr marL="0" indent="0">
              <a:buNone/>
            </a:pPr>
            <a:endParaRPr lang="en-US" dirty="0"/>
          </a:p>
        </p:txBody>
      </p:sp>
      <p:pic>
        <p:nvPicPr>
          <p:cNvPr id="4" name="Picture 3"/>
          <p:cNvPicPr>
            <a:picLocks noChangeAspect="1"/>
          </p:cNvPicPr>
          <p:nvPr/>
        </p:nvPicPr>
        <p:blipFill>
          <a:blip r:embed="rId4"/>
          <a:stretch>
            <a:fillRect/>
          </a:stretch>
        </p:blipFill>
        <p:spPr>
          <a:xfrm>
            <a:off x="3643101" y="3647986"/>
            <a:ext cx="2418345" cy="245278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910" y="5647682"/>
            <a:ext cx="1729624" cy="838981"/>
          </a:xfrm>
          <a:prstGeom prst="rect">
            <a:avLst/>
          </a:prstGeom>
        </p:spPr>
      </p:pic>
    </p:spTree>
    <p:custDataLst>
      <p:tags r:id="rId1"/>
    </p:custDataLst>
    <p:extLst>
      <p:ext uri="{BB962C8B-B14F-4D97-AF65-F5344CB8AC3E}">
        <p14:creationId xmlns:p14="http://schemas.microsoft.com/office/powerpoint/2010/main" val="4077778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720" y="749809"/>
            <a:ext cx="7326630" cy="566928"/>
          </a:xfrm>
        </p:spPr>
        <p:txBody>
          <a:bodyPr/>
          <a:lstStyle/>
          <a:p>
            <a:r>
              <a:rPr lang="en-US" b="1" dirty="0" smtClean="0"/>
              <a:t>WORKING AT FARM CREDIT</a:t>
            </a:r>
            <a:endParaRPr lang="en-US" b="1" dirty="0"/>
          </a:p>
        </p:txBody>
      </p:sp>
      <p:sp>
        <p:nvSpPr>
          <p:cNvPr id="3" name="Content Placeholder 2"/>
          <p:cNvSpPr>
            <a:spLocks noGrp="1"/>
          </p:cNvSpPr>
          <p:nvPr>
            <p:ph idx="1"/>
          </p:nvPr>
        </p:nvSpPr>
        <p:spPr>
          <a:xfrm>
            <a:off x="1188720" y="1306714"/>
            <a:ext cx="3878678" cy="5025845"/>
          </a:xfrm>
        </p:spPr>
        <p:txBody>
          <a:bodyPr/>
          <a:lstStyle/>
          <a:p>
            <a:pPr>
              <a:buFont typeface="Wingdings" panose="05000000000000000000" pitchFamily="2" charset="2"/>
              <a:buChar char="§"/>
            </a:pPr>
            <a:r>
              <a:rPr lang="en-US" dirty="0" smtClean="0"/>
              <a:t>Team </a:t>
            </a:r>
            <a:r>
              <a:rPr lang="en-US" dirty="0"/>
              <a:t>based collaborative </a:t>
            </a:r>
            <a:r>
              <a:rPr lang="en-US" dirty="0" smtClean="0"/>
              <a:t>atmosphere</a:t>
            </a:r>
            <a:endParaRPr lang="en-US" dirty="0"/>
          </a:p>
          <a:p>
            <a:pPr>
              <a:buFont typeface="Wingdings" panose="05000000000000000000" pitchFamily="2" charset="2"/>
              <a:buChar char="§"/>
            </a:pPr>
            <a:r>
              <a:rPr lang="en-US" dirty="0" smtClean="0"/>
              <a:t>Communication</a:t>
            </a:r>
            <a:endParaRPr lang="en-US" dirty="0"/>
          </a:p>
          <a:p>
            <a:pPr>
              <a:buFont typeface="Wingdings" panose="05000000000000000000" pitchFamily="2" charset="2"/>
              <a:buChar char="§"/>
            </a:pPr>
            <a:r>
              <a:rPr lang="en-US" dirty="0" smtClean="0"/>
              <a:t>Playing </a:t>
            </a:r>
            <a:r>
              <a:rPr lang="en-US" dirty="0"/>
              <a:t>a role in agriculture </a:t>
            </a:r>
          </a:p>
          <a:p>
            <a:pPr>
              <a:buFont typeface="Wingdings" panose="05000000000000000000" pitchFamily="2" charset="2"/>
              <a:buChar char="§"/>
            </a:pPr>
            <a:r>
              <a:rPr lang="en-US" dirty="0" smtClean="0"/>
              <a:t>Face-to-face </a:t>
            </a:r>
            <a:r>
              <a:rPr lang="en-US" dirty="0"/>
              <a:t>interaction with </a:t>
            </a:r>
            <a:r>
              <a:rPr lang="en-US" dirty="0" smtClean="0"/>
              <a:t>customers</a:t>
            </a:r>
          </a:p>
          <a:p>
            <a:pPr>
              <a:buFont typeface="Wingdings" panose="05000000000000000000" pitchFamily="2" charset="2"/>
              <a:buChar char="§"/>
            </a:pPr>
            <a:r>
              <a:rPr lang="en-US" dirty="0" smtClean="0"/>
              <a:t>Multiple career opportunities:</a:t>
            </a:r>
          </a:p>
          <a:p>
            <a:pPr lvl="1"/>
            <a:r>
              <a:rPr lang="en-US" dirty="0" smtClean="0"/>
              <a:t>Loan Officer</a:t>
            </a:r>
          </a:p>
          <a:p>
            <a:pPr lvl="1"/>
            <a:r>
              <a:rPr lang="en-US" dirty="0" smtClean="0"/>
              <a:t>Appraiser</a:t>
            </a:r>
          </a:p>
          <a:p>
            <a:pPr lvl="1"/>
            <a:r>
              <a:rPr lang="en-US" dirty="0" smtClean="0"/>
              <a:t>Credit Manager</a:t>
            </a:r>
          </a:p>
          <a:p>
            <a:pPr lvl="1"/>
            <a:r>
              <a:rPr lang="en-US" dirty="0" smtClean="0"/>
              <a:t>Loan Processor</a:t>
            </a:r>
          </a:p>
          <a:p>
            <a:pPr lvl="1"/>
            <a:r>
              <a:rPr lang="en-US" dirty="0" smtClean="0"/>
              <a:t>Branch Office Coordinator</a:t>
            </a:r>
          </a:p>
          <a:p>
            <a:pPr lvl="1"/>
            <a:r>
              <a:rPr lang="en-US" dirty="0" smtClean="0"/>
              <a:t>Human Resources</a:t>
            </a:r>
          </a:p>
          <a:p>
            <a:pPr lvl="1"/>
            <a:r>
              <a:rPr lang="en-US" dirty="0" smtClean="0"/>
              <a:t>Operations &amp; Accounting</a:t>
            </a:r>
          </a:p>
          <a:p>
            <a:pPr lvl="1"/>
            <a:r>
              <a:rPr lang="en-US" dirty="0" smtClean="0"/>
              <a:t>And many more!</a:t>
            </a:r>
          </a:p>
          <a:p>
            <a:pPr lvl="1"/>
            <a:endParaRPr lang="en-US" dirty="0"/>
          </a:p>
          <a:p>
            <a:pPr marL="0" indent="0">
              <a:buNone/>
            </a:pPr>
            <a:endParaRPr lang="en-US" dirty="0"/>
          </a:p>
        </p:txBody>
      </p:sp>
      <p:pic>
        <p:nvPicPr>
          <p:cNvPr id="4" name="Picture 3"/>
          <p:cNvPicPr>
            <a:picLocks noChangeAspect="1"/>
          </p:cNvPicPr>
          <p:nvPr/>
        </p:nvPicPr>
        <p:blipFill rotWithShape="1">
          <a:blip r:embed="rId4"/>
          <a:srcRect l="11640" r="20609"/>
          <a:stretch/>
        </p:blipFill>
        <p:spPr>
          <a:xfrm>
            <a:off x="4852035" y="1316737"/>
            <a:ext cx="3509100" cy="3441282"/>
          </a:xfrm>
          <a:prstGeom prst="rect">
            <a:avLst/>
          </a:prstGeom>
          <a:ln>
            <a:noFill/>
          </a:ln>
          <a:effectLst>
            <a:softEdge rad="112500"/>
          </a:effectLst>
        </p:spPr>
      </p:pic>
      <p:pic>
        <p:nvPicPr>
          <p:cNvPr id="6" name="Picture 5"/>
          <p:cNvPicPr>
            <a:picLocks noChangeAspect="1"/>
          </p:cNvPicPr>
          <p:nvPr/>
        </p:nvPicPr>
        <p:blipFill>
          <a:blip r:embed="rId5"/>
          <a:stretch>
            <a:fillRect/>
          </a:stretch>
        </p:blipFill>
        <p:spPr>
          <a:xfrm rot="1210688" flipH="1">
            <a:off x="4107250" y="4448988"/>
            <a:ext cx="2657982" cy="1470268"/>
          </a:xfrm>
          <a:prstGeom prst="rect">
            <a:avLst/>
          </a:prstGeom>
        </p:spPr>
      </p:pic>
      <p:sp>
        <p:nvSpPr>
          <p:cNvPr id="7" name="TextBox 6"/>
          <p:cNvSpPr txBox="1"/>
          <p:nvPr/>
        </p:nvSpPr>
        <p:spPr>
          <a:xfrm>
            <a:off x="4753290" y="4594561"/>
            <a:ext cx="1504622" cy="1015663"/>
          </a:xfrm>
          <a:prstGeom prst="rect">
            <a:avLst/>
          </a:prstGeom>
          <a:noFill/>
        </p:spPr>
        <p:txBody>
          <a:bodyPr wrap="square" rtlCol="0">
            <a:spAutoFit/>
          </a:bodyPr>
          <a:lstStyle/>
          <a:p>
            <a:pPr lvl="0"/>
            <a:r>
              <a:rPr lang="en-US" sz="1200" dirty="0">
                <a:solidFill>
                  <a:schemeClr val="bg1"/>
                </a:solidFill>
                <a:cs typeface="Adobe Devanagari" panose="02040503050201020203" pitchFamily="18" charset="0"/>
              </a:rPr>
              <a:t>Working at Farm Credit allows the individuals to play a role in agriculture financially!</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8978" y="5846385"/>
            <a:ext cx="1404313" cy="681184"/>
          </a:xfrm>
          <a:prstGeom prst="rect">
            <a:avLst/>
          </a:prstGeom>
        </p:spPr>
      </p:pic>
    </p:spTree>
    <p:custDataLst>
      <p:tags r:id="rId1"/>
    </p:custDataLst>
    <p:extLst>
      <p:ext uri="{BB962C8B-B14F-4D97-AF65-F5344CB8AC3E}">
        <p14:creationId xmlns:p14="http://schemas.microsoft.com/office/powerpoint/2010/main" val="3253259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82" y="53109"/>
            <a:ext cx="7886700" cy="375538"/>
          </a:xfrm>
        </p:spPr>
        <p:txBody>
          <a:bodyPr/>
          <a:lstStyle/>
          <a:p>
            <a:r>
              <a:rPr lang="en-US" sz="2000" b="1" dirty="0" smtClean="0"/>
              <a:t>3 FARM CREDITS OF NORTH CAROLINA</a:t>
            </a:r>
            <a:endParaRPr lang="en-US" sz="2000" b="1" dirty="0"/>
          </a:p>
        </p:txBody>
      </p:sp>
      <p:sp>
        <p:nvSpPr>
          <p:cNvPr id="3" name="Content Placeholder 2"/>
          <p:cNvSpPr>
            <a:spLocks noGrp="1"/>
          </p:cNvSpPr>
          <p:nvPr>
            <p:ph sz="half" idx="1"/>
          </p:nvPr>
        </p:nvSpPr>
        <p:spPr>
          <a:xfrm>
            <a:off x="1207008" y="5689948"/>
            <a:ext cx="3493008" cy="974027"/>
          </a:xfrm>
        </p:spPr>
        <p:txBody>
          <a:bodyPr>
            <a:normAutofit/>
          </a:bodyPr>
          <a:lstStyle/>
          <a:p>
            <a:pPr>
              <a:buFont typeface="Wingdings" panose="05000000000000000000" pitchFamily="2" charset="2"/>
              <a:buChar char="§"/>
            </a:pPr>
            <a:r>
              <a:rPr lang="en-US" sz="1600" dirty="0" err="1" smtClean="0"/>
              <a:t>AgCarolina</a:t>
            </a:r>
            <a:r>
              <a:rPr lang="en-US" sz="1600" dirty="0" smtClean="0"/>
              <a:t>, Cape Fear, &amp; Carolina</a:t>
            </a:r>
          </a:p>
          <a:p>
            <a:pPr>
              <a:buFont typeface="Wingdings" panose="05000000000000000000" pitchFamily="2" charset="2"/>
              <a:buChar char="§"/>
            </a:pPr>
            <a:r>
              <a:rPr lang="en-US" sz="1600" dirty="0" smtClean="0"/>
              <a:t>Loans to rural residents across the state</a:t>
            </a:r>
          </a:p>
        </p:txBody>
      </p:sp>
      <p:sp>
        <p:nvSpPr>
          <p:cNvPr id="6" name="Content Placeholder 5"/>
          <p:cNvSpPr>
            <a:spLocks noGrp="1"/>
          </p:cNvSpPr>
          <p:nvPr>
            <p:ph sz="half" idx="2"/>
          </p:nvPr>
        </p:nvSpPr>
        <p:spPr>
          <a:xfrm>
            <a:off x="4629150" y="5689949"/>
            <a:ext cx="3886200" cy="861918"/>
          </a:xfrm>
        </p:spPr>
        <p:txBody>
          <a:bodyPr/>
          <a:lstStyle/>
          <a:p>
            <a:pPr>
              <a:buFont typeface="Wingdings" panose="05000000000000000000" pitchFamily="2" charset="2"/>
              <a:buChar char="§"/>
            </a:pPr>
            <a:r>
              <a:rPr lang="en-US" sz="1600" dirty="0"/>
              <a:t>$</a:t>
            </a:r>
            <a:r>
              <a:rPr lang="en-US" sz="1600" dirty="0" smtClean="0"/>
              <a:t>3.9 </a:t>
            </a:r>
            <a:r>
              <a:rPr lang="en-US" sz="1600" dirty="0"/>
              <a:t>billion in loans to </a:t>
            </a:r>
            <a:r>
              <a:rPr lang="en-US" sz="1600" dirty="0" smtClean="0"/>
              <a:t>17,650 </a:t>
            </a:r>
            <a:r>
              <a:rPr lang="en-US" sz="1600" dirty="0"/>
              <a:t>customers</a:t>
            </a:r>
          </a:p>
          <a:p>
            <a:pPr>
              <a:buFont typeface="Wingdings" panose="05000000000000000000" pitchFamily="2" charset="2"/>
              <a:buChar char="§"/>
            </a:pPr>
            <a:r>
              <a:rPr lang="en-US" sz="1600" dirty="0" smtClean="0"/>
              <a:t>Source </a:t>
            </a:r>
            <a:r>
              <a:rPr lang="en-US" sz="1600" dirty="0"/>
              <a:t>of credit for farmers &amp; rural residents</a:t>
            </a:r>
          </a:p>
          <a:p>
            <a:endParaRPr lang="en-US" dirty="0"/>
          </a:p>
        </p:txBody>
      </p:sp>
      <p:pic>
        <p:nvPicPr>
          <p:cNvPr id="5" name="Picture 4"/>
          <p:cNvPicPr>
            <a:picLocks noChangeAspect="1"/>
          </p:cNvPicPr>
          <p:nvPr/>
        </p:nvPicPr>
        <p:blipFill rotWithShape="1">
          <a:blip r:embed="rId4"/>
          <a:srcRect l="1900" t="2905" r="1597" b="3385"/>
          <a:stretch/>
        </p:blipFill>
        <p:spPr>
          <a:xfrm>
            <a:off x="1668780" y="394710"/>
            <a:ext cx="6775704" cy="519995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1746" y="6024856"/>
            <a:ext cx="1086474" cy="527011"/>
          </a:xfrm>
          <a:prstGeom prst="rect">
            <a:avLst/>
          </a:prstGeom>
        </p:spPr>
      </p:pic>
    </p:spTree>
    <p:custDataLst>
      <p:tags r:id="rId1"/>
    </p:custDataLst>
    <p:extLst>
      <p:ext uri="{BB962C8B-B14F-4D97-AF65-F5344CB8AC3E}">
        <p14:creationId xmlns:p14="http://schemas.microsoft.com/office/powerpoint/2010/main" val="4037097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448" y="1040534"/>
            <a:ext cx="7185730" cy="5239949"/>
          </a:xfrm>
        </p:spPr>
        <p:txBody>
          <a:bodyPr>
            <a:normAutofit/>
          </a:bodyPr>
          <a:lstStyle/>
          <a:p>
            <a:pPr algn="ctr"/>
            <a:r>
              <a:rPr lang="en-US" cap="small" dirty="0" smtClean="0">
                <a:solidFill>
                  <a:srgbClr val="509135"/>
                </a:solidFill>
              </a:rPr>
              <a:t>Thank you for joining us through this EXCITING PRESENTATION!</a:t>
            </a:r>
            <a:r>
              <a:rPr lang="en-US" cap="small" smtClean="0">
                <a:solidFill>
                  <a:srgbClr val="509135"/>
                </a:solidFill>
              </a:rPr>
              <a:t/>
            </a:r>
            <a:br>
              <a:rPr lang="en-US" cap="small" smtClean="0">
                <a:solidFill>
                  <a:srgbClr val="509135"/>
                </a:solidFill>
              </a:rPr>
            </a:br>
            <a:r>
              <a:rPr lang="en-US" cap="small" smtClean="0">
                <a:solidFill>
                  <a:srgbClr val="509135"/>
                </a:solidFill>
              </a:rPr>
              <a:t/>
            </a:r>
            <a:br>
              <a:rPr lang="en-US" cap="small" smtClean="0">
                <a:solidFill>
                  <a:srgbClr val="509135"/>
                </a:solidFill>
              </a:rPr>
            </a:br>
            <a:r>
              <a:rPr lang="en-US" cap="small">
                <a:solidFill>
                  <a:srgbClr val="509135"/>
                </a:solidFill>
              </a:rPr>
              <a:t/>
            </a:r>
            <a:br>
              <a:rPr lang="en-US" cap="small">
                <a:solidFill>
                  <a:srgbClr val="509135"/>
                </a:solidFill>
              </a:rPr>
            </a:br>
            <a:r>
              <a:rPr lang="en-US" cap="small" dirty="0">
                <a:solidFill>
                  <a:srgbClr val="509135"/>
                </a:solidFill>
              </a:rPr>
              <a:t/>
            </a:r>
            <a:br>
              <a:rPr lang="en-US" cap="small" dirty="0">
                <a:solidFill>
                  <a:srgbClr val="509135"/>
                </a:solidFill>
              </a:rPr>
            </a:br>
            <a:r>
              <a:rPr lang="en-US" cap="small" dirty="0" smtClean="0">
                <a:solidFill>
                  <a:srgbClr val="509135"/>
                </a:solidFill>
              </a:rPr>
              <a:t>Visit our website </a:t>
            </a:r>
            <a:br>
              <a:rPr lang="en-US" cap="small" dirty="0" smtClean="0">
                <a:solidFill>
                  <a:srgbClr val="509135"/>
                </a:solidFill>
              </a:rPr>
            </a:br>
            <a:r>
              <a:rPr lang="en-US" sz="3200" b="1" dirty="0" smtClean="0">
                <a:solidFill>
                  <a:srgbClr val="509135"/>
                </a:solidFill>
                <a:hlinkClick r:id="rId3"/>
              </a:rPr>
              <a:t>farmcreditofnc.com</a:t>
            </a:r>
            <a:r>
              <a:rPr lang="en-US" sz="3200" dirty="0" smtClean="0">
                <a:solidFill>
                  <a:srgbClr val="509135"/>
                </a:solidFill>
              </a:rPr>
              <a:t/>
            </a:r>
            <a:br>
              <a:rPr lang="en-US" sz="3200" dirty="0" smtClean="0">
                <a:solidFill>
                  <a:srgbClr val="509135"/>
                </a:solidFill>
              </a:rPr>
            </a:br>
            <a:r>
              <a:rPr lang="en-US" sz="3200" dirty="0" smtClean="0">
                <a:solidFill>
                  <a:srgbClr val="509135"/>
                </a:solidFill>
              </a:rPr>
              <a:t/>
            </a:r>
            <a:br>
              <a:rPr lang="en-US" sz="3200" dirty="0" smtClean="0">
                <a:solidFill>
                  <a:srgbClr val="509135"/>
                </a:solidFill>
              </a:rPr>
            </a:br>
            <a:r>
              <a:rPr lang="en-US" sz="3200" dirty="0" smtClean="0">
                <a:solidFill>
                  <a:srgbClr val="009900"/>
                </a:solidFill>
              </a:rPr>
              <a:t/>
            </a:r>
            <a:br>
              <a:rPr lang="en-US" sz="3200" dirty="0" smtClean="0">
                <a:solidFill>
                  <a:srgbClr val="009900"/>
                </a:solidFill>
              </a:rPr>
            </a:br>
            <a:endParaRPr lang="en-US" sz="3200" cap="small" dirty="0">
              <a:solidFill>
                <a:srgbClr val="0099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0255" y="5410537"/>
            <a:ext cx="2283805" cy="1107796"/>
          </a:xfrm>
          <a:prstGeom prst="rect">
            <a:avLst/>
          </a:prstGeom>
        </p:spPr>
      </p:pic>
    </p:spTree>
    <p:custDataLst>
      <p:tags r:id="rId1"/>
    </p:custDataLst>
    <p:extLst>
      <p:ext uri="{BB962C8B-B14F-4D97-AF65-F5344CB8AC3E}">
        <p14:creationId xmlns:p14="http://schemas.microsoft.com/office/powerpoint/2010/main" val="1952343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093" y="782050"/>
            <a:ext cx="7263325" cy="554381"/>
          </a:xfrm>
        </p:spPr>
        <p:txBody>
          <a:bodyPr>
            <a:normAutofit/>
          </a:bodyPr>
          <a:lstStyle/>
          <a:p>
            <a:r>
              <a:rPr lang="en-US" b="1" dirty="0"/>
              <a:t>SAVING MONEY FOR THE FUTURE</a:t>
            </a:r>
          </a:p>
        </p:txBody>
      </p:sp>
      <p:sp>
        <p:nvSpPr>
          <p:cNvPr id="3" name="Content Placeholder 2"/>
          <p:cNvSpPr>
            <a:spLocks noGrp="1"/>
          </p:cNvSpPr>
          <p:nvPr>
            <p:ph idx="1"/>
          </p:nvPr>
        </p:nvSpPr>
        <p:spPr>
          <a:xfrm>
            <a:off x="1252024" y="1448972"/>
            <a:ext cx="7263326" cy="4727991"/>
          </a:xfrm>
        </p:spPr>
        <p:txBody>
          <a:bodyPr/>
          <a:lstStyle/>
          <a:p>
            <a:pPr>
              <a:buFont typeface="Wingdings" panose="05000000000000000000" pitchFamily="2" charset="2"/>
              <a:buChar char="§"/>
            </a:pPr>
            <a:r>
              <a:rPr lang="en-US" sz="2800" dirty="0" smtClean="0"/>
              <a:t> Savings </a:t>
            </a:r>
            <a:r>
              <a:rPr lang="en-US" sz="2800" dirty="0"/>
              <a:t>account – an interest earning, deposit account at a retail bank</a:t>
            </a:r>
          </a:p>
          <a:p>
            <a:pPr>
              <a:buFont typeface="Wingdings" panose="05000000000000000000" pitchFamily="2" charset="2"/>
              <a:buChar char="§"/>
            </a:pPr>
            <a:r>
              <a:rPr lang="en-US" sz="2800" dirty="0" smtClean="0"/>
              <a:t> Saving </a:t>
            </a:r>
            <a:r>
              <a:rPr lang="en-US" sz="2800" dirty="0"/>
              <a:t>money in a secure account creates a fund for emergency and surprise situations</a:t>
            </a:r>
          </a:p>
          <a:p>
            <a:pPr lvl="1"/>
            <a:r>
              <a:rPr lang="en-US" sz="2400" dirty="0"/>
              <a:t>Unexpected expenses can be very costly</a:t>
            </a:r>
          </a:p>
          <a:p>
            <a:pPr>
              <a:buFont typeface="Wingdings" panose="05000000000000000000" pitchFamily="2" charset="2"/>
              <a:buChar char="§"/>
            </a:pPr>
            <a:r>
              <a:rPr lang="en-US" sz="2800" dirty="0" smtClean="0"/>
              <a:t> Savings </a:t>
            </a:r>
            <a:r>
              <a:rPr lang="en-US" sz="2800" dirty="0"/>
              <a:t>allow for retirement, paying for college, buying a house, etc.</a:t>
            </a:r>
          </a:p>
          <a:p>
            <a:pPr lvl="1"/>
            <a:r>
              <a:rPr lang="en-US" sz="2400" dirty="0"/>
              <a:t>If you contribute enough to savings you are paving a solid road for your future plans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0691" y="5782113"/>
            <a:ext cx="1554133" cy="753857"/>
          </a:xfrm>
          <a:prstGeom prst="rect">
            <a:avLst/>
          </a:prstGeom>
        </p:spPr>
      </p:pic>
    </p:spTree>
    <p:custDataLst>
      <p:tags r:id="rId1"/>
    </p:custDataLst>
    <p:extLst>
      <p:ext uri="{BB962C8B-B14F-4D97-AF65-F5344CB8AC3E}">
        <p14:creationId xmlns:p14="http://schemas.microsoft.com/office/powerpoint/2010/main" val="1995622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888" y="801225"/>
            <a:ext cx="7291461" cy="619611"/>
          </a:xfrm>
        </p:spPr>
        <p:txBody>
          <a:bodyPr/>
          <a:lstStyle/>
          <a:p>
            <a:r>
              <a:rPr lang="en-US" b="1" dirty="0"/>
              <a:t>HOW MUCH SHOULD I SAVE?</a:t>
            </a:r>
          </a:p>
        </p:txBody>
      </p:sp>
      <p:sp>
        <p:nvSpPr>
          <p:cNvPr id="3" name="Content Placeholder 2"/>
          <p:cNvSpPr>
            <a:spLocks noGrp="1"/>
          </p:cNvSpPr>
          <p:nvPr>
            <p:ph idx="1"/>
          </p:nvPr>
        </p:nvSpPr>
        <p:spPr>
          <a:xfrm>
            <a:off x="1223888" y="1420836"/>
            <a:ext cx="7776238" cy="5148776"/>
          </a:xfrm>
        </p:spPr>
        <p:txBody>
          <a:bodyPr/>
          <a:lstStyle/>
          <a:p>
            <a:pPr>
              <a:buFont typeface="Wingdings" panose="05000000000000000000" pitchFamily="2" charset="2"/>
              <a:buChar char="§"/>
            </a:pPr>
            <a:r>
              <a:rPr lang="en-US" sz="2800" dirty="0"/>
              <a:t> </a:t>
            </a:r>
            <a:r>
              <a:rPr lang="en-US" sz="2600" dirty="0" smtClean="0"/>
              <a:t>Based on amount of income coming in</a:t>
            </a:r>
          </a:p>
          <a:p>
            <a:pPr>
              <a:buFont typeface="Wingdings" panose="05000000000000000000" pitchFamily="2" charset="2"/>
              <a:buChar char="§"/>
            </a:pPr>
            <a:r>
              <a:rPr lang="en-US" sz="2600" dirty="0" smtClean="0"/>
              <a:t> Goal – 10</a:t>
            </a:r>
            <a:r>
              <a:rPr lang="en-US" sz="2600" dirty="0"/>
              <a:t>% </a:t>
            </a:r>
            <a:r>
              <a:rPr lang="en-US" sz="2600" dirty="0" smtClean="0"/>
              <a:t>of your paycheck goes to		          savings</a:t>
            </a:r>
            <a:endParaRPr lang="en-US" sz="2600" dirty="0"/>
          </a:p>
          <a:p>
            <a:pPr>
              <a:buFont typeface="Wingdings" panose="05000000000000000000" pitchFamily="2" charset="2"/>
              <a:buChar char="§"/>
            </a:pPr>
            <a:r>
              <a:rPr lang="en-US" sz="2600" dirty="0" smtClean="0"/>
              <a:t> Save </a:t>
            </a:r>
            <a:r>
              <a:rPr lang="en-US" sz="2600" dirty="0"/>
              <a:t>up an additional amount that will equal </a:t>
            </a:r>
            <a:r>
              <a:rPr lang="en-US" sz="2600" dirty="0" smtClean="0"/>
              <a:t>3 to 6 </a:t>
            </a:r>
            <a:r>
              <a:rPr lang="en-US" sz="2600" dirty="0"/>
              <a:t>months worth of living expenses</a:t>
            </a:r>
          </a:p>
          <a:p>
            <a:pPr lvl="1"/>
            <a:r>
              <a:rPr lang="en-US" sz="2400" dirty="0"/>
              <a:t>Pay for groceries and other daily/monthly living expenses in case you are out of work for 3-6 months</a:t>
            </a:r>
          </a:p>
          <a:p>
            <a:pPr lvl="1"/>
            <a:r>
              <a:rPr lang="en-US" sz="2400" dirty="0"/>
              <a:t>Disability can happen to anyone, being prepared just puts you in a better position </a:t>
            </a:r>
            <a:r>
              <a:rPr lang="en-US" sz="2400" dirty="0" smtClean="0"/>
              <a:t>financially</a:t>
            </a:r>
          </a:p>
          <a:p>
            <a:pPr>
              <a:buFont typeface="Wingdings" panose="05000000000000000000" pitchFamily="2" charset="2"/>
              <a:buChar char="§"/>
            </a:pPr>
            <a:r>
              <a:rPr lang="en-US" sz="2700" dirty="0"/>
              <a:t> </a:t>
            </a:r>
            <a:r>
              <a:rPr lang="en-US" sz="2600" dirty="0" smtClean="0"/>
              <a:t>Save additional funds for future plans</a:t>
            </a:r>
          </a:p>
          <a:p>
            <a:pPr lvl="1"/>
            <a:r>
              <a:rPr lang="en-US" sz="2400" dirty="0" smtClean="0"/>
              <a:t>Building a house</a:t>
            </a:r>
          </a:p>
          <a:p>
            <a:pPr lvl="1"/>
            <a:r>
              <a:rPr lang="en-US" sz="2400" dirty="0" smtClean="0"/>
              <a:t>Buying a car</a:t>
            </a:r>
            <a:endParaRPr lang="en-US" sz="2400" dirty="0"/>
          </a:p>
        </p:txBody>
      </p:sp>
      <p:pic>
        <p:nvPicPr>
          <p:cNvPr id="4" name="Picture 3"/>
          <p:cNvPicPr>
            <a:picLocks noChangeAspect="1"/>
          </p:cNvPicPr>
          <p:nvPr/>
        </p:nvPicPr>
        <p:blipFill>
          <a:blip r:embed="rId4"/>
          <a:stretch>
            <a:fillRect/>
          </a:stretch>
        </p:blipFill>
        <p:spPr>
          <a:xfrm>
            <a:off x="7037044" y="440342"/>
            <a:ext cx="1963082" cy="232277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0691" y="5758447"/>
            <a:ext cx="1588654" cy="732175"/>
          </a:xfrm>
          <a:prstGeom prst="rect">
            <a:avLst/>
          </a:prstGeom>
        </p:spPr>
      </p:pic>
    </p:spTree>
    <p:custDataLst>
      <p:tags r:id="rId1"/>
    </p:custDataLst>
    <p:extLst>
      <p:ext uri="{BB962C8B-B14F-4D97-AF65-F5344CB8AC3E}">
        <p14:creationId xmlns:p14="http://schemas.microsoft.com/office/powerpoint/2010/main" val="1630429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228" y="1153266"/>
            <a:ext cx="7221122" cy="539469"/>
          </a:xfrm>
        </p:spPr>
        <p:txBody>
          <a:bodyPr/>
          <a:lstStyle/>
          <a:p>
            <a:r>
              <a:rPr lang="en-US" b="1" dirty="0"/>
              <a:t>Emergency Funds</a:t>
            </a:r>
          </a:p>
        </p:txBody>
      </p:sp>
      <p:pic>
        <p:nvPicPr>
          <p:cNvPr id="5" name="Picture 4"/>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sharpenSoften amount="63000"/>
                    </a14:imgEffect>
                  </a14:imgLayer>
                </a14:imgProps>
              </a:ext>
            </a:extLst>
          </a:blip>
          <a:srcRect l="17364" r="16098"/>
          <a:stretch/>
        </p:blipFill>
        <p:spPr>
          <a:xfrm>
            <a:off x="7024254" y="391799"/>
            <a:ext cx="2119746" cy="2062404"/>
          </a:xfrm>
          <a:prstGeom prst="rect">
            <a:avLst/>
          </a:prstGeom>
        </p:spPr>
      </p:pic>
      <p:graphicFrame>
        <p:nvGraphicFramePr>
          <p:cNvPr id="6" name="Diagram 5"/>
          <p:cNvGraphicFramePr/>
          <p:nvPr>
            <p:extLst>
              <p:ext uri="{D42A27DB-BD31-4B8C-83A1-F6EECF244321}">
                <p14:modId xmlns:p14="http://schemas.microsoft.com/office/powerpoint/2010/main" val="3038104217"/>
              </p:ext>
            </p:extLst>
          </p:nvPr>
        </p:nvGraphicFramePr>
        <p:xfrm>
          <a:off x="1294228" y="1830328"/>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80811" y="5773987"/>
            <a:ext cx="1572606" cy="762817"/>
          </a:xfrm>
          <a:prstGeom prst="rect">
            <a:avLst/>
          </a:prstGeom>
        </p:spPr>
      </p:pic>
    </p:spTree>
    <p:custDataLst>
      <p:tags r:id="rId1"/>
    </p:custDataLst>
    <p:extLst>
      <p:ext uri="{BB962C8B-B14F-4D97-AF65-F5344CB8AC3E}">
        <p14:creationId xmlns:p14="http://schemas.microsoft.com/office/powerpoint/2010/main" val="1009356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025" y="829993"/>
            <a:ext cx="7263325" cy="493003"/>
          </a:xfrm>
        </p:spPr>
        <p:txBody>
          <a:bodyPr/>
          <a:lstStyle/>
          <a:p>
            <a:r>
              <a:rPr lang="en-US" b="1" dirty="0" smtClean="0"/>
              <a:t>DECIDE ON YOUR SAVINGS GOALS</a:t>
            </a:r>
            <a:endParaRPr lang="en-US" b="1" dirty="0"/>
          </a:p>
        </p:txBody>
      </p:sp>
      <p:sp>
        <p:nvSpPr>
          <p:cNvPr id="3" name="Content Placeholder 2"/>
          <p:cNvSpPr>
            <a:spLocks noGrp="1"/>
          </p:cNvSpPr>
          <p:nvPr>
            <p:ph idx="1"/>
          </p:nvPr>
        </p:nvSpPr>
        <p:spPr>
          <a:xfrm>
            <a:off x="1252024" y="1561513"/>
            <a:ext cx="7263326" cy="4913279"/>
          </a:xfrm>
        </p:spPr>
        <p:txBody>
          <a:bodyPr/>
          <a:lstStyle/>
          <a:p>
            <a:pPr>
              <a:buFont typeface="Wingdings" panose="05000000000000000000" pitchFamily="2" charset="2"/>
              <a:buChar char="§"/>
            </a:pPr>
            <a:r>
              <a:rPr lang="en-US" sz="2800" dirty="0" smtClean="0"/>
              <a:t> Know </a:t>
            </a:r>
            <a:r>
              <a:rPr lang="en-US" sz="2800" dirty="0"/>
              <a:t>what your money is going towards</a:t>
            </a:r>
          </a:p>
          <a:p>
            <a:pPr>
              <a:buFont typeface="Wingdings" panose="05000000000000000000" pitchFamily="2" charset="2"/>
              <a:buChar char="§"/>
            </a:pPr>
            <a:r>
              <a:rPr lang="en-US" sz="2800" dirty="0" smtClean="0"/>
              <a:t> Find </a:t>
            </a:r>
            <a:r>
              <a:rPr lang="en-US" sz="2800" dirty="0"/>
              <a:t>areas where you can spend less money</a:t>
            </a:r>
          </a:p>
          <a:p>
            <a:pPr>
              <a:buFont typeface="Wingdings" panose="05000000000000000000" pitchFamily="2" charset="2"/>
              <a:buChar char="§"/>
            </a:pPr>
            <a:r>
              <a:rPr lang="en-US" sz="2800" dirty="0" smtClean="0"/>
              <a:t> Write </a:t>
            </a:r>
            <a:r>
              <a:rPr lang="en-US" sz="2800" dirty="0"/>
              <a:t>out your expenses</a:t>
            </a:r>
          </a:p>
        </p:txBody>
      </p:sp>
      <p:graphicFrame>
        <p:nvGraphicFramePr>
          <p:cNvPr id="4" name="Diagram 3"/>
          <p:cNvGraphicFramePr/>
          <p:nvPr>
            <p:extLst>
              <p:ext uri="{D42A27DB-BD31-4B8C-83A1-F6EECF244321}">
                <p14:modId xmlns:p14="http://schemas.microsoft.com/office/powerpoint/2010/main" val="4069701014"/>
              </p:ext>
            </p:extLst>
          </p:nvPr>
        </p:nvGraphicFramePr>
        <p:xfrm>
          <a:off x="1921565" y="3110948"/>
          <a:ext cx="5135217" cy="33638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26323" y="5892800"/>
            <a:ext cx="1365749" cy="662478"/>
          </a:xfrm>
          <a:prstGeom prst="rect">
            <a:avLst/>
          </a:prstGeom>
        </p:spPr>
      </p:pic>
    </p:spTree>
    <p:custDataLst>
      <p:tags r:id="rId1"/>
    </p:custDataLst>
    <p:extLst>
      <p:ext uri="{BB962C8B-B14F-4D97-AF65-F5344CB8AC3E}">
        <p14:creationId xmlns:p14="http://schemas.microsoft.com/office/powerpoint/2010/main" val="319356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091" y="766606"/>
            <a:ext cx="7142129" cy="1325563"/>
          </a:xfrm>
        </p:spPr>
        <p:txBody>
          <a:bodyPr>
            <a:normAutofit/>
          </a:bodyPr>
          <a:lstStyle/>
          <a:p>
            <a:pPr algn="ctr"/>
            <a:r>
              <a:rPr lang="en-US" sz="6000" b="1" dirty="0"/>
              <a:t>50/30/20 Rule </a:t>
            </a:r>
          </a:p>
        </p:txBody>
      </p:sp>
      <p:pic>
        <p:nvPicPr>
          <p:cNvPr id="4" name="Picture 3"/>
          <p:cNvPicPr>
            <a:picLocks noChangeAspect="1"/>
          </p:cNvPicPr>
          <p:nvPr/>
        </p:nvPicPr>
        <p:blipFill>
          <a:blip r:embed="rId4"/>
          <a:stretch>
            <a:fillRect/>
          </a:stretch>
        </p:blipFill>
        <p:spPr>
          <a:xfrm>
            <a:off x="1266091" y="2092169"/>
            <a:ext cx="2700319" cy="1698053"/>
          </a:xfrm>
          <a:prstGeom prst="rect">
            <a:avLst/>
          </a:prstGeom>
        </p:spPr>
      </p:pic>
      <p:pic>
        <p:nvPicPr>
          <p:cNvPr id="5" name="Picture 4"/>
          <p:cNvPicPr>
            <a:picLocks noChangeAspect="1"/>
          </p:cNvPicPr>
          <p:nvPr/>
        </p:nvPicPr>
        <p:blipFill>
          <a:blip r:embed="rId4"/>
          <a:stretch>
            <a:fillRect/>
          </a:stretch>
        </p:blipFill>
        <p:spPr>
          <a:xfrm>
            <a:off x="3114711" y="4576884"/>
            <a:ext cx="2700319" cy="1698053"/>
          </a:xfrm>
          <a:prstGeom prst="rect">
            <a:avLst/>
          </a:prstGeom>
        </p:spPr>
      </p:pic>
      <p:pic>
        <p:nvPicPr>
          <p:cNvPr id="6" name="Picture 5"/>
          <p:cNvPicPr>
            <a:picLocks noChangeAspect="1"/>
          </p:cNvPicPr>
          <p:nvPr/>
        </p:nvPicPr>
        <p:blipFill>
          <a:blip r:embed="rId4"/>
          <a:stretch>
            <a:fillRect/>
          </a:stretch>
        </p:blipFill>
        <p:spPr>
          <a:xfrm>
            <a:off x="6060705" y="2284761"/>
            <a:ext cx="2700319" cy="1698053"/>
          </a:xfrm>
          <a:prstGeom prst="rect">
            <a:avLst/>
          </a:prstGeom>
        </p:spPr>
      </p:pic>
      <p:sp>
        <p:nvSpPr>
          <p:cNvPr id="7" name="TextBox 6"/>
          <p:cNvSpPr txBox="1"/>
          <p:nvPr/>
        </p:nvSpPr>
        <p:spPr>
          <a:xfrm>
            <a:off x="1950270" y="2614328"/>
            <a:ext cx="1676400" cy="646331"/>
          </a:xfrm>
          <a:prstGeom prst="rect">
            <a:avLst/>
          </a:prstGeom>
          <a:noFill/>
        </p:spPr>
        <p:txBody>
          <a:bodyPr wrap="square" rtlCol="0">
            <a:spAutoFit/>
          </a:bodyPr>
          <a:lstStyle/>
          <a:p>
            <a:r>
              <a:rPr lang="en-US" sz="3600" cap="small" dirty="0" smtClean="0">
                <a:solidFill>
                  <a:schemeClr val="bg1"/>
                </a:solidFill>
                <a:cs typeface="Adobe Devanagari" panose="02040503050201020203" pitchFamily="18" charset="0"/>
              </a:rPr>
              <a:t>Needs</a:t>
            </a:r>
            <a:endParaRPr lang="en-US" sz="3600" cap="small" dirty="0">
              <a:solidFill>
                <a:schemeClr val="bg1"/>
              </a:solidFill>
              <a:cs typeface="Adobe Devanagari" panose="02040503050201020203" pitchFamily="18" charset="0"/>
            </a:endParaRPr>
          </a:p>
        </p:txBody>
      </p:sp>
      <p:sp>
        <p:nvSpPr>
          <p:cNvPr id="10" name="TextBox 9"/>
          <p:cNvSpPr txBox="1"/>
          <p:nvPr/>
        </p:nvSpPr>
        <p:spPr>
          <a:xfrm>
            <a:off x="3781415" y="5102744"/>
            <a:ext cx="1676400" cy="646331"/>
          </a:xfrm>
          <a:prstGeom prst="rect">
            <a:avLst/>
          </a:prstGeom>
          <a:noFill/>
        </p:spPr>
        <p:txBody>
          <a:bodyPr wrap="square" rtlCol="0">
            <a:spAutoFit/>
          </a:bodyPr>
          <a:lstStyle/>
          <a:p>
            <a:r>
              <a:rPr lang="en-US" sz="3600" cap="small" dirty="0" smtClean="0">
                <a:solidFill>
                  <a:schemeClr val="bg1"/>
                </a:solidFill>
                <a:cs typeface="Adobe Devanagari" panose="02040503050201020203" pitchFamily="18" charset="0"/>
              </a:rPr>
              <a:t>Wants</a:t>
            </a:r>
            <a:endParaRPr lang="en-US" sz="3600" cap="small" dirty="0">
              <a:solidFill>
                <a:schemeClr val="bg1"/>
              </a:solidFill>
              <a:cs typeface="Adobe Devanagari" panose="02040503050201020203" pitchFamily="18" charset="0"/>
            </a:endParaRPr>
          </a:p>
        </p:txBody>
      </p:sp>
      <p:sp>
        <p:nvSpPr>
          <p:cNvPr id="11" name="TextBox 10"/>
          <p:cNvSpPr txBox="1"/>
          <p:nvPr/>
        </p:nvSpPr>
        <p:spPr>
          <a:xfrm>
            <a:off x="6716804" y="2806919"/>
            <a:ext cx="2044220" cy="646331"/>
          </a:xfrm>
          <a:prstGeom prst="rect">
            <a:avLst/>
          </a:prstGeom>
          <a:noFill/>
        </p:spPr>
        <p:txBody>
          <a:bodyPr wrap="square" rtlCol="0">
            <a:spAutoFit/>
          </a:bodyPr>
          <a:lstStyle/>
          <a:p>
            <a:r>
              <a:rPr lang="en-US" sz="3600" cap="small" dirty="0" smtClean="0">
                <a:solidFill>
                  <a:schemeClr val="bg1"/>
                </a:solidFill>
              </a:rPr>
              <a:t>Savings</a:t>
            </a:r>
            <a:endParaRPr lang="en-US" sz="3600" cap="small" dirty="0">
              <a:solidFill>
                <a:schemeClr val="bg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0864" y="5749075"/>
            <a:ext cx="1650197" cy="800454"/>
          </a:xfrm>
          <a:prstGeom prst="rect">
            <a:avLst/>
          </a:prstGeom>
        </p:spPr>
      </p:pic>
    </p:spTree>
    <p:custDataLst>
      <p:tags r:id="rId1"/>
    </p:custDataLst>
    <p:extLst>
      <p:ext uri="{BB962C8B-B14F-4D97-AF65-F5344CB8AC3E}">
        <p14:creationId xmlns:p14="http://schemas.microsoft.com/office/powerpoint/2010/main" val="2951324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824886"/>
            <a:ext cx="7235190" cy="891374"/>
          </a:xfrm>
        </p:spPr>
        <p:txBody>
          <a:bodyPr/>
          <a:lstStyle/>
          <a:p>
            <a:r>
              <a:rPr lang="en-US" b="1" dirty="0"/>
              <a:t>Should I make separate accounts to put money into?</a:t>
            </a:r>
          </a:p>
        </p:txBody>
      </p:sp>
      <p:sp>
        <p:nvSpPr>
          <p:cNvPr id="3" name="Content Placeholder 2"/>
          <p:cNvSpPr>
            <a:spLocks noGrp="1"/>
          </p:cNvSpPr>
          <p:nvPr>
            <p:ph idx="1"/>
          </p:nvPr>
        </p:nvSpPr>
        <p:spPr>
          <a:xfrm>
            <a:off x="1280160" y="1913207"/>
            <a:ext cx="7235190" cy="4263756"/>
          </a:xfrm>
        </p:spPr>
        <p:txBody>
          <a:bodyPr/>
          <a:lstStyle/>
          <a:p>
            <a:pPr>
              <a:buFont typeface="Wingdings" panose="05000000000000000000" pitchFamily="2" charset="2"/>
              <a:buChar char="§"/>
            </a:pPr>
            <a:r>
              <a:rPr lang="en-US" sz="2800" dirty="0" smtClean="0"/>
              <a:t> DO </a:t>
            </a:r>
            <a:r>
              <a:rPr lang="en-US" sz="2800" dirty="0"/>
              <a:t>NOT keep your money all in one place.</a:t>
            </a:r>
          </a:p>
          <a:p>
            <a:pPr>
              <a:buFont typeface="Wingdings" panose="05000000000000000000" pitchFamily="2" charset="2"/>
              <a:buChar char="§"/>
            </a:pPr>
            <a:r>
              <a:rPr lang="en-US" sz="2800" dirty="0" smtClean="0"/>
              <a:t> Research </a:t>
            </a:r>
            <a:r>
              <a:rPr lang="en-US" sz="2800" dirty="0"/>
              <a:t>which accounts will allow you to benefit the most from keeping money in them.</a:t>
            </a:r>
          </a:p>
          <a:p>
            <a:pPr>
              <a:buFont typeface="Wingdings" panose="05000000000000000000" pitchFamily="2" charset="2"/>
              <a:buChar char="§"/>
            </a:pPr>
            <a:r>
              <a:rPr lang="en-US" sz="2800" dirty="0" smtClean="0"/>
              <a:t> Why </a:t>
            </a:r>
            <a:r>
              <a:rPr lang="en-US" sz="2800" dirty="0"/>
              <a:t>money market?</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9163" y="5800034"/>
            <a:ext cx="1554134" cy="753857"/>
          </a:xfrm>
          <a:prstGeom prst="rect">
            <a:avLst/>
          </a:prstGeom>
        </p:spPr>
      </p:pic>
    </p:spTree>
    <p:custDataLst>
      <p:tags r:id="rId1"/>
    </p:custDataLst>
    <p:extLst>
      <p:ext uri="{BB962C8B-B14F-4D97-AF65-F5344CB8AC3E}">
        <p14:creationId xmlns:p14="http://schemas.microsoft.com/office/powerpoint/2010/main" val="416000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CREDIT &amp; LOANS</a:t>
            </a:r>
            <a:endParaRPr lang="en-US" dirty="0"/>
          </a:p>
        </p:txBody>
      </p:sp>
      <p:sp>
        <p:nvSpPr>
          <p:cNvPr id="3" name="Subtitle 2"/>
          <p:cNvSpPr>
            <a:spLocks noGrp="1"/>
          </p:cNvSpPr>
          <p:nvPr>
            <p:ph type="subTitle" idx="1"/>
          </p:nvPr>
        </p:nvSpPr>
        <p:spPr/>
        <p:txBody>
          <a:bodyPr/>
          <a:lstStyle/>
          <a:p>
            <a:r>
              <a:rPr lang="en-US" dirty="0" smtClean="0"/>
              <a:t>SPEAKING THE LOAN LANGUAGE</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586" y="5374257"/>
            <a:ext cx="2567709" cy="1245507"/>
          </a:xfrm>
          <a:prstGeom prst="rect">
            <a:avLst/>
          </a:prstGeom>
        </p:spPr>
      </p:pic>
    </p:spTree>
    <p:custDataLst>
      <p:tags r:id="rId1"/>
    </p:custDataLst>
    <p:extLst>
      <p:ext uri="{BB962C8B-B14F-4D97-AF65-F5344CB8AC3E}">
        <p14:creationId xmlns:p14="http://schemas.microsoft.com/office/powerpoint/2010/main" val="3815155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815298"/>
            <a:ext cx="7235190" cy="521139"/>
          </a:xfrm>
        </p:spPr>
        <p:txBody>
          <a:bodyPr/>
          <a:lstStyle/>
          <a:p>
            <a:r>
              <a:rPr lang="en-US" b="1" dirty="0"/>
              <a:t>UNDERSTANDING CREDIT</a:t>
            </a:r>
          </a:p>
        </p:txBody>
      </p:sp>
      <p:sp>
        <p:nvSpPr>
          <p:cNvPr id="3" name="Content Placeholder 2"/>
          <p:cNvSpPr>
            <a:spLocks noGrp="1"/>
          </p:cNvSpPr>
          <p:nvPr>
            <p:ph idx="1"/>
          </p:nvPr>
        </p:nvSpPr>
        <p:spPr>
          <a:xfrm>
            <a:off x="1280159" y="1519311"/>
            <a:ext cx="7723163" cy="4770194"/>
          </a:xfrm>
        </p:spPr>
        <p:txBody>
          <a:bodyPr/>
          <a:lstStyle/>
          <a:p>
            <a:pPr>
              <a:buFont typeface="Wingdings" panose="05000000000000000000" pitchFamily="2" charset="2"/>
              <a:buChar char="§"/>
            </a:pPr>
            <a:r>
              <a:rPr lang="en-US" sz="2800" dirty="0" smtClean="0"/>
              <a:t> Credit Report </a:t>
            </a:r>
            <a:r>
              <a:rPr lang="en-US" sz="2800" dirty="0"/>
              <a:t>– your history of loans, mortgages, tax liens, repayment history, etc. all listed on one </a:t>
            </a:r>
            <a:r>
              <a:rPr lang="en-US" sz="2800" dirty="0" smtClean="0"/>
              <a:t>report</a:t>
            </a:r>
          </a:p>
          <a:p>
            <a:pPr>
              <a:buFont typeface="Wingdings" panose="05000000000000000000" pitchFamily="2" charset="2"/>
              <a:buChar char="§"/>
            </a:pPr>
            <a:r>
              <a:rPr lang="en-US" sz="2800" dirty="0" smtClean="0"/>
              <a:t> Credit Score – a </a:t>
            </a:r>
            <a:r>
              <a:rPr lang="en-US" sz="2800" dirty="0"/>
              <a:t>score </a:t>
            </a:r>
            <a:r>
              <a:rPr lang="en-US" sz="2800" dirty="0" smtClean="0"/>
              <a:t>showing </a:t>
            </a:r>
            <a:r>
              <a:rPr lang="en-US" sz="2800" dirty="0"/>
              <a:t>your reputation as a borrower of </a:t>
            </a:r>
            <a:r>
              <a:rPr lang="en-US" sz="2800" dirty="0" smtClean="0"/>
              <a:t>money</a:t>
            </a:r>
            <a:endParaRPr lang="en-US" sz="2800" dirty="0"/>
          </a:p>
          <a:p>
            <a:pPr lvl="1"/>
            <a:r>
              <a:rPr lang="en-US" sz="2800" dirty="0"/>
              <a:t> </a:t>
            </a:r>
            <a:r>
              <a:rPr lang="en-US" sz="2400" dirty="0"/>
              <a:t>A credit score is a number based on a level of analysis to represent the creditworthiness of an individual</a:t>
            </a:r>
            <a:r>
              <a:rPr lang="en-US" sz="2400" dirty="0" smtClean="0"/>
              <a:t>.</a:t>
            </a:r>
            <a:endParaRPr lang="en-US" sz="28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6216" y="5643418"/>
            <a:ext cx="1887106" cy="915371"/>
          </a:xfrm>
          <a:prstGeom prst="rect">
            <a:avLst/>
          </a:prstGeom>
        </p:spPr>
      </p:pic>
    </p:spTree>
    <p:custDataLst>
      <p:tags r:id="rId1"/>
    </p:custDataLst>
    <p:extLst>
      <p:ext uri="{BB962C8B-B14F-4D97-AF65-F5344CB8AC3E}">
        <p14:creationId xmlns:p14="http://schemas.microsoft.com/office/powerpoint/2010/main" val="4119337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127" y="870766"/>
            <a:ext cx="7693350" cy="569096"/>
          </a:xfrm>
        </p:spPr>
        <p:txBody>
          <a:bodyPr/>
          <a:lstStyle/>
          <a:p>
            <a:r>
              <a:rPr lang="en-US" b="1" dirty="0" smtClean="0"/>
              <a:t>UNDERSTANDING CREDIT</a:t>
            </a:r>
            <a:endParaRPr lang="en-US" b="1" dirty="0"/>
          </a:p>
        </p:txBody>
      </p:sp>
      <p:sp>
        <p:nvSpPr>
          <p:cNvPr id="3" name="Content Placeholder 2"/>
          <p:cNvSpPr>
            <a:spLocks noGrp="1"/>
          </p:cNvSpPr>
          <p:nvPr>
            <p:ph idx="1"/>
          </p:nvPr>
        </p:nvSpPr>
        <p:spPr>
          <a:xfrm>
            <a:off x="1096777" y="1598783"/>
            <a:ext cx="7886700" cy="4351338"/>
          </a:xfrm>
        </p:spPr>
        <p:txBody>
          <a:bodyPr/>
          <a:lstStyle/>
          <a:p>
            <a:pPr>
              <a:buFont typeface="Wingdings" panose="05000000000000000000" pitchFamily="2" charset="2"/>
              <a:buChar char="§"/>
            </a:pPr>
            <a:r>
              <a:rPr lang="en-US" sz="2800" dirty="0" smtClean="0">
                <a:solidFill>
                  <a:schemeClr val="tx1"/>
                </a:solidFill>
              </a:rPr>
              <a:t> </a:t>
            </a:r>
            <a:r>
              <a:rPr lang="en-US" sz="2800" dirty="0"/>
              <a:t>Will be used anytime you get a loan to:</a:t>
            </a:r>
          </a:p>
          <a:p>
            <a:pPr lvl="1"/>
            <a:r>
              <a:rPr lang="en-US" sz="2400" dirty="0" smtClean="0"/>
              <a:t> Purchase </a:t>
            </a:r>
            <a:r>
              <a:rPr lang="en-US" sz="2400" dirty="0"/>
              <a:t>a car</a:t>
            </a:r>
          </a:p>
          <a:p>
            <a:pPr lvl="1"/>
            <a:r>
              <a:rPr lang="en-US" sz="2400" dirty="0" smtClean="0"/>
              <a:t> Take out a loan to pay </a:t>
            </a:r>
            <a:r>
              <a:rPr lang="en-US" sz="2400" dirty="0"/>
              <a:t>for college</a:t>
            </a:r>
          </a:p>
          <a:p>
            <a:pPr lvl="1"/>
            <a:r>
              <a:rPr lang="en-US" sz="2400" dirty="0" smtClean="0"/>
              <a:t> Buy </a:t>
            </a:r>
            <a:r>
              <a:rPr lang="en-US" sz="2400" dirty="0"/>
              <a:t>a house</a:t>
            </a:r>
          </a:p>
          <a:p>
            <a:pPr lvl="1"/>
            <a:r>
              <a:rPr lang="en-US" sz="2400" dirty="0" smtClean="0"/>
              <a:t> Buy </a:t>
            </a:r>
            <a:r>
              <a:rPr lang="en-US" sz="2400" dirty="0"/>
              <a:t>an </a:t>
            </a:r>
            <a:r>
              <a:rPr lang="en-US" sz="2400" dirty="0" smtClean="0"/>
              <a:t>ATV</a:t>
            </a:r>
          </a:p>
          <a:p>
            <a:pPr lvl="1"/>
            <a:r>
              <a:rPr lang="en-US" sz="2400" dirty="0" smtClean="0"/>
              <a:t> Buy land</a:t>
            </a:r>
          </a:p>
          <a:p>
            <a:pPr lvl="1"/>
            <a:r>
              <a:rPr lang="en-US" sz="2400" dirty="0" smtClean="0"/>
              <a:t> Get a credit card</a:t>
            </a:r>
            <a:endParaRPr lang="en-US" sz="2400" dirty="0"/>
          </a:p>
          <a:p>
            <a:pPr>
              <a:buFont typeface="Wingdings" panose="05000000000000000000" pitchFamily="2" charset="2"/>
              <a:buChar char="§"/>
            </a:pPr>
            <a:r>
              <a:rPr lang="en-US" sz="2800" dirty="0"/>
              <a:t> Something everyone has</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7345" y="5515927"/>
            <a:ext cx="2015951" cy="977869"/>
          </a:xfrm>
          <a:prstGeom prst="rect">
            <a:avLst/>
          </a:prstGeom>
        </p:spPr>
      </p:pic>
    </p:spTree>
    <p:custDataLst>
      <p:tags r:id="rId1"/>
    </p:custDataLst>
    <p:extLst>
      <p:ext uri="{BB962C8B-B14F-4D97-AF65-F5344CB8AC3E}">
        <p14:creationId xmlns:p14="http://schemas.microsoft.com/office/powerpoint/2010/main" val="3934106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024" y="977704"/>
            <a:ext cx="7263325" cy="520505"/>
          </a:xfrm>
        </p:spPr>
        <p:txBody>
          <a:bodyPr/>
          <a:lstStyle/>
          <a:p>
            <a:r>
              <a:rPr lang="en-US" b="1" dirty="0" smtClean="0"/>
              <a:t>START </a:t>
            </a:r>
            <a:r>
              <a:rPr lang="en-US" b="1" dirty="0"/>
              <a:t>TODAY</a:t>
            </a:r>
          </a:p>
        </p:txBody>
      </p:sp>
      <p:sp>
        <p:nvSpPr>
          <p:cNvPr id="3" name="Content Placeholder 2"/>
          <p:cNvSpPr>
            <a:spLocks noGrp="1"/>
          </p:cNvSpPr>
          <p:nvPr>
            <p:ph idx="1"/>
          </p:nvPr>
        </p:nvSpPr>
        <p:spPr>
          <a:xfrm>
            <a:off x="1252024" y="1825625"/>
            <a:ext cx="7263326" cy="4351338"/>
          </a:xfrm>
        </p:spPr>
        <p:txBody>
          <a:bodyPr/>
          <a:lstStyle/>
          <a:p>
            <a:r>
              <a:rPr lang="en-US" sz="2800" dirty="0"/>
              <a:t>Where do I begin?</a:t>
            </a:r>
          </a:p>
          <a:p>
            <a:r>
              <a:rPr lang="en-US" sz="2800" dirty="0"/>
              <a:t>Who should I talk to about finances?</a:t>
            </a:r>
          </a:p>
          <a:p>
            <a:r>
              <a:rPr lang="en-US" sz="2800" dirty="0"/>
              <a:t>What are all these crazy words like collateral, insurance, and lien?</a:t>
            </a:r>
          </a:p>
          <a:p>
            <a:r>
              <a:rPr lang="en-US" sz="2800" dirty="0"/>
              <a:t>Why is this even important to me?</a:t>
            </a:r>
          </a:p>
          <a:p>
            <a:r>
              <a:rPr lang="en-US" sz="2800" dirty="0"/>
              <a:t>How do I win this financial game?</a:t>
            </a:r>
          </a:p>
          <a:p>
            <a:pPr marL="0" indent="0">
              <a:buNone/>
            </a:pPr>
            <a:endParaRPr lang="en-US" dirty="0"/>
          </a:p>
          <a:p>
            <a:pPr marL="0" indent="0" algn="ctr">
              <a:buNone/>
            </a:pPr>
            <a:r>
              <a:rPr lang="en-US" sz="2800" b="1" dirty="0"/>
              <a:t>HOLD ON TO YOUR </a:t>
            </a:r>
            <a:r>
              <a:rPr lang="en-US" sz="2800" b="1" dirty="0" smtClean="0"/>
              <a:t>SEATS, </a:t>
            </a:r>
            <a:r>
              <a:rPr lang="en-US" sz="2800" b="1" dirty="0"/>
              <a:t>HERE WE GO!</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3673" y="5671054"/>
            <a:ext cx="1717964" cy="833325"/>
          </a:xfrm>
          <a:prstGeom prst="rect">
            <a:avLst/>
          </a:prstGeom>
        </p:spPr>
      </p:pic>
    </p:spTree>
    <p:custDataLst>
      <p:tags r:id="rId1"/>
    </p:custDataLst>
    <p:extLst>
      <p:ext uri="{BB962C8B-B14F-4D97-AF65-F5344CB8AC3E}">
        <p14:creationId xmlns:p14="http://schemas.microsoft.com/office/powerpoint/2010/main" val="3200584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990" y="717453"/>
            <a:ext cx="7270359" cy="576776"/>
          </a:xfrm>
        </p:spPr>
        <p:txBody>
          <a:bodyPr/>
          <a:lstStyle/>
          <a:p>
            <a:r>
              <a:rPr lang="en-US" b="1" dirty="0"/>
              <a:t>CREDIT SCORE RANGE</a:t>
            </a:r>
          </a:p>
        </p:txBody>
      </p:sp>
      <p:pic>
        <p:nvPicPr>
          <p:cNvPr id="4" name="Content Placeholder 3"/>
          <p:cNvPicPr>
            <a:picLocks noGrp="1" noChangeAspect="1"/>
          </p:cNvPicPr>
          <p:nvPr>
            <p:ph idx="1"/>
          </p:nvPr>
        </p:nvPicPr>
        <p:blipFill>
          <a:blip r:embed="rId4"/>
          <a:stretch>
            <a:fillRect/>
          </a:stretch>
        </p:blipFill>
        <p:spPr>
          <a:xfrm>
            <a:off x="1553160" y="1294229"/>
            <a:ext cx="6654018" cy="430614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9163" y="5748069"/>
            <a:ext cx="1571303" cy="762185"/>
          </a:xfrm>
          <a:prstGeom prst="rect">
            <a:avLst/>
          </a:prstGeom>
        </p:spPr>
      </p:pic>
    </p:spTree>
    <p:custDataLst>
      <p:tags r:id="rId1"/>
    </p:custDataLst>
    <p:extLst>
      <p:ext uri="{BB962C8B-B14F-4D97-AF65-F5344CB8AC3E}">
        <p14:creationId xmlns:p14="http://schemas.microsoft.com/office/powerpoint/2010/main" val="2411811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742901"/>
            <a:ext cx="7235190" cy="546444"/>
          </a:xfrm>
        </p:spPr>
        <p:txBody>
          <a:bodyPr/>
          <a:lstStyle/>
          <a:p>
            <a:r>
              <a:rPr lang="en-US" b="1" dirty="0" smtClean="0"/>
              <a:t>WHAT IS A CREDIT SCORE?</a:t>
            </a:r>
            <a:endParaRPr lang="en-US" b="1" dirty="0"/>
          </a:p>
        </p:txBody>
      </p:sp>
      <p:sp>
        <p:nvSpPr>
          <p:cNvPr id="3" name="Content Placeholder 2"/>
          <p:cNvSpPr>
            <a:spLocks noGrp="1"/>
          </p:cNvSpPr>
          <p:nvPr>
            <p:ph idx="1"/>
          </p:nvPr>
        </p:nvSpPr>
        <p:spPr>
          <a:xfrm>
            <a:off x="1280160" y="1445924"/>
            <a:ext cx="2962275" cy="2687080"/>
          </a:xfrm>
        </p:spPr>
        <p:txBody>
          <a:bodyPr>
            <a:normAutofit/>
          </a:bodyPr>
          <a:lstStyle/>
          <a:p>
            <a:pPr>
              <a:buFont typeface="Wingdings" panose="05000000000000000000" pitchFamily="2" charset="2"/>
              <a:buChar char="§"/>
            </a:pPr>
            <a:r>
              <a:rPr lang="en-US" sz="2800" dirty="0" smtClean="0"/>
              <a:t> Where it comes from</a:t>
            </a:r>
          </a:p>
          <a:p>
            <a:pPr>
              <a:buFont typeface="Wingdings" panose="05000000000000000000" pitchFamily="2" charset="2"/>
              <a:buChar char="§"/>
            </a:pPr>
            <a:r>
              <a:rPr lang="en-US" sz="2800" dirty="0" smtClean="0"/>
              <a:t> Checking your credit score</a:t>
            </a:r>
          </a:p>
          <a:p>
            <a:pPr>
              <a:buFont typeface="Wingdings" panose="05000000000000000000" pitchFamily="2" charset="2"/>
              <a:buChar char="§"/>
            </a:pPr>
            <a:r>
              <a:rPr lang="en-US" sz="2800" dirty="0" smtClean="0"/>
              <a:t> Good </a:t>
            </a:r>
            <a:r>
              <a:rPr lang="en-US" sz="2800" dirty="0"/>
              <a:t>credit </a:t>
            </a:r>
            <a:r>
              <a:rPr lang="en-US" sz="2800" dirty="0" smtClean="0"/>
              <a:t>vs. bad </a:t>
            </a:r>
            <a:r>
              <a:rPr lang="en-US" sz="2800" dirty="0"/>
              <a:t>credit</a:t>
            </a:r>
          </a:p>
        </p:txBody>
      </p:sp>
      <p:graphicFrame>
        <p:nvGraphicFramePr>
          <p:cNvPr id="10" name="Chart 9"/>
          <p:cNvGraphicFramePr/>
          <p:nvPr>
            <p:extLst>
              <p:ext uri="{D42A27DB-BD31-4B8C-83A1-F6EECF244321}">
                <p14:modId xmlns:p14="http://schemas.microsoft.com/office/powerpoint/2010/main" val="1465390625"/>
              </p:ext>
            </p:extLst>
          </p:nvPr>
        </p:nvGraphicFramePr>
        <p:xfrm>
          <a:off x="3106615" y="1633133"/>
          <a:ext cx="6370027" cy="4198939"/>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6457950" y="2646920"/>
            <a:ext cx="952500" cy="369332"/>
          </a:xfrm>
          <a:prstGeom prst="rect">
            <a:avLst/>
          </a:prstGeom>
          <a:noFill/>
        </p:spPr>
        <p:txBody>
          <a:bodyPr wrap="square" rtlCol="0">
            <a:spAutoFit/>
          </a:bodyPr>
          <a:lstStyle/>
          <a:p>
            <a:r>
              <a:rPr lang="en-US" b="1" dirty="0" smtClean="0">
                <a:solidFill>
                  <a:schemeClr val="bg1"/>
                </a:solidFill>
                <a:cs typeface="Adobe Devanagari" panose="02040503050201020203" pitchFamily="18" charset="0"/>
              </a:rPr>
              <a:t>300-579</a:t>
            </a:r>
          </a:p>
        </p:txBody>
      </p:sp>
      <p:sp>
        <p:nvSpPr>
          <p:cNvPr id="13" name="TextBox 12"/>
          <p:cNvSpPr txBox="1"/>
          <p:nvPr/>
        </p:nvSpPr>
        <p:spPr>
          <a:xfrm>
            <a:off x="6738937" y="3732603"/>
            <a:ext cx="1343025" cy="369332"/>
          </a:xfrm>
          <a:prstGeom prst="rect">
            <a:avLst/>
          </a:prstGeom>
          <a:noFill/>
        </p:spPr>
        <p:txBody>
          <a:bodyPr wrap="square" rtlCol="0">
            <a:spAutoFit/>
          </a:bodyPr>
          <a:lstStyle/>
          <a:p>
            <a:r>
              <a:rPr lang="en-US" b="1" dirty="0" smtClean="0">
                <a:solidFill>
                  <a:schemeClr val="bg1"/>
                </a:solidFill>
                <a:cs typeface="Adobe Devanagari" panose="02040503050201020203" pitchFamily="18" charset="0"/>
              </a:rPr>
              <a:t>580-669</a:t>
            </a:r>
          </a:p>
        </p:txBody>
      </p:sp>
      <p:sp>
        <p:nvSpPr>
          <p:cNvPr id="14" name="TextBox 13"/>
          <p:cNvSpPr txBox="1"/>
          <p:nvPr/>
        </p:nvSpPr>
        <p:spPr>
          <a:xfrm>
            <a:off x="5786437" y="4543105"/>
            <a:ext cx="1343025" cy="369332"/>
          </a:xfrm>
          <a:prstGeom prst="rect">
            <a:avLst/>
          </a:prstGeom>
          <a:noFill/>
        </p:spPr>
        <p:txBody>
          <a:bodyPr wrap="square" rtlCol="0">
            <a:spAutoFit/>
          </a:bodyPr>
          <a:lstStyle/>
          <a:p>
            <a:r>
              <a:rPr lang="en-US" b="1" dirty="0" smtClean="0">
                <a:solidFill>
                  <a:schemeClr val="bg1"/>
                </a:solidFill>
                <a:cs typeface="Adobe Devanagari" panose="02040503050201020203" pitchFamily="18" charset="0"/>
              </a:rPr>
              <a:t>670-739</a:t>
            </a:r>
          </a:p>
        </p:txBody>
      </p:sp>
      <p:sp>
        <p:nvSpPr>
          <p:cNvPr id="15" name="TextBox 14"/>
          <p:cNvSpPr txBox="1"/>
          <p:nvPr/>
        </p:nvSpPr>
        <p:spPr>
          <a:xfrm>
            <a:off x="4852987" y="3763672"/>
            <a:ext cx="1343025" cy="369332"/>
          </a:xfrm>
          <a:prstGeom prst="rect">
            <a:avLst/>
          </a:prstGeom>
          <a:noFill/>
        </p:spPr>
        <p:txBody>
          <a:bodyPr wrap="square" rtlCol="0">
            <a:spAutoFit/>
          </a:bodyPr>
          <a:lstStyle/>
          <a:p>
            <a:r>
              <a:rPr lang="en-US" b="1" dirty="0" smtClean="0">
                <a:solidFill>
                  <a:schemeClr val="bg1"/>
                </a:solidFill>
                <a:cs typeface="Adobe Devanagari" panose="02040503050201020203" pitchFamily="18" charset="0"/>
              </a:rPr>
              <a:t>740-799</a:t>
            </a:r>
          </a:p>
        </p:txBody>
      </p:sp>
      <p:sp>
        <p:nvSpPr>
          <p:cNvPr id="16" name="TextBox 15"/>
          <p:cNvSpPr txBox="1"/>
          <p:nvPr/>
        </p:nvSpPr>
        <p:spPr>
          <a:xfrm>
            <a:off x="5114924" y="2731559"/>
            <a:ext cx="1343025" cy="369332"/>
          </a:xfrm>
          <a:prstGeom prst="rect">
            <a:avLst/>
          </a:prstGeom>
          <a:noFill/>
        </p:spPr>
        <p:txBody>
          <a:bodyPr wrap="square" rtlCol="0">
            <a:spAutoFit/>
          </a:bodyPr>
          <a:lstStyle/>
          <a:p>
            <a:r>
              <a:rPr lang="en-US" b="1" dirty="0" smtClean="0">
                <a:solidFill>
                  <a:schemeClr val="bg1"/>
                </a:solidFill>
                <a:cs typeface="Adobe Devanagari" panose="02040503050201020203" pitchFamily="18" charset="0"/>
              </a:rPr>
              <a:t>800-850</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0631" y="5615695"/>
            <a:ext cx="1801663" cy="873925"/>
          </a:xfrm>
          <a:prstGeom prst="rect">
            <a:avLst/>
          </a:prstGeom>
        </p:spPr>
      </p:pic>
    </p:spTree>
    <p:custDataLst>
      <p:tags r:id="rId1"/>
    </p:custDataLst>
    <p:extLst>
      <p:ext uri="{BB962C8B-B14F-4D97-AF65-F5344CB8AC3E}">
        <p14:creationId xmlns:p14="http://schemas.microsoft.com/office/powerpoint/2010/main" val="719460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9485" y="745586"/>
            <a:ext cx="7329812" cy="492369"/>
          </a:xfrm>
        </p:spPr>
        <p:txBody>
          <a:bodyPr/>
          <a:lstStyle/>
          <a:p>
            <a:r>
              <a:rPr lang="en-US" b="1" dirty="0" smtClean="0"/>
              <a:t>WHAT AFFECTS YOUR CREDIT SCORE?</a:t>
            </a:r>
            <a:endParaRPr lang="en-US" b="1" dirty="0"/>
          </a:p>
        </p:txBody>
      </p:sp>
      <p:graphicFrame>
        <p:nvGraphicFramePr>
          <p:cNvPr id="11" name="Chart 10"/>
          <p:cNvGraphicFramePr/>
          <p:nvPr>
            <p:extLst>
              <p:ext uri="{D42A27DB-BD31-4B8C-83A1-F6EECF244321}">
                <p14:modId xmlns:p14="http://schemas.microsoft.com/office/powerpoint/2010/main" val="361980256"/>
              </p:ext>
            </p:extLst>
          </p:nvPr>
        </p:nvGraphicFramePr>
        <p:xfrm>
          <a:off x="1139484" y="1237955"/>
          <a:ext cx="8004515" cy="5289455"/>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1187" y="5837223"/>
            <a:ext cx="1422873" cy="690187"/>
          </a:xfrm>
          <a:prstGeom prst="rect">
            <a:avLst/>
          </a:prstGeom>
        </p:spPr>
      </p:pic>
    </p:spTree>
    <p:custDataLst>
      <p:tags r:id="rId1"/>
    </p:custDataLst>
    <p:extLst>
      <p:ext uri="{BB962C8B-B14F-4D97-AF65-F5344CB8AC3E}">
        <p14:creationId xmlns:p14="http://schemas.microsoft.com/office/powerpoint/2010/main" val="1406135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956" y="789816"/>
            <a:ext cx="7709096" cy="502381"/>
          </a:xfrm>
        </p:spPr>
        <p:txBody>
          <a:bodyPr/>
          <a:lstStyle/>
          <a:p>
            <a:r>
              <a:rPr lang="en-US" b="1" dirty="0" smtClean="0"/>
              <a:t>BENEFITS OF HAVING A GOOD CREDIT SCORE</a:t>
            </a:r>
            <a:endParaRPr lang="en-US" b="1" dirty="0"/>
          </a:p>
        </p:txBody>
      </p:sp>
      <p:sp>
        <p:nvSpPr>
          <p:cNvPr id="3" name="Content Placeholder 2"/>
          <p:cNvSpPr>
            <a:spLocks noGrp="1"/>
          </p:cNvSpPr>
          <p:nvPr>
            <p:ph idx="1"/>
          </p:nvPr>
        </p:nvSpPr>
        <p:spPr>
          <a:xfrm>
            <a:off x="1237956" y="1420837"/>
            <a:ext cx="7277394" cy="5008098"/>
          </a:xfrm>
        </p:spPr>
        <p:txBody>
          <a:bodyPr>
            <a:normAutofit/>
          </a:bodyPr>
          <a:lstStyle/>
          <a:p>
            <a:pPr>
              <a:buFont typeface="Wingdings" panose="05000000000000000000" pitchFamily="2" charset="2"/>
              <a:buChar char="§"/>
            </a:pPr>
            <a:r>
              <a:rPr lang="en-US" sz="3200" dirty="0" smtClean="0"/>
              <a:t> Loan Approval</a:t>
            </a:r>
          </a:p>
          <a:p>
            <a:pPr>
              <a:buFont typeface="Wingdings" panose="05000000000000000000" pitchFamily="2" charset="2"/>
              <a:buChar char="§"/>
            </a:pPr>
            <a:r>
              <a:rPr lang="en-US" sz="3200" dirty="0" smtClean="0"/>
              <a:t> Saving money</a:t>
            </a:r>
          </a:p>
          <a:p>
            <a:pPr>
              <a:buFont typeface="Wingdings" panose="05000000000000000000" pitchFamily="2" charset="2"/>
              <a:buChar char="§"/>
            </a:pPr>
            <a:r>
              <a:rPr lang="en-US" sz="3200" dirty="0" smtClean="0"/>
              <a:t> Interest rates</a:t>
            </a:r>
          </a:p>
          <a:p>
            <a:pPr>
              <a:buFont typeface="Wingdings" panose="05000000000000000000" pitchFamily="2" charset="2"/>
              <a:buChar char="§"/>
            </a:pPr>
            <a:r>
              <a:rPr lang="en-US" sz="3200" dirty="0" smtClean="0"/>
              <a:t> Eligible for lower auto and homeowner insurance premiums</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781" y="5687232"/>
            <a:ext cx="1794279" cy="870343"/>
          </a:xfrm>
          <a:prstGeom prst="rect">
            <a:avLst/>
          </a:prstGeom>
        </p:spPr>
      </p:pic>
    </p:spTree>
    <p:custDataLst>
      <p:tags r:id="rId1"/>
    </p:custDataLst>
    <p:extLst>
      <p:ext uri="{BB962C8B-B14F-4D97-AF65-F5344CB8AC3E}">
        <p14:creationId xmlns:p14="http://schemas.microsoft.com/office/powerpoint/2010/main" val="2015099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956" y="829995"/>
            <a:ext cx="7277393" cy="464868"/>
          </a:xfrm>
        </p:spPr>
        <p:txBody>
          <a:bodyPr/>
          <a:lstStyle/>
          <a:p>
            <a:r>
              <a:rPr lang="en-US" b="1" dirty="0" smtClean="0"/>
              <a:t>TOP 3 </a:t>
            </a:r>
            <a:r>
              <a:rPr lang="en-US" b="1" dirty="0"/>
              <a:t>C’S OF CREDIT</a:t>
            </a:r>
          </a:p>
        </p:txBody>
      </p:sp>
      <p:sp>
        <p:nvSpPr>
          <p:cNvPr id="3" name="Content Placeholder 2"/>
          <p:cNvSpPr>
            <a:spLocks noGrp="1"/>
          </p:cNvSpPr>
          <p:nvPr>
            <p:ph idx="1"/>
          </p:nvPr>
        </p:nvSpPr>
        <p:spPr>
          <a:xfrm>
            <a:off x="1237956" y="1434905"/>
            <a:ext cx="7277394" cy="4742058"/>
          </a:xfrm>
        </p:spPr>
        <p:txBody>
          <a:bodyPr>
            <a:normAutofit/>
          </a:bodyPr>
          <a:lstStyle/>
          <a:p>
            <a:pPr>
              <a:buFont typeface="Wingdings" panose="05000000000000000000" pitchFamily="2" charset="2"/>
              <a:buChar char="§"/>
            </a:pPr>
            <a:r>
              <a:rPr lang="en-US" sz="2800" dirty="0" smtClean="0"/>
              <a:t> CAPACITY</a:t>
            </a:r>
            <a:endParaRPr lang="en-US" sz="2800" dirty="0"/>
          </a:p>
          <a:p>
            <a:pPr lvl="1"/>
            <a:r>
              <a:rPr lang="en-US" sz="2400" dirty="0" smtClean="0"/>
              <a:t> Can </a:t>
            </a:r>
            <a:r>
              <a:rPr lang="en-US" sz="2400" dirty="0"/>
              <a:t>you repay the money that is lent to you?</a:t>
            </a:r>
          </a:p>
          <a:p>
            <a:pPr lvl="1"/>
            <a:r>
              <a:rPr lang="en-US" sz="2400" dirty="0" smtClean="0"/>
              <a:t> What </a:t>
            </a:r>
            <a:r>
              <a:rPr lang="en-US" sz="2400" dirty="0"/>
              <a:t>income do you have?</a:t>
            </a:r>
          </a:p>
          <a:p>
            <a:pPr>
              <a:buFont typeface="Wingdings" panose="05000000000000000000" pitchFamily="2" charset="2"/>
              <a:buChar char="§"/>
            </a:pPr>
            <a:r>
              <a:rPr lang="en-US" sz="2800" dirty="0" smtClean="0"/>
              <a:t> CHARACTER</a:t>
            </a:r>
            <a:endParaRPr lang="en-US" sz="2800" dirty="0"/>
          </a:p>
          <a:p>
            <a:pPr lvl="1"/>
            <a:r>
              <a:rPr lang="en-US" sz="2400" dirty="0" smtClean="0"/>
              <a:t> Have </a:t>
            </a:r>
            <a:r>
              <a:rPr lang="en-US" sz="2400" dirty="0"/>
              <a:t>you been a good customer at other banks?</a:t>
            </a:r>
          </a:p>
          <a:p>
            <a:pPr lvl="1"/>
            <a:r>
              <a:rPr lang="en-US" sz="2400" dirty="0" smtClean="0"/>
              <a:t> Do </a:t>
            </a:r>
            <a:r>
              <a:rPr lang="en-US" sz="2400" dirty="0"/>
              <a:t>you have good repayment history?</a:t>
            </a:r>
          </a:p>
          <a:p>
            <a:pPr>
              <a:buFont typeface="Wingdings" panose="05000000000000000000" pitchFamily="2" charset="2"/>
              <a:buChar char="§"/>
            </a:pPr>
            <a:r>
              <a:rPr lang="en-US" sz="2800" dirty="0" smtClean="0"/>
              <a:t> COLLATERAL</a:t>
            </a:r>
            <a:endParaRPr lang="en-US" sz="2800" dirty="0"/>
          </a:p>
          <a:p>
            <a:pPr lvl="1"/>
            <a:r>
              <a:rPr lang="en-US" sz="2400" dirty="0" smtClean="0"/>
              <a:t> What </a:t>
            </a:r>
            <a:r>
              <a:rPr lang="en-US" sz="2400" dirty="0"/>
              <a:t>can we hold to get you to repay?</a:t>
            </a:r>
          </a:p>
          <a:p>
            <a:pPr lvl="1"/>
            <a:r>
              <a:rPr lang="en-US" sz="2400" dirty="0" smtClean="0"/>
              <a:t> Lien </a:t>
            </a:r>
            <a:r>
              <a:rPr lang="en-US" sz="2400" dirty="0"/>
              <a:t>= statement of ownership rights on a piece of collateral</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8255" y="5670665"/>
            <a:ext cx="1766570" cy="856903"/>
          </a:xfrm>
          <a:prstGeom prst="rect">
            <a:avLst/>
          </a:prstGeom>
        </p:spPr>
      </p:pic>
    </p:spTree>
    <p:custDataLst>
      <p:tags r:id="rId1"/>
    </p:custDataLst>
    <p:extLst>
      <p:ext uri="{BB962C8B-B14F-4D97-AF65-F5344CB8AC3E}">
        <p14:creationId xmlns:p14="http://schemas.microsoft.com/office/powerpoint/2010/main" val="2272719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956" y="745475"/>
            <a:ext cx="7778995" cy="635551"/>
          </a:xfrm>
        </p:spPr>
        <p:txBody>
          <a:bodyPr/>
          <a:lstStyle/>
          <a:p>
            <a:r>
              <a:rPr lang="en-US" b="1" dirty="0" smtClean="0"/>
              <a:t>WHAT IS A LOAN?</a:t>
            </a:r>
            <a:endParaRPr lang="en-US" b="1" dirty="0"/>
          </a:p>
        </p:txBody>
      </p:sp>
      <p:sp>
        <p:nvSpPr>
          <p:cNvPr id="3" name="Content Placeholder 2"/>
          <p:cNvSpPr>
            <a:spLocks noGrp="1"/>
          </p:cNvSpPr>
          <p:nvPr>
            <p:ph idx="1"/>
          </p:nvPr>
        </p:nvSpPr>
        <p:spPr>
          <a:xfrm>
            <a:off x="1130252" y="1395094"/>
            <a:ext cx="7886700" cy="4351338"/>
          </a:xfrm>
        </p:spPr>
        <p:txBody>
          <a:bodyPr/>
          <a:lstStyle/>
          <a:p>
            <a:pPr>
              <a:buFont typeface="Wingdings" panose="05000000000000000000" pitchFamily="2" charset="2"/>
              <a:buChar char="§"/>
            </a:pPr>
            <a:r>
              <a:rPr lang="en-US" sz="2800" dirty="0" smtClean="0"/>
              <a:t> A form of debt</a:t>
            </a:r>
          </a:p>
          <a:p>
            <a:pPr>
              <a:buFont typeface="Wingdings" panose="05000000000000000000" pitchFamily="2" charset="2"/>
              <a:buChar char="§"/>
            </a:pPr>
            <a:r>
              <a:rPr lang="en-US" sz="2800" dirty="0"/>
              <a:t> </a:t>
            </a:r>
            <a:r>
              <a:rPr lang="en-US" sz="2800" dirty="0" smtClean="0"/>
              <a:t>Money borrowed from a lender, with a promise to repay the money + interest</a:t>
            </a:r>
          </a:p>
          <a:p>
            <a:pPr>
              <a:buFont typeface="Wingdings" panose="05000000000000000000" pitchFamily="2" charset="2"/>
              <a:buChar char="§"/>
            </a:pPr>
            <a:r>
              <a:rPr lang="en-US" sz="2800" dirty="0" smtClean="0"/>
              <a:t> Lenders</a:t>
            </a:r>
          </a:p>
          <a:p>
            <a:pPr lvl="1"/>
            <a:r>
              <a:rPr lang="en-US" sz="2800" dirty="0" smtClean="0"/>
              <a:t> Bank</a:t>
            </a:r>
          </a:p>
          <a:p>
            <a:pPr lvl="1"/>
            <a:r>
              <a:rPr lang="en-US" sz="2800" dirty="0" smtClean="0"/>
              <a:t> Credit Union</a:t>
            </a:r>
          </a:p>
          <a:p>
            <a:pPr lvl="1"/>
            <a:r>
              <a:rPr lang="en-US" sz="2800" dirty="0" smtClean="0"/>
              <a:t> Farm Credit</a:t>
            </a: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506" y="4698607"/>
            <a:ext cx="2301893" cy="15278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0918" y="5606472"/>
            <a:ext cx="1956034" cy="948805"/>
          </a:xfrm>
          <a:prstGeom prst="rect">
            <a:avLst/>
          </a:prstGeom>
        </p:spPr>
      </p:pic>
    </p:spTree>
    <p:custDataLst>
      <p:tags r:id="rId1"/>
    </p:custDataLst>
    <p:extLst>
      <p:ext uri="{BB962C8B-B14F-4D97-AF65-F5344CB8AC3E}">
        <p14:creationId xmlns:p14="http://schemas.microsoft.com/office/powerpoint/2010/main" val="1786152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956" y="703385"/>
            <a:ext cx="7277393" cy="450166"/>
          </a:xfrm>
        </p:spPr>
        <p:txBody>
          <a:bodyPr/>
          <a:lstStyle/>
          <a:p>
            <a:r>
              <a:rPr lang="en-US" b="1" dirty="0" smtClean="0"/>
              <a:t>SPEAKING THE LOAN LANGUAGE</a:t>
            </a:r>
            <a:endParaRPr lang="en-US" b="1" dirty="0"/>
          </a:p>
        </p:txBody>
      </p:sp>
      <p:sp>
        <p:nvSpPr>
          <p:cNvPr id="3" name="Content Placeholder 2"/>
          <p:cNvSpPr>
            <a:spLocks noGrp="1"/>
          </p:cNvSpPr>
          <p:nvPr>
            <p:ph idx="1"/>
          </p:nvPr>
        </p:nvSpPr>
        <p:spPr>
          <a:xfrm>
            <a:off x="4437948" y="1455453"/>
            <a:ext cx="4293704" cy="4475384"/>
          </a:xfrm>
        </p:spPr>
        <p:txBody>
          <a:bodyPr/>
          <a:lstStyle/>
          <a:p>
            <a:pPr>
              <a:buFont typeface="Wingdings" panose="05000000000000000000" pitchFamily="2" charset="2"/>
              <a:buChar char="§"/>
            </a:pPr>
            <a:r>
              <a:rPr lang="en-US" sz="3600" dirty="0" smtClean="0">
                <a:cs typeface="Adobe Devanagari" panose="02040503050201020203" pitchFamily="18" charset="0"/>
              </a:rPr>
              <a:t> Borrower</a:t>
            </a:r>
          </a:p>
          <a:p>
            <a:pPr>
              <a:buFont typeface="Wingdings" panose="05000000000000000000" pitchFamily="2" charset="2"/>
              <a:buChar char="§"/>
            </a:pPr>
            <a:r>
              <a:rPr lang="en-US" sz="3600" dirty="0" smtClean="0">
                <a:cs typeface="Adobe Devanagari" panose="02040503050201020203" pitchFamily="18" charset="0"/>
              </a:rPr>
              <a:t> Lender</a:t>
            </a:r>
          </a:p>
          <a:p>
            <a:pPr>
              <a:buFont typeface="Wingdings" panose="05000000000000000000" pitchFamily="2" charset="2"/>
              <a:buChar char="§"/>
            </a:pPr>
            <a:r>
              <a:rPr lang="en-US" sz="3600" dirty="0" smtClean="0">
                <a:cs typeface="Adobe Devanagari" panose="02040503050201020203" pitchFamily="18" charset="0"/>
              </a:rPr>
              <a:t> Collateral</a:t>
            </a:r>
          </a:p>
          <a:p>
            <a:pPr>
              <a:buFont typeface="Wingdings" panose="05000000000000000000" pitchFamily="2" charset="2"/>
              <a:buChar char="§"/>
            </a:pPr>
            <a:r>
              <a:rPr lang="en-US" sz="3600" dirty="0" smtClean="0">
                <a:cs typeface="Adobe Devanagari" panose="02040503050201020203" pitchFamily="18" charset="0"/>
              </a:rPr>
              <a:t> Interest</a:t>
            </a:r>
          </a:p>
          <a:p>
            <a:pPr lvl="1"/>
            <a:r>
              <a:rPr lang="en-US" sz="3200" dirty="0" smtClean="0">
                <a:latin typeface="Adobe Devanagari" panose="02040503050201020203" pitchFamily="18" charset="0"/>
                <a:cs typeface="Adobe Devanagari" panose="02040503050201020203" pitchFamily="18" charset="0"/>
              </a:rPr>
              <a:t> </a:t>
            </a:r>
            <a:r>
              <a:rPr lang="en-US" sz="3200" dirty="0" smtClean="0">
                <a:cs typeface="Adobe Devanagari" panose="02040503050201020203" pitchFamily="18" charset="0"/>
              </a:rPr>
              <a:t>Annual Percentage Rate</a:t>
            </a:r>
            <a:endParaRPr lang="en-US" b="1" dirty="0" smtClean="0"/>
          </a:p>
          <a:p>
            <a:pPr marL="0" indent="0">
              <a:buNone/>
            </a:pPr>
            <a:endParaRPr lang="en-US" dirty="0" smtClean="0"/>
          </a:p>
          <a:p>
            <a:endParaRPr lang="en-US" dirty="0"/>
          </a:p>
        </p:txBody>
      </p:sp>
      <p:pic>
        <p:nvPicPr>
          <p:cNvPr id="4" name="Picture 3"/>
          <p:cNvPicPr>
            <a:picLocks noChangeAspect="1"/>
          </p:cNvPicPr>
          <p:nvPr/>
        </p:nvPicPr>
        <p:blipFill>
          <a:blip r:embed="rId4">
            <a:duotone>
              <a:schemeClr val="accent6">
                <a:shade val="45000"/>
                <a:satMod val="135000"/>
              </a:schemeClr>
              <a:prstClr val="white"/>
            </a:duotone>
          </a:blip>
          <a:stretch>
            <a:fillRect/>
          </a:stretch>
        </p:blipFill>
        <p:spPr>
          <a:xfrm>
            <a:off x="1237956" y="1353306"/>
            <a:ext cx="3199992" cy="239690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068" y="5530872"/>
            <a:ext cx="2070284" cy="1004224"/>
          </a:xfrm>
          <a:prstGeom prst="rect">
            <a:avLst/>
          </a:prstGeom>
        </p:spPr>
      </p:pic>
    </p:spTree>
    <p:custDataLst>
      <p:tags r:id="rId1"/>
    </p:custDataLst>
    <p:extLst>
      <p:ext uri="{BB962C8B-B14F-4D97-AF65-F5344CB8AC3E}">
        <p14:creationId xmlns:p14="http://schemas.microsoft.com/office/powerpoint/2010/main" val="642682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822" y="745589"/>
            <a:ext cx="7305528" cy="520504"/>
          </a:xfrm>
        </p:spPr>
        <p:txBody>
          <a:bodyPr/>
          <a:lstStyle/>
          <a:p>
            <a:r>
              <a:rPr lang="en-US" b="1" dirty="0"/>
              <a:t>SPEAKING THE LOAN LANGUAGE</a:t>
            </a:r>
          </a:p>
        </p:txBody>
      </p:sp>
      <p:sp>
        <p:nvSpPr>
          <p:cNvPr id="3" name="Content Placeholder 2"/>
          <p:cNvSpPr>
            <a:spLocks noGrp="1"/>
          </p:cNvSpPr>
          <p:nvPr>
            <p:ph idx="1"/>
          </p:nvPr>
        </p:nvSpPr>
        <p:spPr>
          <a:xfrm>
            <a:off x="1209822" y="1392702"/>
            <a:ext cx="7305527" cy="4937760"/>
          </a:xfrm>
        </p:spPr>
        <p:txBody>
          <a:bodyPr>
            <a:normAutofit lnSpcReduction="10000"/>
          </a:bodyPr>
          <a:lstStyle/>
          <a:p>
            <a:r>
              <a:rPr lang="en-US" dirty="0" smtClean="0"/>
              <a:t>LOAN AMOUNT</a:t>
            </a:r>
          </a:p>
          <a:p>
            <a:pPr lvl="1"/>
            <a:r>
              <a:rPr lang="en-US" dirty="0" smtClean="0"/>
              <a:t>Larger loan amount = larger monthly payment</a:t>
            </a:r>
          </a:p>
          <a:p>
            <a:r>
              <a:rPr lang="en-US" dirty="0" smtClean="0"/>
              <a:t>DOWN PAYMENT</a:t>
            </a:r>
          </a:p>
          <a:p>
            <a:pPr lvl="1"/>
            <a:r>
              <a:rPr lang="en-US" dirty="0" smtClean="0"/>
              <a:t>15-25% for land</a:t>
            </a:r>
          </a:p>
          <a:p>
            <a:pPr lvl="1"/>
            <a:r>
              <a:rPr lang="en-US" dirty="0" smtClean="0"/>
              <a:t>5+% on average for homes</a:t>
            </a:r>
          </a:p>
          <a:p>
            <a:r>
              <a:rPr lang="en-US" dirty="0" smtClean="0"/>
              <a:t>FEES</a:t>
            </a:r>
          </a:p>
          <a:p>
            <a:pPr lvl="1"/>
            <a:r>
              <a:rPr lang="en-US" dirty="0" smtClean="0"/>
              <a:t>Charges in addition to the purchase price of the things you buy</a:t>
            </a:r>
          </a:p>
          <a:p>
            <a:pPr lvl="1"/>
            <a:r>
              <a:rPr lang="en-US" dirty="0" smtClean="0"/>
              <a:t>Cover costs that the lender has in providing money to you for your purchases</a:t>
            </a:r>
          </a:p>
          <a:p>
            <a:r>
              <a:rPr lang="en-US" dirty="0" smtClean="0"/>
              <a:t>TERM</a:t>
            </a:r>
          </a:p>
          <a:p>
            <a:pPr lvl="1"/>
            <a:r>
              <a:rPr lang="en-US" dirty="0" smtClean="0"/>
              <a:t>Length of time you have to repay the loan</a:t>
            </a:r>
          </a:p>
          <a:p>
            <a:pPr lvl="1"/>
            <a:r>
              <a:rPr lang="en-US" dirty="0" smtClean="0"/>
              <a:t>Longer term = lower monthly payment BUT larger </a:t>
            </a:r>
            <a:r>
              <a:rPr lang="en-US" u="sng" dirty="0" smtClean="0"/>
              <a:t>total</a:t>
            </a:r>
            <a:r>
              <a:rPr lang="en-US" dirty="0" smtClean="0"/>
              <a:t> interest charges over the full life of the loan</a:t>
            </a:r>
          </a:p>
          <a:p>
            <a:r>
              <a:rPr lang="en-US" dirty="0" smtClean="0"/>
              <a:t>INTEREST RATE</a:t>
            </a:r>
          </a:p>
          <a:p>
            <a:pPr lvl="1"/>
            <a:r>
              <a:rPr lang="en-US" dirty="0" smtClean="0"/>
              <a:t>Percentage amount added onto each payment</a:t>
            </a:r>
          </a:p>
          <a:p>
            <a:pPr lvl="1"/>
            <a:r>
              <a:rPr lang="en-US" dirty="0" smtClean="0"/>
              <a:t>Higher rate = greater </a:t>
            </a:r>
            <a:r>
              <a:rPr lang="en-US" u="sng" dirty="0" smtClean="0"/>
              <a:t>total</a:t>
            </a:r>
            <a:r>
              <a:rPr lang="en-US" dirty="0" smtClean="0"/>
              <a:t> interest charge over the full life of the loan</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7090" y="5984836"/>
            <a:ext cx="1156969" cy="561206"/>
          </a:xfrm>
          <a:prstGeom prst="rect">
            <a:avLst/>
          </a:prstGeom>
        </p:spPr>
      </p:pic>
    </p:spTree>
    <p:custDataLst>
      <p:tags r:id="rId1"/>
    </p:custDataLst>
    <p:extLst>
      <p:ext uri="{BB962C8B-B14F-4D97-AF65-F5344CB8AC3E}">
        <p14:creationId xmlns:p14="http://schemas.microsoft.com/office/powerpoint/2010/main" val="2652210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956" y="745589"/>
            <a:ext cx="7277393" cy="464234"/>
          </a:xfrm>
        </p:spPr>
        <p:txBody>
          <a:bodyPr/>
          <a:lstStyle/>
          <a:p>
            <a:r>
              <a:rPr lang="en-US" b="1" dirty="0" smtClean="0"/>
              <a:t>INTEREST RATES</a:t>
            </a:r>
            <a:endParaRPr lang="en-US" b="1" dirty="0"/>
          </a:p>
        </p:txBody>
      </p:sp>
      <p:sp>
        <p:nvSpPr>
          <p:cNvPr id="3" name="Content Placeholder 2"/>
          <p:cNvSpPr>
            <a:spLocks noGrp="1"/>
          </p:cNvSpPr>
          <p:nvPr>
            <p:ph idx="1"/>
          </p:nvPr>
        </p:nvSpPr>
        <p:spPr>
          <a:xfrm>
            <a:off x="1237956" y="1336431"/>
            <a:ext cx="7277394" cy="4705596"/>
          </a:xfrm>
        </p:spPr>
        <p:txBody>
          <a:bodyPr>
            <a:normAutofit/>
          </a:bodyPr>
          <a:lstStyle/>
          <a:p>
            <a:pPr>
              <a:buFont typeface="Wingdings" panose="05000000000000000000" pitchFamily="2" charset="2"/>
              <a:buChar char="§"/>
            </a:pPr>
            <a:r>
              <a:rPr lang="en-US" sz="3200" dirty="0" smtClean="0">
                <a:latin typeface="Adobe Devanagari" panose="02040503050201020203" pitchFamily="18" charset="0"/>
                <a:cs typeface="Adobe Devanagari" panose="02040503050201020203" pitchFamily="18" charset="0"/>
              </a:rPr>
              <a:t> </a:t>
            </a:r>
            <a:r>
              <a:rPr lang="en-US" sz="2800" dirty="0"/>
              <a:t>Interest rates are the amount a lender charges for the use of borrowing money or assets</a:t>
            </a:r>
          </a:p>
          <a:p>
            <a:pPr lvl="1"/>
            <a:r>
              <a:rPr lang="en-US" sz="2400" dirty="0" smtClean="0">
                <a:latin typeface="Adobe Devanagari" panose="02040503050201020203" pitchFamily="18" charset="0"/>
                <a:cs typeface="Adobe Devanagari" panose="02040503050201020203" pitchFamily="18" charset="0"/>
              </a:rPr>
              <a:t> </a:t>
            </a:r>
            <a:r>
              <a:rPr lang="en-US" sz="2400" dirty="0"/>
              <a:t>Fixed Rates</a:t>
            </a:r>
          </a:p>
          <a:p>
            <a:pPr lvl="1"/>
            <a:r>
              <a:rPr lang="en-US" sz="2400" dirty="0"/>
              <a:t> Variable Rates</a:t>
            </a:r>
          </a:p>
          <a:p>
            <a:pPr lvl="1"/>
            <a:r>
              <a:rPr lang="en-US" sz="2400" dirty="0"/>
              <a:t> Adjustable Rate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9660" y="5823541"/>
            <a:ext cx="1422873" cy="690187"/>
          </a:xfrm>
          <a:prstGeom prst="rect">
            <a:avLst/>
          </a:prstGeom>
        </p:spPr>
      </p:pic>
    </p:spTree>
    <p:custDataLst>
      <p:tags r:id="rId1"/>
    </p:custDataLst>
    <p:extLst>
      <p:ext uri="{BB962C8B-B14F-4D97-AF65-F5344CB8AC3E}">
        <p14:creationId xmlns:p14="http://schemas.microsoft.com/office/powerpoint/2010/main" val="1768601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024" y="720412"/>
            <a:ext cx="7722479" cy="517548"/>
          </a:xfrm>
        </p:spPr>
        <p:txBody>
          <a:bodyPr/>
          <a:lstStyle/>
          <a:p>
            <a:r>
              <a:rPr lang="en-US" b="1" dirty="0" smtClean="0"/>
              <a:t>INTEREST</a:t>
            </a:r>
            <a:endParaRPr lang="en-US" b="1" dirty="0"/>
          </a:p>
        </p:txBody>
      </p:sp>
      <p:graphicFrame>
        <p:nvGraphicFramePr>
          <p:cNvPr id="4" name="Content Placeholder 6"/>
          <p:cNvGraphicFramePr>
            <a:graphicFrameLocks noGrp="1"/>
          </p:cNvGraphicFramePr>
          <p:nvPr>
            <p:ph idx="1"/>
            <p:extLst>
              <p:ext uri="{D42A27DB-BD31-4B8C-83A1-F6EECF244321}">
                <p14:modId xmlns:p14="http://schemas.microsoft.com/office/powerpoint/2010/main" val="2418892770"/>
              </p:ext>
            </p:extLst>
          </p:nvPr>
        </p:nvGraphicFramePr>
        <p:xfrm>
          <a:off x="1546958" y="1293509"/>
          <a:ext cx="6968392" cy="39917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1546958" y="5539099"/>
            <a:ext cx="1200603" cy="369332"/>
          </a:xfrm>
          <a:prstGeom prst="rect">
            <a:avLst/>
          </a:prstGeom>
        </p:spPr>
        <p:txBody>
          <a:bodyPr wrap="square">
            <a:spAutoFit/>
          </a:bodyPr>
          <a:lstStyle/>
          <a:p>
            <a:r>
              <a:rPr lang="en-US" b="1" dirty="0" smtClean="0">
                <a:solidFill>
                  <a:schemeClr val="accent1">
                    <a:lumMod val="50000"/>
                  </a:schemeClr>
                </a:solidFill>
              </a:rPr>
              <a:t>Activity </a:t>
            </a:r>
            <a:r>
              <a:rPr lang="en-US" b="1" dirty="0">
                <a:solidFill>
                  <a:schemeClr val="accent1">
                    <a:lumMod val="50000"/>
                  </a:schemeClr>
                </a:solidFill>
              </a:rPr>
              <a:t>6</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15199" y="5723765"/>
            <a:ext cx="1738861" cy="843462"/>
          </a:xfrm>
          <a:prstGeom prst="rect">
            <a:avLst/>
          </a:prstGeom>
        </p:spPr>
      </p:pic>
    </p:spTree>
    <p:custDataLst>
      <p:tags r:id="rId1"/>
    </p:custDataLst>
    <p:extLst>
      <p:ext uri="{BB962C8B-B14F-4D97-AF65-F5344CB8AC3E}">
        <p14:creationId xmlns:p14="http://schemas.microsoft.com/office/powerpoint/2010/main" val="3182934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570" y="730887"/>
            <a:ext cx="7886700" cy="530986"/>
          </a:xfrm>
        </p:spPr>
        <p:txBody>
          <a:bodyPr/>
          <a:lstStyle/>
          <a:p>
            <a:r>
              <a:rPr lang="en-US" b="1" dirty="0" smtClean="0"/>
              <a:t>Overview</a:t>
            </a:r>
            <a:endParaRPr lang="en-US" b="1" dirty="0"/>
          </a:p>
        </p:txBody>
      </p:sp>
      <p:sp>
        <p:nvSpPr>
          <p:cNvPr id="3" name="Content Placeholder 2"/>
          <p:cNvSpPr>
            <a:spLocks noGrp="1"/>
          </p:cNvSpPr>
          <p:nvPr>
            <p:ph sz="half" idx="1"/>
          </p:nvPr>
        </p:nvSpPr>
        <p:spPr>
          <a:xfrm>
            <a:off x="1188720" y="1377569"/>
            <a:ext cx="3529584" cy="4351338"/>
          </a:xfrm>
        </p:spPr>
        <p:txBody>
          <a:bodyPr>
            <a:normAutofit/>
          </a:bodyPr>
          <a:lstStyle/>
          <a:p>
            <a:pPr>
              <a:buFont typeface="Wingdings" panose="05000000000000000000" pitchFamily="2" charset="2"/>
              <a:buChar char="§"/>
            </a:pPr>
            <a:r>
              <a:rPr lang="en-US" sz="2800" dirty="0" smtClean="0">
                <a:solidFill>
                  <a:schemeClr val="tx1"/>
                </a:solidFill>
              </a:rPr>
              <a:t> </a:t>
            </a:r>
            <a:r>
              <a:rPr lang="en-US" sz="2600" dirty="0" smtClean="0">
                <a:solidFill>
                  <a:schemeClr val="tx1"/>
                </a:solidFill>
              </a:rPr>
              <a:t>Introduction &amp; Types of Accounts</a:t>
            </a:r>
          </a:p>
          <a:p>
            <a:pPr>
              <a:buFont typeface="Wingdings" panose="05000000000000000000" pitchFamily="2" charset="2"/>
              <a:buChar char="§"/>
            </a:pPr>
            <a:r>
              <a:rPr lang="en-US" sz="2600" dirty="0" smtClean="0">
                <a:solidFill>
                  <a:schemeClr val="tx1"/>
                </a:solidFill>
              </a:rPr>
              <a:t> Checking Accounts</a:t>
            </a:r>
          </a:p>
          <a:p>
            <a:pPr>
              <a:buFont typeface="Wingdings" panose="05000000000000000000" pitchFamily="2" charset="2"/>
              <a:buChar char="§"/>
            </a:pPr>
            <a:r>
              <a:rPr lang="en-US" sz="2600" dirty="0" smtClean="0"/>
              <a:t> Savings Accounts</a:t>
            </a:r>
          </a:p>
          <a:p>
            <a:pPr>
              <a:buFont typeface="Wingdings" panose="05000000000000000000" pitchFamily="2" charset="2"/>
              <a:buChar char="§"/>
            </a:pPr>
            <a:r>
              <a:rPr lang="en-US" sz="2600" dirty="0" smtClean="0">
                <a:solidFill>
                  <a:schemeClr val="tx1"/>
                </a:solidFill>
              </a:rPr>
              <a:t> Loans &amp; Credit</a:t>
            </a:r>
          </a:p>
          <a:p>
            <a:pPr>
              <a:buFont typeface="Wingdings" panose="05000000000000000000" pitchFamily="2" charset="2"/>
              <a:buChar char="§"/>
            </a:pPr>
            <a:r>
              <a:rPr lang="en-US" sz="2600" dirty="0" smtClean="0"/>
              <a:t> Retirement &amp; Investment</a:t>
            </a:r>
            <a:endParaRPr lang="en-US" sz="2600" dirty="0" smtClean="0">
              <a:solidFill>
                <a:schemeClr val="tx1"/>
              </a:solidFill>
            </a:endParaRPr>
          </a:p>
        </p:txBody>
      </p:sp>
      <p:sp>
        <p:nvSpPr>
          <p:cNvPr id="4" name="Content Placeholder 3"/>
          <p:cNvSpPr>
            <a:spLocks noGrp="1"/>
          </p:cNvSpPr>
          <p:nvPr>
            <p:ph sz="half" idx="2"/>
          </p:nvPr>
        </p:nvSpPr>
        <p:spPr>
          <a:xfrm>
            <a:off x="5074920" y="1377569"/>
            <a:ext cx="3886200" cy="4351338"/>
          </a:xfrm>
        </p:spPr>
        <p:txBody>
          <a:bodyPr/>
          <a:lstStyle/>
          <a:p>
            <a:pPr>
              <a:buFont typeface="Wingdings" panose="05000000000000000000" pitchFamily="2" charset="2"/>
              <a:buChar char="§"/>
            </a:pPr>
            <a:r>
              <a:rPr lang="en-US" sz="2600" dirty="0"/>
              <a:t>Taxes</a:t>
            </a:r>
          </a:p>
          <a:p>
            <a:pPr>
              <a:buFont typeface="Wingdings" panose="05000000000000000000" pitchFamily="2" charset="2"/>
              <a:buChar char="§"/>
            </a:pPr>
            <a:r>
              <a:rPr lang="en-US" sz="2600" dirty="0"/>
              <a:t> Creating a Budget</a:t>
            </a:r>
          </a:p>
          <a:p>
            <a:pPr>
              <a:buFont typeface="Wingdings" panose="05000000000000000000" pitchFamily="2" charset="2"/>
              <a:buChar char="§"/>
            </a:pPr>
            <a:r>
              <a:rPr lang="en-US" sz="2600" dirty="0"/>
              <a:t> Financial Goal Setting</a:t>
            </a:r>
          </a:p>
          <a:p>
            <a:pPr>
              <a:buFont typeface="Wingdings" panose="05000000000000000000" pitchFamily="2" charset="2"/>
              <a:buChar char="§"/>
            </a:pPr>
            <a:r>
              <a:rPr lang="en-US" sz="2600" dirty="0"/>
              <a:t> Record Keeping</a:t>
            </a:r>
          </a:p>
          <a:p>
            <a:pPr>
              <a:buFont typeface="Wingdings" panose="05000000000000000000" pitchFamily="2" charset="2"/>
              <a:buChar char="§"/>
            </a:pPr>
            <a:r>
              <a:rPr lang="en-US" sz="2600" dirty="0"/>
              <a:t> Debt Management</a:t>
            </a:r>
          </a:p>
          <a:p>
            <a:pPr>
              <a:buFont typeface="Wingdings" panose="05000000000000000000" pitchFamily="2" charset="2"/>
              <a:buChar char="§"/>
            </a:pPr>
            <a:r>
              <a:rPr lang="en-US" sz="2600" dirty="0"/>
              <a:t> Personal Financial Safety</a:t>
            </a:r>
          </a:p>
          <a:p>
            <a:pPr>
              <a:buFont typeface="Wingdings" panose="05000000000000000000" pitchFamily="2" charset="2"/>
              <a:buChar char="§"/>
            </a:pPr>
            <a:r>
              <a:rPr lang="en-US" sz="2600" dirty="0"/>
              <a:t> Farm Credit Overview</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3600" y="5670656"/>
            <a:ext cx="1804670" cy="875384"/>
          </a:xfrm>
          <a:prstGeom prst="rect">
            <a:avLst/>
          </a:prstGeom>
        </p:spPr>
      </p:pic>
    </p:spTree>
    <p:custDataLst>
      <p:tags r:id="rId1"/>
    </p:custDataLst>
    <p:extLst>
      <p:ext uri="{BB962C8B-B14F-4D97-AF65-F5344CB8AC3E}">
        <p14:creationId xmlns:p14="http://schemas.microsoft.com/office/powerpoint/2010/main" val="2999239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09822" y="759654"/>
            <a:ext cx="7737230" cy="675251"/>
          </a:xfrm>
        </p:spPr>
        <p:txBody>
          <a:bodyPr>
            <a:normAutofit/>
          </a:bodyPr>
          <a:lstStyle/>
          <a:p>
            <a:r>
              <a:rPr lang="en-US" sz="3300" b="1" dirty="0" smtClean="0"/>
              <a:t>LOAN TYPES</a:t>
            </a:r>
            <a:endParaRPr lang="en-US" sz="3300" b="1" dirty="0"/>
          </a:p>
        </p:txBody>
      </p:sp>
      <p:sp>
        <p:nvSpPr>
          <p:cNvPr id="6" name="Text Placeholder 5"/>
          <p:cNvSpPr>
            <a:spLocks noGrp="1"/>
          </p:cNvSpPr>
          <p:nvPr>
            <p:ph type="body" sz="half" idx="2"/>
          </p:nvPr>
        </p:nvSpPr>
        <p:spPr>
          <a:xfrm>
            <a:off x="1209822" y="1434905"/>
            <a:ext cx="2801068" cy="4603201"/>
          </a:xfrm>
        </p:spPr>
        <p:txBody>
          <a:bodyPr/>
          <a:lstStyle/>
          <a:p>
            <a:pPr marL="457200" lvl="0" indent="-457200">
              <a:buFont typeface="Wingdings" panose="05000000000000000000" pitchFamily="2" charset="2"/>
              <a:buChar char="§"/>
            </a:pPr>
            <a:r>
              <a:rPr lang="en-US" sz="2800" dirty="0"/>
              <a:t>Secured</a:t>
            </a:r>
          </a:p>
          <a:p>
            <a:pPr marL="457200" lvl="0" indent="-457200">
              <a:buFont typeface="Wingdings" panose="05000000000000000000" pitchFamily="2" charset="2"/>
              <a:buChar char="§"/>
            </a:pPr>
            <a:r>
              <a:rPr lang="en-US" sz="2800" dirty="0"/>
              <a:t>Unsecured</a:t>
            </a:r>
          </a:p>
          <a:p>
            <a:pPr marL="457200" lvl="0" indent="-457200">
              <a:buFont typeface="Wingdings" panose="05000000000000000000" pitchFamily="2" charset="2"/>
              <a:buChar char="§"/>
            </a:pPr>
            <a:r>
              <a:rPr lang="en-US" sz="2800" dirty="0"/>
              <a:t>Commercial</a:t>
            </a:r>
          </a:p>
          <a:p>
            <a:pPr marL="457200" lvl="0" indent="-457200">
              <a:buFont typeface="Wingdings" panose="05000000000000000000" pitchFamily="2" charset="2"/>
              <a:buChar char="§"/>
            </a:pPr>
            <a:r>
              <a:rPr lang="en-US" sz="2800" dirty="0" err="1"/>
              <a:t>Agri</a:t>
            </a:r>
            <a:r>
              <a:rPr lang="en-US" sz="2800" dirty="0"/>
              <a:t>-Consumer loans</a:t>
            </a:r>
          </a:p>
          <a:p>
            <a:endParaRPr lang="en-US" dirty="0"/>
          </a:p>
        </p:txBody>
      </p:sp>
      <p:pic>
        <p:nvPicPr>
          <p:cNvPr id="10" name="Content Placeholder 9"/>
          <p:cNvPicPr>
            <a:picLocks noGrp="1" noChangeAspect="1"/>
          </p:cNvPicPr>
          <p:nvPr>
            <p:ph idx="1"/>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315687" y="2385193"/>
            <a:ext cx="4095314" cy="2719544"/>
          </a:xfrm>
          <a:prstGeom prst="rect">
            <a:avLst/>
          </a:prstGeom>
          <a:ln>
            <a:noFill/>
          </a:ln>
          <a:effectLst>
            <a:softEdge rad="112500"/>
          </a:effectLst>
        </p:spPr>
      </p:pic>
      <p:pic>
        <p:nvPicPr>
          <p:cNvPr id="8" name="Picture 7"/>
          <p:cNvPicPr>
            <a:picLocks noChangeAspect="1"/>
          </p:cNvPicPr>
          <p:nvPr/>
        </p:nvPicPr>
        <p:blipFill>
          <a:blip r:embed="rId6"/>
          <a:stretch>
            <a:fillRect/>
          </a:stretch>
        </p:blipFill>
        <p:spPr>
          <a:xfrm flipH="1">
            <a:off x="7098220" y="4657091"/>
            <a:ext cx="1528930" cy="89529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7636" y="5788917"/>
            <a:ext cx="1526618" cy="740510"/>
          </a:xfrm>
          <a:prstGeom prst="rect">
            <a:avLst/>
          </a:prstGeom>
        </p:spPr>
      </p:pic>
    </p:spTree>
    <p:custDataLst>
      <p:tags r:id="rId1"/>
    </p:custDataLst>
    <p:extLst>
      <p:ext uri="{BB962C8B-B14F-4D97-AF65-F5344CB8AC3E}">
        <p14:creationId xmlns:p14="http://schemas.microsoft.com/office/powerpoint/2010/main" val="2249214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55344" y="751903"/>
            <a:ext cx="3184263" cy="600164"/>
          </a:xfrm>
          <a:prstGeom prst="rect">
            <a:avLst/>
          </a:prstGeom>
          <a:noFill/>
        </p:spPr>
        <p:txBody>
          <a:bodyPr wrap="square" rtlCol="0">
            <a:spAutoFit/>
          </a:bodyPr>
          <a:lstStyle/>
          <a:p>
            <a:r>
              <a:rPr lang="en-US" sz="3300" b="1" dirty="0" smtClean="0">
                <a:latin typeface="+mj-lt"/>
                <a:ea typeface="+mj-ea"/>
                <a:cs typeface="+mj-cs"/>
              </a:rPr>
              <a:t>FARM LOANS</a:t>
            </a:r>
            <a:endParaRPr lang="en-US" sz="3300" b="1" dirty="0">
              <a:latin typeface="+mj-lt"/>
              <a:ea typeface="+mj-ea"/>
              <a:cs typeface="+mj-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738" y="1672936"/>
            <a:ext cx="6852211" cy="4310451"/>
          </a:xfrm>
          <a:prstGeom prst="rect">
            <a:avLst/>
          </a:prstGeom>
        </p:spPr>
      </p:pic>
      <p:sp>
        <p:nvSpPr>
          <p:cNvPr id="8" name="Title 1"/>
          <p:cNvSpPr txBox="1">
            <a:spLocks/>
          </p:cNvSpPr>
          <p:nvPr/>
        </p:nvSpPr>
        <p:spPr>
          <a:xfrm>
            <a:off x="4065534" y="2413947"/>
            <a:ext cx="3793219" cy="65546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smtClean="0">
                <a:solidFill>
                  <a:schemeClr val="bg1"/>
                </a:solidFill>
                <a:latin typeface="+mn-lt"/>
              </a:rPr>
              <a:t>Equipment</a:t>
            </a:r>
            <a:endParaRPr lang="en-US" sz="1800" b="1" dirty="0">
              <a:solidFill>
                <a:schemeClr val="bg1"/>
              </a:solidFill>
              <a:latin typeface="+mn-lt"/>
            </a:endParaRPr>
          </a:p>
        </p:txBody>
      </p:sp>
      <p:sp>
        <p:nvSpPr>
          <p:cNvPr id="10" name="Title 1"/>
          <p:cNvSpPr txBox="1">
            <a:spLocks/>
          </p:cNvSpPr>
          <p:nvPr/>
        </p:nvSpPr>
        <p:spPr>
          <a:xfrm>
            <a:off x="3295576" y="3267080"/>
            <a:ext cx="3793219" cy="70901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000" b="1" dirty="0" smtClean="0">
                <a:solidFill>
                  <a:schemeClr val="bg1"/>
                </a:solidFill>
                <a:latin typeface="+mn-lt"/>
              </a:rPr>
              <a:t>Operating &amp; Livestock</a:t>
            </a:r>
            <a:endParaRPr lang="en-US" sz="1200" b="1" dirty="0">
              <a:solidFill>
                <a:schemeClr val="bg1"/>
              </a:solidFill>
              <a:latin typeface="+mn-lt"/>
            </a:endParaRPr>
          </a:p>
        </p:txBody>
      </p:sp>
      <p:sp>
        <p:nvSpPr>
          <p:cNvPr id="11" name="Title 1"/>
          <p:cNvSpPr txBox="1">
            <a:spLocks/>
          </p:cNvSpPr>
          <p:nvPr/>
        </p:nvSpPr>
        <p:spPr>
          <a:xfrm>
            <a:off x="2542997" y="4272171"/>
            <a:ext cx="3793219" cy="823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b="1" dirty="0" smtClean="0">
                <a:solidFill>
                  <a:schemeClr val="bg1"/>
                </a:solidFill>
                <a:latin typeface="+mn-lt"/>
              </a:rPr>
              <a:t>Farm Improvements</a:t>
            </a:r>
            <a:endParaRPr lang="en-US" sz="1400" b="1" dirty="0">
              <a:solidFill>
                <a:schemeClr val="bg1"/>
              </a:solidFill>
              <a:latin typeface="+mn-lt"/>
            </a:endParaRPr>
          </a:p>
        </p:txBody>
      </p:sp>
      <p:pic>
        <p:nvPicPr>
          <p:cNvPr id="12" name="Picture 11"/>
          <p:cNvPicPr>
            <a:picLocks noChangeAspect="1"/>
          </p:cNvPicPr>
          <p:nvPr/>
        </p:nvPicPr>
        <p:blipFill>
          <a:blip r:embed="rId4"/>
          <a:stretch>
            <a:fillRect/>
          </a:stretch>
        </p:blipFill>
        <p:spPr>
          <a:xfrm>
            <a:off x="4439606" y="2460172"/>
            <a:ext cx="487722" cy="353599"/>
          </a:xfrm>
          <a:prstGeom prst="rect">
            <a:avLst/>
          </a:prstGeom>
        </p:spPr>
      </p:pic>
      <p:pic>
        <p:nvPicPr>
          <p:cNvPr id="13" name="Picture 12"/>
          <p:cNvPicPr>
            <a:picLocks noChangeAspect="1"/>
          </p:cNvPicPr>
          <p:nvPr/>
        </p:nvPicPr>
        <p:blipFill>
          <a:blip r:embed="rId4"/>
          <a:stretch>
            <a:fillRect/>
          </a:stretch>
        </p:blipFill>
        <p:spPr>
          <a:xfrm>
            <a:off x="2974108" y="3519753"/>
            <a:ext cx="487722" cy="353599"/>
          </a:xfrm>
          <a:prstGeom prst="rect">
            <a:avLst/>
          </a:prstGeom>
        </p:spPr>
      </p:pic>
      <p:pic>
        <p:nvPicPr>
          <p:cNvPr id="14" name="Picture 13"/>
          <p:cNvPicPr>
            <a:picLocks noChangeAspect="1"/>
          </p:cNvPicPr>
          <p:nvPr/>
        </p:nvPicPr>
        <p:blipFill>
          <a:blip r:embed="rId4"/>
          <a:stretch>
            <a:fillRect/>
          </a:stretch>
        </p:blipFill>
        <p:spPr>
          <a:xfrm>
            <a:off x="2363468" y="4506913"/>
            <a:ext cx="487722" cy="353599"/>
          </a:xfrm>
          <a:prstGeom prst="rect">
            <a:avLst/>
          </a:prstGeom>
        </p:spPr>
      </p:pic>
    </p:spTree>
    <p:extLst>
      <p:ext uri="{BB962C8B-B14F-4D97-AF65-F5344CB8AC3E}">
        <p14:creationId xmlns:p14="http://schemas.microsoft.com/office/powerpoint/2010/main" val="1488332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1826" y="659639"/>
            <a:ext cx="3184263" cy="600164"/>
          </a:xfrm>
          <a:prstGeom prst="rect">
            <a:avLst/>
          </a:prstGeom>
          <a:noFill/>
        </p:spPr>
        <p:txBody>
          <a:bodyPr wrap="square" rtlCol="0">
            <a:spAutoFit/>
          </a:bodyPr>
          <a:lstStyle/>
          <a:p>
            <a:r>
              <a:rPr lang="en-US" sz="3300" b="1" dirty="0" smtClean="0">
                <a:latin typeface="+mj-lt"/>
                <a:ea typeface="+mj-ea"/>
                <a:cs typeface="+mj-cs"/>
              </a:rPr>
              <a:t>LAND LOANS</a:t>
            </a:r>
            <a:endParaRPr lang="en-US" sz="3300" b="1" dirty="0">
              <a:latin typeface="+mj-lt"/>
              <a:ea typeface="+mj-ea"/>
              <a:cs typeface="+mj-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174" y="1435274"/>
            <a:ext cx="6994553" cy="4399993"/>
          </a:xfrm>
          <a:prstGeom prst="rect">
            <a:avLst/>
          </a:prstGeom>
        </p:spPr>
      </p:pic>
      <p:sp>
        <p:nvSpPr>
          <p:cNvPr id="4" name="Title 1"/>
          <p:cNvSpPr txBox="1">
            <a:spLocks/>
          </p:cNvSpPr>
          <p:nvPr/>
        </p:nvSpPr>
        <p:spPr>
          <a:xfrm>
            <a:off x="3776214" y="2182903"/>
            <a:ext cx="3793219" cy="852574"/>
          </a:xfrm>
          <a:prstGeom prst="rect">
            <a:avLst/>
          </a:prstGeom>
        </p:spPr>
        <p:txBody>
          <a:bodyP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dirty="0" smtClean="0">
                <a:solidFill>
                  <a:schemeClr val="bg1"/>
                </a:solidFill>
                <a:latin typeface="+mn-lt"/>
              </a:rPr>
              <a:t>Acreage</a:t>
            </a:r>
            <a:br>
              <a:rPr lang="en-US" sz="4000" b="1" dirty="0" smtClean="0">
                <a:solidFill>
                  <a:schemeClr val="bg1"/>
                </a:solidFill>
                <a:latin typeface="+mn-lt"/>
              </a:rPr>
            </a:br>
            <a:r>
              <a:rPr lang="en-US" sz="2000" dirty="0" smtClean="0">
                <a:solidFill>
                  <a:schemeClr val="bg1"/>
                </a:solidFill>
              </a:rPr>
              <a:t> </a:t>
            </a:r>
            <a:endParaRPr lang="en-US" sz="2800" dirty="0">
              <a:solidFill>
                <a:schemeClr val="bg1"/>
              </a:solidFill>
              <a:latin typeface="+mn-lt"/>
            </a:endParaRPr>
          </a:p>
        </p:txBody>
      </p:sp>
      <p:sp>
        <p:nvSpPr>
          <p:cNvPr id="5" name="Title 1"/>
          <p:cNvSpPr txBox="1">
            <a:spLocks/>
          </p:cNvSpPr>
          <p:nvPr/>
        </p:nvSpPr>
        <p:spPr>
          <a:xfrm>
            <a:off x="3362414" y="2923097"/>
            <a:ext cx="3793219" cy="10955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000" b="1" dirty="0" smtClean="0">
                <a:solidFill>
                  <a:schemeClr val="bg1"/>
                </a:solidFill>
                <a:latin typeface="+mn-lt"/>
              </a:rPr>
              <a:t>Farm Land</a:t>
            </a:r>
            <a:endParaRPr lang="en-US" sz="1800" dirty="0">
              <a:solidFill>
                <a:schemeClr val="bg1"/>
              </a:solidFill>
              <a:latin typeface="+mn-lt"/>
            </a:endParaRPr>
          </a:p>
        </p:txBody>
      </p:sp>
      <p:sp>
        <p:nvSpPr>
          <p:cNvPr id="6" name="Title 1"/>
          <p:cNvSpPr txBox="1">
            <a:spLocks/>
          </p:cNvSpPr>
          <p:nvPr/>
        </p:nvSpPr>
        <p:spPr>
          <a:xfrm>
            <a:off x="2654683" y="4035675"/>
            <a:ext cx="3793219" cy="10955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000" b="1" dirty="0" smtClean="0">
                <a:solidFill>
                  <a:schemeClr val="bg1"/>
                </a:solidFill>
                <a:latin typeface="+mn-lt"/>
              </a:rPr>
              <a:t>Country Homes</a:t>
            </a:r>
            <a:endParaRPr lang="en-US" sz="2000" dirty="0">
              <a:solidFill>
                <a:schemeClr val="bg1"/>
              </a:solidFill>
              <a:latin typeface="+mn-lt"/>
            </a:endParaRPr>
          </a:p>
        </p:txBody>
      </p:sp>
      <p:pic>
        <p:nvPicPr>
          <p:cNvPr id="7" name="Picture 6"/>
          <p:cNvPicPr>
            <a:picLocks noChangeAspect="1"/>
          </p:cNvPicPr>
          <p:nvPr/>
        </p:nvPicPr>
        <p:blipFill>
          <a:blip r:embed="rId4"/>
          <a:stretch>
            <a:fillRect/>
          </a:stretch>
        </p:blipFill>
        <p:spPr>
          <a:xfrm>
            <a:off x="3553690" y="3320395"/>
            <a:ext cx="445047" cy="390178"/>
          </a:xfrm>
          <a:prstGeom prst="rect">
            <a:avLst/>
          </a:prstGeom>
        </p:spPr>
      </p:pic>
      <p:pic>
        <p:nvPicPr>
          <p:cNvPr id="8" name="Picture 7"/>
          <p:cNvPicPr>
            <a:picLocks noChangeAspect="1"/>
          </p:cNvPicPr>
          <p:nvPr/>
        </p:nvPicPr>
        <p:blipFill>
          <a:blip r:embed="rId4"/>
          <a:stretch>
            <a:fillRect/>
          </a:stretch>
        </p:blipFill>
        <p:spPr>
          <a:xfrm>
            <a:off x="2350436" y="4388339"/>
            <a:ext cx="445047" cy="390178"/>
          </a:xfrm>
          <a:prstGeom prst="rect">
            <a:avLst/>
          </a:prstGeom>
        </p:spPr>
      </p:pic>
      <p:pic>
        <p:nvPicPr>
          <p:cNvPr id="9" name="Picture 8"/>
          <p:cNvPicPr>
            <a:picLocks noChangeAspect="1"/>
          </p:cNvPicPr>
          <p:nvPr/>
        </p:nvPicPr>
        <p:blipFill>
          <a:blip r:embed="rId4"/>
          <a:stretch>
            <a:fillRect/>
          </a:stretch>
        </p:blipFill>
        <p:spPr>
          <a:xfrm>
            <a:off x="4328770" y="2182903"/>
            <a:ext cx="445047" cy="390178"/>
          </a:xfrm>
          <a:prstGeom prst="rect">
            <a:avLst/>
          </a:prstGeom>
        </p:spPr>
      </p:pic>
    </p:spTree>
    <p:extLst>
      <p:ext uri="{BB962C8B-B14F-4D97-AF65-F5344CB8AC3E}">
        <p14:creationId xmlns:p14="http://schemas.microsoft.com/office/powerpoint/2010/main" val="2916859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0653" y="629878"/>
            <a:ext cx="3184263" cy="600164"/>
          </a:xfrm>
          <a:prstGeom prst="rect">
            <a:avLst/>
          </a:prstGeom>
          <a:noFill/>
        </p:spPr>
        <p:txBody>
          <a:bodyPr wrap="square" rtlCol="0">
            <a:spAutoFit/>
          </a:bodyPr>
          <a:lstStyle/>
          <a:p>
            <a:r>
              <a:rPr lang="en-US" sz="3300" b="1" dirty="0" smtClean="0">
                <a:latin typeface="+mj-lt"/>
                <a:ea typeface="+mj-ea"/>
                <a:cs typeface="+mj-cs"/>
              </a:rPr>
              <a:t>HOME LOANS</a:t>
            </a:r>
            <a:endParaRPr lang="en-US" sz="3300" b="1" dirty="0">
              <a:latin typeface="+mj-lt"/>
              <a:ea typeface="+mj-ea"/>
              <a:cs typeface="+mj-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238" y="1214650"/>
            <a:ext cx="7648598" cy="4811426"/>
          </a:xfrm>
          <a:prstGeom prst="rect">
            <a:avLst/>
          </a:prstGeom>
        </p:spPr>
      </p:pic>
      <p:sp>
        <p:nvSpPr>
          <p:cNvPr id="7" name="Title 1"/>
          <p:cNvSpPr txBox="1">
            <a:spLocks/>
          </p:cNvSpPr>
          <p:nvPr/>
        </p:nvSpPr>
        <p:spPr>
          <a:xfrm>
            <a:off x="4939431" y="1707850"/>
            <a:ext cx="3251049" cy="820714"/>
          </a:xfrm>
          <a:prstGeom prst="rect">
            <a:avLst/>
          </a:prstGeom>
        </p:spPr>
        <p:txBody>
          <a:bodyP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smtClean="0">
                <a:solidFill>
                  <a:schemeClr val="bg1"/>
                </a:solidFill>
                <a:latin typeface="+mn-lt"/>
              </a:rPr>
              <a:t> No max acreage limitation</a:t>
            </a:r>
            <a:endParaRPr lang="en-US" sz="1800" dirty="0">
              <a:solidFill>
                <a:schemeClr val="bg1"/>
              </a:solidFill>
              <a:latin typeface="+mn-lt"/>
            </a:endParaRPr>
          </a:p>
        </p:txBody>
      </p:sp>
      <p:sp>
        <p:nvSpPr>
          <p:cNvPr id="8" name="Title 1"/>
          <p:cNvSpPr txBox="1">
            <a:spLocks/>
          </p:cNvSpPr>
          <p:nvPr/>
        </p:nvSpPr>
        <p:spPr>
          <a:xfrm>
            <a:off x="4431514" y="2340459"/>
            <a:ext cx="3105474" cy="96549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000" b="1" dirty="0" smtClean="0">
                <a:solidFill>
                  <a:schemeClr val="bg1"/>
                </a:solidFill>
                <a:latin typeface="+mn-lt"/>
              </a:rPr>
              <a:t> Competitively Priced </a:t>
            </a:r>
            <a:endParaRPr lang="en-US" sz="1200" dirty="0">
              <a:solidFill>
                <a:schemeClr val="bg1"/>
              </a:solidFill>
              <a:latin typeface="+mn-lt"/>
            </a:endParaRPr>
          </a:p>
        </p:txBody>
      </p:sp>
      <p:sp>
        <p:nvSpPr>
          <p:cNvPr id="9" name="Title 1"/>
          <p:cNvSpPr txBox="1">
            <a:spLocks/>
          </p:cNvSpPr>
          <p:nvPr/>
        </p:nvSpPr>
        <p:spPr>
          <a:xfrm>
            <a:off x="3669019" y="3019269"/>
            <a:ext cx="3403750" cy="9257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b="1" dirty="0" smtClean="0">
                <a:solidFill>
                  <a:schemeClr val="bg1"/>
                </a:solidFill>
                <a:latin typeface="+mn-lt"/>
              </a:rPr>
              <a:t> No max loan amount</a:t>
            </a:r>
            <a:endParaRPr lang="en-US" sz="1400" dirty="0">
              <a:solidFill>
                <a:schemeClr val="bg1"/>
              </a:solidFill>
              <a:latin typeface="+mn-lt"/>
            </a:endParaRPr>
          </a:p>
        </p:txBody>
      </p:sp>
      <p:sp>
        <p:nvSpPr>
          <p:cNvPr id="10" name="Title 1"/>
          <p:cNvSpPr txBox="1">
            <a:spLocks/>
          </p:cNvSpPr>
          <p:nvPr/>
        </p:nvSpPr>
        <p:spPr>
          <a:xfrm>
            <a:off x="2791798" y="3534174"/>
            <a:ext cx="4515478" cy="1331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b="1" dirty="0" smtClean="0">
                <a:solidFill>
                  <a:schemeClr val="bg1"/>
                </a:solidFill>
                <a:latin typeface="+mn-lt"/>
              </a:rPr>
              <a:t> Government Loan Flexibility</a:t>
            </a:r>
            <a:endParaRPr lang="en-US" sz="1400" dirty="0">
              <a:solidFill>
                <a:schemeClr val="bg1"/>
              </a:solidFill>
              <a:latin typeface="+mn-lt"/>
            </a:endParaRPr>
          </a:p>
        </p:txBody>
      </p:sp>
      <p:sp>
        <p:nvSpPr>
          <p:cNvPr id="11" name="Title 1"/>
          <p:cNvSpPr txBox="1">
            <a:spLocks/>
          </p:cNvSpPr>
          <p:nvPr/>
        </p:nvSpPr>
        <p:spPr>
          <a:xfrm>
            <a:off x="2213263" y="4311328"/>
            <a:ext cx="4850553" cy="11252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600" b="1" dirty="0" smtClean="0">
                <a:solidFill>
                  <a:schemeClr val="bg1"/>
                </a:solidFill>
                <a:latin typeface="+mn-lt"/>
              </a:rPr>
              <a:t> Manufactured housing eligible </a:t>
            </a:r>
            <a:endParaRPr lang="en-US" sz="2600" dirty="0">
              <a:solidFill>
                <a:schemeClr val="bg1"/>
              </a:solidFill>
              <a:latin typeface="+mn-lt"/>
            </a:endParaRPr>
          </a:p>
        </p:txBody>
      </p:sp>
      <p:pic>
        <p:nvPicPr>
          <p:cNvPr id="12" name="Picture 11"/>
          <p:cNvPicPr>
            <a:picLocks noChangeAspect="1"/>
          </p:cNvPicPr>
          <p:nvPr/>
        </p:nvPicPr>
        <p:blipFill>
          <a:blip r:embed="rId4">
            <a:biLevel thresh="25000"/>
            <a:extLst>
              <a:ext uri="{BEBA8EAE-BF5A-486C-A8C5-ECC9F3942E4B}">
                <a14:imgProps xmlns:a14="http://schemas.microsoft.com/office/drawing/2010/main">
                  <a14:imgLayer r:embed="rId5">
                    <a14:imgEffect>
                      <a14:backgroundRemoval t="0" b="99556" l="0" r="99556">
                        <a14:foregroundMark x1="24444" y1="40889" x2="18222" y2="44889"/>
                        <a14:foregroundMark x1="44000" y1="18667" x2="43556" y2="34667"/>
                        <a14:foregroundMark x1="41778" y1="65333" x2="36000" y2="72889"/>
                        <a14:foregroundMark x1="45333" y1="70667" x2="36889" y2="75111"/>
                        <a14:foregroundMark x1="46667" y1="80000" x2="42667" y2="85333"/>
                        <a14:foregroundMark x1="48444" y1="88444" x2="48889" y2="93333"/>
                        <a14:foregroundMark x1="52889" y1="80444" x2="57333" y2="84444"/>
                        <a14:foregroundMark x1="57778" y1="77333" x2="62222" y2="79111"/>
                        <a14:foregroundMark x1="61333" y1="67111" x2="64889" y2="71556"/>
                      </a14:backgroundRemoval>
                    </a14:imgEffect>
                  </a14:imgLayer>
                </a14:imgProps>
              </a:ext>
            </a:extLst>
          </a:blip>
          <a:stretch>
            <a:fillRect/>
          </a:stretch>
        </p:blipFill>
        <p:spPr>
          <a:xfrm>
            <a:off x="4929125" y="1756856"/>
            <a:ext cx="406545" cy="406545"/>
          </a:xfrm>
          <a:prstGeom prst="rect">
            <a:avLst/>
          </a:prstGeom>
        </p:spPr>
      </p:pic>
      <p:pic>
        <p:nvPicPr>
          <p:cNvPr id="13" name="Picture 12"/>
          <p:cNvPicPr>
            <a:picLocks noChangeAspect="1"/>
          </p:cNvPicPr>
          <p:nvPr/>
        </p:nvPicPr>
        <p:blipFill>
          <a:blip r:embed="rId4">
            <a:biLevel thresh="25000"/>
            <a:extLst>
              <a:ext uri="{BEBA8EAE-BF5A-486C-A8C5-ECC9F3942E4B}">
                <a14:imgProps xmlns:a14="http://schemas.microsoft.com/office/drawing/2010/main">
                  <a14:imgLayer r:embed="rId5">
                    <a14:imgEffect>
                      <a14:backgroundRemoval t="0" b="99556" l="0" r="99556">
                        <a14:foregroundMark x1="24444" y1="40889" x2="18222" y2="44889"/>
                        <a14:foregroundMark x1="44000" y1="18667" x2="43556" y2="34667"/>
                        <a14:foregroundMark x1="41778" y1="65333" x2="36000" y2="72889"/>
                        <a14:foregroundMark x1="45333" y1="70667" x2="36889" y2="75111"/>
                        <a14:foregroundMark x1="46667" y1="80000" x2="42667" y2="85333"/>
                        <a14:foregroundMark x1="48444" y1="88444" x2="48889" y2="93333"/>
                        <a14:foregroundMark x1="52889" y1="80444" x2="57333" y2="84444"/>
                        <a14:foregroundMark x1="57778" y1="77333" x2="62222" y2="79111"/>
                        <a14:foregroundMark x1="61333" y1="67111" x2="64889" y2="71556"/>
                      </a14:backgroundRemoval>
                    </a14:imgEffect>
                  </a14:imgLayer>
                </a14:imgProps>
              </a:ext>
            </a:extLst>
          </a:blip>
          <a:stretch>
            <a:fillRect/>
          </a:stretch>
        </p:blipFill>
        <p:spPr>
          <a:xfrm>
            <a:off x="4111643" y="2682979"/>
            <a:ext cx="406545" cy="406545"/>
          </a:xfrm>
          <a:prstGeom prst="rect">
            <a:avLst/>
          </a:prstGeom>
        </p:spPr>
      </p:pic>
      <p:pic>
        <p:nvPicPr>
          <p:cNvPr id="14" name="Picture 13"/>
          <p:cNvPicPr>
            <a:picLocks noChangeAspect="1"/>
          </p:cNvPicPr>
          <p:nvPr/>
        </p:nvPicPr>
        <p:blipFill>
          <a:blip r:embed="rId4">
            <a:biLevel thresh="25000"/>
            <a:extLst>
              <a:ext uri="{BEBA8EAE-BF5A-486C-A8C5-ECC9F3942E4B}">
                <a14:imgProps xmlns:a14="http://schemas.microsoft.com/office/drawing/2010/main">
                  <a14:imgLayer r:embed="rId5">
                    <a14:imgEffect>
                      <a14:backgroundRemoval t="0" b="99556" l="0" r="99556">
                        <a14:foregroundMark x1="24444" y1="40889" x2="18222" y2="44889"/>
                        <a14:foregroundMark x1="44000" y1="18667" x2="43556" y2="34667"/>
                        <a14:foregroundMark x1="41778" y1="65333" x2="36000" y2="72889"/>
                        <a14:foregroundMark x1="45333" y1="70667" x2="36889" y2="75111"/>
                        <a14:foregroundMark x1="46667" y1="80000" x2="42667" y2="85333"/>
                        <a14:foregroundMark x1="48444" y1="88444" x2="48889" y2="93333"/>
                        <a14:foregroundMark x1="52889" y1="80444" x2="57333" y2="84444"/>
                        <a14:foregroundMark x1="57778" y1="77333" x2="62222" y2="79111"/>
                        <a14:foregroundMark x1="61333" y1="67111" x2="64889" y2="71556"/>
                      </a14:backgroundRemoval>
                    </a14:imgEffect>
                  </a14:imgLayer>
                </a14:imgProps>
              </a:ext>
            </a:extLst>
          </a:blip>
          <a:stretch>
            <a:fillRect/>
          </a:stretch>
        </p:blipFill>
        <p:spPr>
          <a:xfrm>
            <a:off x="3355049" y="3320011"/>
            <a:ext cx="406545" cy="406545"/>
          </a:xfrm>
          <a:prstGeom prst="rect">
            <a:avLst/>
          </a:prstGeom>
        </p:spPr>
      </p:pic>
      <p:pic>
        <p:nvPicPr>
          <p:cNvPr id="15" name="Picture 14"/>
          <p:cNvPicPr>
            <a:picLocks noChangeAspect="1"/>
          </p:cNvPicPr>
          <p:nvPr/>
        </p:nvPicPr>
        <p:blipFill>
          <a:blip r:embed="rId4">
            <a:biLevel thresh="25000"/>
            <a:extLst>
              <a:ext uri="{BEBA8EAE-BF5A-486C-A8C5-ECC9F3942E4B}">
                <a14:imgProps xmlns:a14="http://schemas.microsoft.com/office/drawing/2010/main">
                  <a14:imgLayer r:embed="rId5">
                    <a14:imgEffect>
                      <a14:backgroundRemoval t="0" b="99556" l="0" r="99556">
                        <a14:foregroundMark x1="24444" y1="40889" x2="18222" y2="44889"/>
                        <a14:foregroundMark x1="44000" y1="18667" x2="43556" y2="34667"/>
                        <a14:foregroundMark x1="41778" y1="65333" x2="36000" y2="72889"/>
                        <a14:foregroundMark x1="45333" y1="70667" x2="36889" y2="75111"/>
                        <a14:foregroundMark x1="46667" y1="80000" x2="42667" y2="85333"/>
                        <a14:foregroundMark x1="48444" y1="88444" x2="48889" y2="93333"/>
                        <a14:foregroundMark x1="52889" y1="80444" x2="57333" y2="84444"/>
                        <a14:foregroundMark x1="57778" y1="77333" x2="62222" y2="79111"/>
                        <a14:foregroundMark x1="61333" y1="67111" x2="64889" y2="71556"/>
                      </a14:backgroundRemoval>
                    </a14:imgEffect>
                  </a14:imgLayer>
                </a14:imgProps>
              </a:ext>
            </a:extLst>
          </a:blip>
          <a:stretch>
            <a:fillRect/>
          </a:stretch>
        </p:blipFill>
        <p:spPr>
          <a:xfrm>
            <a:off x="2541233" y="4041862"/>
            <a:ext cx="406545" cy="406545"/>
          </a:xfrm>
          <a:prstGeom prst="rect">
            <a:avLst/>
          </a:prstGeom>
        </p:spPr>
      </p:pic>
      <p:pic>
        <p:nvPicPr>
          <p:cNvPr id="16" name="Picture 15"/>
          <p:cNvPicPr>
            <a:picLocks noChangeAspect="1"/>
          </p:cNvPicPr>
          <p:nvPr/>
        </p:nvPicPr>
        <p:blipFill>
          <a:blip r:embed="rId4">
            <a:biLevel thresh="25000"/>
            <a:extLst>
              <a:ext uri="{BEBA8EAE-BF5A-486C-A8C5-ECC9F3942E4B}">
                <a14:imgProps xmlns:a14="http://schemas.microsoft.com/office/drawing/2010/main">
                  <a14:imgLayer r:embed="rId5">
                    <a14:imgEffect>
                      <a14:backgroundRemoval t="0" b="99556" l="0" r="99556">
                        <a14:foregroundMark x1="24444" y1="40889" x2="18222" y2="44889"/>
                        <a14:foregroundMark x1="44000" y1="18667" x2="43556" y2="34667"/>
                        <a14:foregroundMark x1="41778" y1="65333" x2="36000" y2="72889"/>
                        <a14:foregroundMark x1="45333" y1="70667" x2="36889" y2="75111"/>
                        <a14:foregroundMark x1="46667" y1="80000" x2="42667" y2="85333"/>
                        <a14:foregroundMark x1="48444" y1="88444" x2="48889" y2="93333"/>
                        <a14:foregroundMark x1="52889" y1="80444" x2="57333" y2="84444"/>
                        <a14:foregroundMark x1="57778" y1="77333" x2="62222" y2="79111"/>
                        <a14:foregroundMark x1="61333" y1="67111" x2="64889" y2="71556"/>
                      </a14:backgroundRemoval>
                    </a14:imgEffect>
                  </a14:imgLayer>
                </a14:imgProps>
              </a:ext>
            </a:extLst>
          </a:blip>
          <a:stretch>
            <a:fillRect/>
          </a:stretch>
        </p:blipFill>
        <p:spPr>
          <a:xfrm>
            <a:off x="2134688" y="4717873"/>
            <a:ext cx="406545" cy="406545"/>
          </a:xfrm>
          <a:prstGeom prst="rect">
            <a:avLst/>
          </a:prstGeom>
        </p:spPr>
      </p:pic>
    </p:spTree>
    <p:extLst>
      <p:ext uri="{BB962C8B-B14F-4D97-AF65-F5344CB8AC3E}">
        <p14:creationId xmlns:p14="http://schemas.microsoft.com/office/powerpoint/2010/main" val="4111749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888" y="801859"/>
            <a:ext cx="7291461" cy="464234"/>
          </a:xfrm>
        </p:spPr>
        <p:txBody>
          <a:bodyPr/>
          <a:lstStyle/>
          <a:p>
            <a:r>
              <a:rPr lang="en-US" b="1" dirty="0" smtClean="0"/>
              <a:t>IMPORTANT LOAN REMINDERS</a:t>
            </a:r>
            <a:endParaRPr lang="en-US" b="1" dirty="0"/>
          </a:p>
        </p:txBody>
      </p:sp>
      <p:sp>
        <p:nvSpPr>
          <p:cNvPr id="3" name="Content Placeholder 2"/>
          <p:cNvSpPr>
            <a:spLocks noGrp="1"/>
          </p:cNvSpPr>
          <p:nvPr>
            <p:ph idx="1"/>
          </p:nvPr>
        </p:nvSpPr>
        <p:spPr>
          <a:xfrm>
            <a:off x="1223888" y="1406769"/>
            <a:ext cx="7291462" cy="4738297"/>
          </a:xfrm>
        </p:spPr>
        <p:txBody>
          <a:bodyPr>
            <a:normAutofit/>
          </a:bodyPr>
          <a:lstStyle/>
          <a:p>
            <a:pPr>
              <a:buFont typeface="Wingdings" panose="05000000000000000000" pitchFamily="2" charset="2"/>
              <a:buChar char="§"/>
            </a:pPr>
            <a:r>
              <a:rPr lang="en-US" sz="3100" dirty="0" smtClean="0">
                <a:solidFill>
                  <a:prstClr val="black"/>
                </a:solidFill>
              </a:rPr>
              <a:t> Make </a:t>
            </a:r>
            <a:r>
              <a:rPr lang="en-US" sz="3100" dirty="0">
                <a:solidFill>
                  <a:prstClr val="black"/>
                </a:solidFill>
              </a:rPr>
              <a:t>your monthly payment</a:t>
            </a:r>
          </a:p>
          <a:p>
            <a:pPr>
              <a:buFont typeface="Wingdings" panose="05000000000000000000" pitchFamily="2" charset="2"/>
              <a:buChar char="§"/>
            </a:pPr>
            <a:r>
              <a:rPr lang="en-US" sz="3100" dirty="0">
                <a:solidFill>
                  <a:prstClr val="black"/>
                </a:solidFill>
              </a:rPr>
              <a:t> If you are able, make higher payments towards the </a:t>
            </a:r>
            <a:r>
              <a:rPr lang="en-US" sz="3100" b="1" dirty="0">
                <a:solidFill>
                  <a:prstClr val="black"/>
                </a:solidFill>
              </a:rPr>
              <a:t>principal </a:t>
            </a:r>
            <a:r>
              <a:rPr lang="en-US" sz="3100" dirty="0">
                <a:solidFill>
                  <a:prstClr val="black"/>
                </a:solidFill>
              </a:rPr>
              <a:t>amount to reduce the amount of interest that would </a:t>
            </a:r>
            <a:r>
              <a:rPr lang="en-US" sz="3100" dirty="0" smtClean="0">
                <a:solidFill>
                  <a:prstClr val="black"/>
                </a:solidFill>
              </a:rPr>
              <a:t>accumulate.</a:t>
            </a:r>
          </a:p>
          <a:p>
            <a:pPr lvl="1"/>
            <a:r>
              <a:rPr lang="en-US" sz="2400" dirty="0" smtClean="0">
                <a:solidFill>
                  <a:prstClr val="black"/>
                </a:solidFill>
              </a:rPr>
              <a:t>Reduces </a:t>
            </a:r>
            <a:r>
              <a:rPr lang="en-US" sz="2400" dirty="0">
                <a:solidFill>
                  <a:prstClr val="black"/>
                </a:solidFill>
              </a:rPr>
              <a:t>the overall cost of the </a:t>
            </a:r>
            <a:r>
              <a:rPr lang="en-US" sz="2400" dirty="0" smtClean="0">
                <a:solidFill>
                  <a:prstClr val="black"/>
                </a:solidFill>
              </a:rPr>
              <a:t>loan</a:t>
            </a:r>
            <a:endParaRPr lang="en-US" sz="2400" dirty="0" smtClean="0">
              <a:latin typeface="Adobe Devanagari" panose="02040503050201020203" pitchFamily="18" charset="0"/>
              <a:cs typeface="Adobe Devanagari" panose="02040503050201020203" pitchFamily="18" charset="0"/>
            </a:endParaRPr>
          </a:p>
          <a:p>
            <a:pPr marL="457200" lvl="1" indent="0">
              <a:buNone/>
            </a:pPr>
            <a:r>
              <a:rPr lang="en-US" sz="2800" dirty="0" smtClean="0">
                <a:latin typeface="Adobe Devanagari" panose="02040503050201020203" pitchFamily="18" charset="0"/>
                <a:cs typeface="Adobe Devanagari" panose="02040503050201020203" pitchFamily="18" charset="0"/>
              </a:rPr>
              <a:t> </a:t>
            </a:r>
            <a:endParaRPr lang="en-US" sz="2800" dirty="0">
              <a:latin typeface="Adobe Devanagari" panose="02040503050201020203" pitchFamily="18" charset="0"/>
              <a:cs typeface="Adobe Devanagari" panose="02040503050201020203" pitchFamily="18" charset="0"/>
            </a:endParaRPr>
          </a:p>
          <a:p>
            <a:pPr marL="0" indent="0">
              <a:buNone/>
            </a:pPr>
            <a:endParaRPr lang="en-US" sz="3200" dirty="0">
              <a:latin typeface="Adobe Devanagari" panose="02040503050201020203" pitchFamily="18" charset="0"/>
              <a:cs typeface="Adobe Devanagari" panose="02040503050201020203"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6303" y="5606472"/>
            <a:ext cx="1936993" cy="939569"/>
          </a:xfrm>
          <a:prstGeom prst="rect">
            <a:avLst/>
          </a:prstGeom>
        </p:spPr>
      </p:pic>
    </p:spTree>
    <p:custDataLst>
      <p:tags r:id="rId1"/>
    </p:custDataLst>
    <p:extLst>
      <p:ext uri="{BB962C8B-B14F-4D97-AF65-F5344CB8AC3E}">
        <p14:creationId xmlns:p14="http://schemas.microsoft.com/office/powerpoint/2010/main" val="1119216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092" y="744323"/>
            <a:ext cx="7706458" cy="521772"/>
          </a:xfrm>
        </p:spPr>
        <p:txBody>
          <a:bodyPr/>
          <a:lstStyle/>
          <a:p>
            <a:r>
              <a:rPr lang="en-US" b="1" dirty="0" smtClean="0"/>
              <a:t>CREDIT &amp; LOANS – Review Questions</a:t>
            </a:r>
            <a:endParaRPr lang="en-US" b="1" dirty="0"/>
          </a:p>
        </p:txBody>
      </p:sp>
      <p:sp>
        <p:nvSpPr>
          <p:cNvPr id="3" name="Content Placeholder 2"/>
          <p:cNvSpPr>
            <a:spLocks noGrp="1"/>
          </p:cNvSpPr>
          <p:nvPr>
            <p:ph idx="1"/>
          </p:nvPr>
        </p:nvSpPr>
        <p:spPr>
          <a:xfrm>
            <a:off x="1085850" y="1420837"/>
            <a:ext cx="7886700" cy="5078437"/>
          </a:xfrm>
        </p:spPr>
        <p:txBody>
          <a:bodyPr>
            <a:normAutofit/>
          </a:bodyPr>
          <a:lstStyle/>
          <a:p>
            <a:pPr marL="514350" lvl="0" indent="-514350">
              <a:buFont typeface="+mj-lt"/>
              <a:buAutoNum type="arabicPeriod"/>
            </a:pPr>
            <a:r>
              <a:rPr lang="en-US" sz="2800" dirty="0">
                <a:solidFill>
                  <a:schemeClr val="tx1"/>
                </a:solidFill>
              </a:rPr>
              <a:t>What are the credit score ranges? What is considered a good credit score?</a:t>
            </a:r>
          </a:p>
          <a:p>
            <a:pPr marL="514350" lvl="0" indent="-514350">
              <a:buFont typeface="+mj-lt"/>
              <a:buAutoNum type="arabicPeriod"/>
            </a:pPr>
            <a:r>
              <a:rPr lang="en-US" sz="2800" dirty="0">
                <a:solidFill>
                  <a:schemeClr val="tx1"/>
                </a:solidFill>
              </a:rPr>
              <a:t>What is the advantage of making higher monthly payments?</a:t>
            </a:r>
          </a:p>
          <a:p>
            <a:pPr marL="514350" lvl="0" indent="-514350">
              <a:buFont typeface="+mj-lt"/>
              <a:buAutoNum type="arabicPeriod"/>
            </a:pPr>
            <a:r>
              <a:rPr lang="en-US" sz="2800" dirty="0">
                <a:solidFill>
                  <a:schemeClr val="tx1"/>
                </a:solidFill>
              </a:rPr>
              <a:t>What is the difference between simple and compound interest?</a:t>
            </a:r>
          </a:p>
          <a:p>
            <a:pPr marL="514350" indent="-514350">
              <a:buFont typeface="+mj-lt"/>
              <a:buAutoNum type="arabicPeriod"/>
            </a:pPr>
            <a:r>
              <a:rPr lang="en-US" sz="2800" dirty="0">
                <a:solidFill>
                  <a:schemeClr val="tx1"/>
                </a:solidFill>
              </a:rPr>
              <a:t>For a savings account, would you want your interest compounded more or less often?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331" y="5513523"/>
            <a:ext cx="2032201" cy="985751"/>
          </a:xfrm>
          <a:prstGeom prst="rect">
            <a:avLst/>
          </a:prstGeom>
        </p:spPr>
      </p:pic>
    </p:spTree>
    <p:custDataLst>
      <p:tags r:id="rId1"/>
    </p:custDataLst>
    <p:extLst>
      <p:ext uri="{BB962C8B-B14F-4D97-AF65-F5344CB8AC3E}">
        <p14:creationId xmlns:p14="http://schemas.microsoft.com/office/powerpoint/2010/main" val="4231317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RETIREMENT &amp; INVESTING</a:t>
            </a:r>
            <a:endParaRPr lang="en-US" dirty="0"/>
          </a:p>
        </p:txBody>
      </p:sp>
      <p:sp>
        <p:nvSpPr>
          <p:cNvPr id="3" name="Subtitle 2"/>
          <p:cNvSpPr>
            <a:spLocks noGrp="1"/>
          </p:cNvSpPr>
          <p:nvPr>
            <p:ph type="subTitle" idx="1"/>
          </p:nvPr>
        </p:nvSpPr>
        <p:spPr/>
        <p:txBody>
          <a:bodyPr/>
          <a:lstStyle/>
          <a:p>
            <a:r>
              <a:rPr lang="en-US" dirty="0" smtClean="0"/>
              <a:t>PLANNING FOR THE FUTURE</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46" y="5325527"/>
            <a:ext cx="2668169" cy="1294237"/>
          </a:xfrm>
          <a:prstGeom prst="rect">
            <a:avLst/>
          </a:prstGeom>
        </p:spPr>
      </p:pic>
    </p:spTree>
    <p:custDataLst>
      <p:tags r:id="rId1"/>
    </p:custDataLst>
    <p:extLst>
      <p:ext uri="{BB962C8B-B14F-4D97-AF65-F5344CB8AC3E}">
        <p14:creationId xmlns:p14="http://schemas.microsoft.com/office/powerpoint/2010/main" val="3127197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023" y="744956"/>
            <a:ext cx="7263326" cy="1843501"/>
          </a:xfrm>
        </p:spPr>
        <p:txBody>
          <a:bodyPr/>
          <a:lstStyle/>
          <a:p>
            <a:r>
              <a:rPr lang="en-US" b="1" dirty="0"/>
              <a:t>WHY DO I NEED INSURANCE OR A RETIREMENT ACCOUNT WHEN I’M YOUNG AND </a:t>
            </a:r>
            <a:r>
              <a:rPr lang="en-US" b="1" dirty="0" smtClean="0"/>
              <a:t>HEALTHY?</a:t>
            </a:r>
            <a:br>
              <a:rPr lang="en-US" b="1" dirty="0" smtClean="0"/>
            </a:br>
            <a:r>
              <a:rPr lang="en-US" b="1" dirty="0" smtClean="0"/>
              <a:t>BLOCKING </a:t>
            </a:r>
            <a:r>
              <a:rPr lang="en-US" b="1" dirty="0"/>
              <a:t>THE COST OF RISK</a:t>
            </a:r>
          </a:p>
        </p:txBody>
      </p:sp>
      <p:sp>
        <p:nvSpPr>
          <p:cNvPr id="3" name="Content Placeholder 2"/>
          <p:cNvSpPr>
            <a:spLocks noGrp="1"/>
          </p:cNvSpPr>
          <p:nvPr>
            <p:ph idx="1"/>
          </p:nvPr>
        </p:nvSpPr>
        <p:spPr>
          <a:xfrm>
            <a:off x="1252024" y="2940148"/>
            <a:ext cx="7263325" cy="3236814"/>
          </a:xfrm>
        </p:spPr>
        <p:txBody>
          <a:bodyPr/>
          <a:lstStyle/>
          <a:p>
            <a:r>
              <a:rPr lang="en-US" dirty="0" smtClean="0"/>
              <a:t>Health</a:t>
            </a:r>
          </a:p>
          <a:p>
            <a:r>
              <a:rPr lang="en-US" dirty="0" smtClean="0"/>
              <a:t>Auto</a:t>
            </a:r>
          </a:p>
          <a:p>
            <a:r>
              <a:rPr lang="en-US" dirty="0" smtClean="0"/>
              <a:t>Life</a:t>
            </a:r>
          </a:p>
          <a:p>
            <a:r>
              <a:rPr lang="en-US" dirty="0" smtClean="0"/>
              <a:t>Disability</a:t>
            </a:r>
          </a:p>
          <a:p>
            <a:r>
              <a:rPr lang="en-US" dirty="0" smtClean="0"/>
              <a:t>Long-term care</a:t>
            </a:r>
          </a:p>
          <a:p>
            <a:r>
              <a:rPr lang="en-US" dirty="0" smtClean="0"/>
              <a:t>Property</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4655" y="5868881"/>
            <a:ext cx="1360170" cy="659772"/>
          </a:xfrm>
          <a:prstGeom prst="rect">
            <a:avLst/>
          </a:prstGeom>
        </p:spPr>
      </p:pic>
    </p:spTree>
    <p:custDataLst>
      <p:tags r:id="rId1"/>
    </p:custDataLst>
    <p:extLst>
      <p:ext uri="{BB962C8B-B14F-4D97-AF65-F5344CB8AC3E}">
        <p14:creationId xmlns:p14="http://schemas.microsoft.com/office/powerpoint/2010/main" val="2626473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744956"/>
            <a:ext cx="7319596" cy="535206"/>
          </a:xfrm>
        </p:spPr>
        <p:txBody>
          <a:bodyPr/>
          <a:lstStyle/>
          <a:p>
            <a:r>
              <a:rPr lang="en-US" b="1" dirty="0" smtClean="0"/>
              <a:t>MINDSET FOR STARTING YOUNG</a:t>
            </a:r>
            <a:endParaRPr lang="en-US" b="1" dirty="0"/>
          </a:p>
        </p:txBody>
      </p:sp>
      <p:sp>
        <p:nvSpPr>
          <p:cNvPr id="3" name="Content Placeholder 2"/>
          <p:cNvSpPr>
            <a:spLocks noGrp="1"/>
          </p:cNvSpPr>
          <p:nvPr>
            <p:ph idx="1"/>
          </p:nvPr>
        </p:nvSpPr>
        <p:spPr>
          <a:xfrm>
            <a:off x="4787152" y="1437076"/>
            <a:ext cx="3728197" cy="4351338"/>
          </a:xfrm>
        </p:spPr>
        <p:txBody>
          <a:bodyPr/>
          <a:lstStyle/>
          <a:p>
            <a:r>
              <a:rPr lang="en-US" sz="3200" dirty="0"/>
              <a:t>Visualize what you want</a:t>
            </a:r>
          </a:p>
          <a:p>
            <a:r>
              <a:rPr lang="en-US" sz="3200" dirty="0"/>
              <a:t>It’s not your money, it belongs to your future</a:t>
            </a:r>
          </a:p>
          <a:p>
            <a:r>
              <a:rPr lang="en-US" sz="3200" dirty="0"/>
              <a:t>Don’t take too many </a:t>
            </a:r>
            <a:r>
              <a:rPr lang="en-US" sz="3200" dirty="0" smtClean="0"/>
              <a:t>risks</a:t>
            </a:r>
            <a:endParaRPr lang="en-US" sz="3200" dirty="0"/>
          </a:p>
          <a:p>
            <a:pPr marL="0" indent="0">
              <a:buNone/>
            </a:pPr>
            <a:endParaRPr lang="en-US" dirty="0"/>
          </a:p>
        </p:txBody>
      </p:sp>
      <p:pic>
        <p:nvPicPr>
          <p:cNvPr id="7" name="Picture 6"/>
          <p:cNvPicPr>
            <a:picLocks noChangeAspect="1"/>
          </p:cNvPicPr>
          <p:nvPr/>
        </p:nvPicPr>
        <p:blipFill rotWithShape="1">
          <a:blip r:embed="rId4"/>
          <a:srcRect l="32288"/>
          <a:stretch/>
        </p:blipFill>
        <p:spPr>
          <a:xfrm>
            <a:off x="1099095" y="2028314"/>
            <a:ext cx="3516369" cy="3468844"/>
          </a:xfrm>
          <a:prstGeom prst="rect">
            <a:avLst/>
          </a:prstGeom>
          <a:ln>
            <a:noFill/>
          </a:ln>
          <a:effectLst>
            <a:softEdge rad="112500"/>
          </a:effectLst>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9000"/>
                    </a14:imgEffect>
                    <a14:imgEffect>
                      <a14:saturation sat="89000"/>
                    </a14:imgEffect>
                  </a14:imgLayer>
                </a14:imgProps>
              </a:ext>
            </a:extLst>
          </a:blip>
          <a:stretch>
            <a:fillRect/>
          </a:stretch>
        </p:blipFill>
        <p:spPr>
          <a:xfrm rot="21379950">
            <a:off x="3286041" y="4847291"/>
            <a:ext cx="1472995" cy="926270"/>
          </a:xfrm>
          <a:prstGeom prst="rect">
            <a:avLst/>
          </a:prstGeom>
          <a:effectLst>
            <a:reflection stA="0" endPos="65000" dist="63500" dir="5400000" sy="-100000" algn="bl" rotWithShape="0"/>
          </a:effec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6939" y="5788414"/>
            <a:ext cx="1537122" cy="745605"/>
          </a:xfrm>
          <a:prstGeom prst="rect">
            <a:avLst/>
          </a:prstGeom>
        </p:spPr>
      </p:pic>
    </p:spTree>
    <p:custDataLst>
      <p:tags r:id="rId1"/>
    </p:custDataLst>
    <p:extLst>
      <p:ext uri="{BB962C8B-B14F-4D97-AF65-F5344CB8AC3E}">
        <p14:creationId xmlns:p14="http://schemas.microsoft.com/office/powerpoint/2010/main" val="2812638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956" y="745589"/>
            <a:ext cx="7277393" cy="520504"/>
          </a:xfrm>
        </p:spPr>
        <p:txBody>
          <a:bodyPr/>
          <a:lstStyle/>
          <a:p>
            <a:r>
              <a:rPr lang="en-US" b="1" dirty="0" smtClean="0"/>
              <a:t>RETIREMENT PLANS</a:t>
            </a:r>
            <a:endParaRPr lang="en-US" b="1" dirty="0"/>
          </a:p>
        </p:txBody>
      </p:sp>
      <p:sp>
        <p:nvSpPr>
          <p:cNvPr id="3" name="Content Placeholder 2"/>
          <p:cNvSpPr>
            <a:spLocks noGrp="1"/>
          </p:cNvSpPr>
          <p:nvPr>
            <p:ph idx="1"/>
          </p:nvPr>
        </p:nvSpPr>
        <p:spPr>
          <a:xfrm>
            <a:off x="1336430" y="1392701"/>
            <a:ext cx="7178919" cy="4784261"/>
          </a:xfrm>
        </p:spPr>
        <p:txBody>
          <a:bodyPr/>
          <a:lstStyle/>
          <a:p>
            <a:r>
              <a:rPr lang="en-US" dirty="0"/>
              <a:t>Planning which helps an individual be financially stable after they </a:t>
            </a:r>
            <a:r>
              <a:rPr lang="en-US" dirty="0" smtClean="0"/>
              <a:t>retire</a:t>
            </a:r>
            <a:endParaRPr lang="en-US" dirty="0"/>
          </a:p>
          <a:p>
            <a:r>
              <a:rPr lang="en-US" dirty="0"/>
              <a:t>There are numerous types of retirement plans</a:t>
            </a:r>
          </a:p>
          <a:p>
            <a:endParaRPr lang="en-US" dirty="0"/>
          </a:p>
        </p:txBody>
      </p:sp>
      <p:pic>
        <p:nvPicPr>
          <p:cNvPr id="4" name="Picture 3"/>
          <p:cNvPicPr>
            <a:picLocks noChangeAspect="1"/>
          </p:cNvPicPr>
          <p:nvPr/>
        </p:nvPicPr>
        <p:blipFill>
          <a:blip r:embed="rId4"/>
          <a:stretch>
            <a:fillRect/>
          </a:stretch>
        </p:blipFill>
        <p:spPr>
          <a:xfrm>
            <a:off x="2125174" y="2791358"/>
            <a:ext cx="5601429" cy="26259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0691" y="5793972"/>
            <a:ext cx="1572606" cy="762817"/>
          </a:xfrm>
          <a:prstGeom prst="rect">
            <a:avLst/>
          </a:prstGeom>
        </p:spPr>
      </p:pic>
    </p:spTree>
    <p:custDataLst>
      <p:tags r:id="rId1"/>
    </p:custDataLst>
    <p:extLst>
      <p:ext uri="{BB962C8B-B14F-4D97-AF65-F5344CB8AC3E}">
        <p14:creationId xmlns:p14="http://schemas.microsoft.com/office/powerpoint/2010/main" val="162923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434" y="721584"/>
            <a:ext cx="7886700" cy="552950"/>
          </a:xfrm>
        </p:spPr>
        <p:txBody>
          <a:bodyPr/>
          <a:lstStyle/>
          <a:p>
            <a:r>
              <a:rPr lang="en-US" b="1" dirty="0" smtClean="0"/>
              <a:t>Introduction</a:t>
            </a:r>
            <a:endParaRPr lang="en-US" b="1" dirty="0"/>
          </a:p>
        </p:txBody>
      </p:sp>
      <p:sp>
        <p:nvSpPr>
          <p:cNvPr id="3" name="Content Placeholder 2"/>
          <p:cNvSpPr>
            <a:spLocks noGrp="1"/>
          </p:cNvSpPr>
          <p:nvPr>
            <p:ph idx="1"/>
          </p:nvPr>
        </p:nvSpPr>
        <p:spPr>
          <a:xfrm>
            <a:off x="1103434" y="1375573"/>
            <a:ext cx="7886700" cy="4351338"/>
          </a:xfrm>
        </p:spPr>
        <p:txBody>
          <a:bodyPr/>
          <a:lstStyle/>
          <a:p>
            <a:pPr>
              <a:buFont typeface="Wingdings" panose="05000000000000000000" pitchFamily="2" charset="2"/>
              <a:buChar char="§"/>
            </a:pPr>
            <a:r>
              <a:rPr lang="en-US" sz="2800" dirty="0" smtClean="0">
                <a:solidFill>
                  <a:schemeClr val="tx1"/>
                </a:solidFill>
              </a:rPr>
              <a:t> 70% of US citizens are living paycheck to paycheck, regardless of income. </a:t>
            </a:r>
          </a:p>
          <a:p>
            <a:pPr>
              <a:buFont typeface="Wingdings" panose="05000000000000000000" pitchFamily="2" charset="2"/>
              <a:buChar char="§"/>
            </a:pPr>
            <a:r>
              <a:rPr lang="en-US" sz="2800" dirty="0" smtClean="0">
                <a:solidFill>
                  <a:schemeClr val="tx1"/>
                </a:solidFill>
              </a:rPr>
              <a:t> A poll found that only 1/3 of Americans maintain a household budget. </a:t>
            </a:r>
          </a:p>
          <a:p>
            <a:pPr>
              <a:buFont typeface="Wingdings" panose="05000000000000000000" pitchFamily="2" charset="2"/>
              <a:buChar char="§"/>
            </a:pPr>
            <a:r>
              <a:rPr lang="en-US" sz="2800" b="1" dirty="0" smtClean="0">
                <a:solidFill>
                  <a:schemeClr val="tx1"/>
                </a:solidFill>
              </a:rPr>
              <a:t> Personal Finance: </a:t>
            </a:r>
            <a:r>
              <a:rPr lang="en-US" sz="2800" dirty="0" smtClean="0">
                <a:solidFill>
                  <a:schemeClr val="tx1"/>
                </a:solidFill>
              </a:rPr>
              <a:t>All financial activities and decisions that an individual or household has to make. </a:t>
            </a:r>
          </a:p>
          <a:p>
            <a:pPr marL="0" indent="0">
              <a:buNone/>
            </a:pPr>
            <a:endParaRPr lang="en-US" dirty="0" smtClean="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746" y="5766478"/>
            <a:ext cx="1607127" cy="779562"/>
          </a:xfrm>
          <a:prstGeom prst="rect">
            <a:avLst/>
          </a:prstGeom>
        </p:spPr>
      </p:pic>
    </p:spTree>
    <p:custDataLst>
      <p:tags r:id="rId1"/>
    </p:custDataLst>
    <p:extLst>
      <p:ext uri="{BB962C8B-B14F-4D97-AF65-F5344CB8AC3E}">
        <p14:creationId xmlns:p14="http://schemas.microsoft.com/office/powerpoint/2010/main" val="4005672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024" y="788285"/>
            <a:ext cx="7755695" cy="532665"/>
          </a:xfrm>
        </p:spPr>
        <p:txBody>
          <a:bodyPr/>
          <a:lstStyle/>
          <a:p>
            <a:r>
              <a:rPr lang="en-US" b="1" dirty="0" smtClean="0"/>
              <a:t>Retirement</a:t>
            </a:r>
            <a:endParaRPr lang="en-US" b="1" dirty="0"/>
          </a:p>
        </p:txBody>
      </p:sp>
      <p:sp>
        <p:nvSpPr>
          <p:cNvPr id="3" name="Content Placeholder 2"/>
          <p:cNvSpPr>
            <a:spLocks noGrp="1"/>
          </p:cNvSpPr>
          <p:nvPr>
            <p:ph idx="1"/>
          </p:nvPr>
        </p:nvSpPr>
        <p:spPr>
          <a:xfrm>
            <a:off x="1252024" y="1465140"/>
            <a:ext cx="7755696" cy="4351338"/>
          </a:xfrm>
        </p:spPr>
        <p:txBody>
          <a:bodyPr/>
          <a:lstStyle/>
          <a:p>
            <a:pPr>
              <a:buFont typeface="Wingdings" panose="05000000000000000000" pitchFamily="2" charset="2"/>
              <a:buChar char="§"/>
            </a:pPr>
            <a:r>
              <a:rPr lang="en-US" sz="2400" dirty="0" smtClean="0">
                <a:solidFill>
                  <a:schemeClr val="tx1"/>
                </a:solidFill>
              </a:rPr>
              <a:t> Based </a:t>
            </a:r>
            <a:r>
              <a:rPr lang="en-US" sz="2400" dirty="0">
                <a:solidFill>
                  <a:schemeClr val="tx1"/>
                </a:solidFill>
              </a:rPr>
              <a:t>on your current age, it is estimated that the following amounts will be needed </a:t>
            </a:r>
            <a:r>
              <a:rPr lang="en-US" sz="2400" dirty="0" smtClean="0">
                <a:solidFill>
                  <a:schemeClr val="tx1"/>
                </a:solidFill>
              </a:rPr>
              <a:t>at </a:t>
            </a:r>
            <a:r>
              <a:rPr lang="en-US" sz="2400" dirty="0">
                <a:solidFill>
                  <a:schemeClr val="tx1"/>
                </a:solidFill>
              </a:rPr>
              <a:t>the age of </a:t>
            </a:r>
            <a:r>
              <a:rPr lang="en-US" sz="2400" dirty="0" smtClean="0">
                <a:solidFill>
                  <a:schemeClr val="tx1"/>
                </a:solidFill>
              </a:rPr>
              <a:t>65 to retire:</a:t>
            </a:r>
            <a:endParaRPr lang="en-US" sz="2400" dirty="0">
              <a:solidFill>
                <a:schemeClr val="tx1"/>
              </a:solidFill>
            </a:endParaRPr>
          </a:p>
          <a:p>
            <a:pPr lvl="1"/>
            <a:r>
              <a:rPr lang="en-US" sz="2200" dirty="0">
                <a:solidFill>
                  <a:schemeClr val="tx1"/>
                </a:solidFill>
              </a:rPr>
              <a:t>25 year old: $3-4 million</a:t>
            </a:r>
          </a:p>
          <a:p>
            <a:pPr lvl="1"/>
            <a:r>
              <a:rPr lang="en-US" sz="2200" dirty="0">
                <a:solidFill>
                  <a:schemeClr val="tx1"/>
                </a:solidFill>
              </a:rPr>
              <a:t>35 year old: $2-3 million</a:t>
            </a:r>
          </a:p>
          <a:p>
            <a:pPr lvl="1"/>
            <a:r>
              <a:rPr lang="en-US" sz="2200" dirty="0">
                <a:solidFill>
                  <a:schemeClr val="tx1"/>
                </a:solidFill>
              </a:rPr>
              <a:t>45 year old: $1-2 million</a:t>
            </a:r>
          </a:p>
          <a:p>
            <a:pPr>
              <a:buFont typeface="Wingdings" panose="05000000000000000000" pitchFamily="2" charset="2"/>
              <a:buChar char="§"/>
            </a:pPr>
            <a:r>
              <a:rPr lang="en-US" sz="2400" dirty="0" smtClean="0">
                <a:solidFill>
                  <a:schemeClr val="tx1"/>
                </a:solidFill>
              </a:rPr>
              <a:t> Save 10-15% </a:t>
            </a:r>
            <a:r>
              <a:rPr lang="en-US" sz="2400" dirty="0">
                <a:solidFill>
                  <a:schemeClr val="tx1"/>
                </a:solidFill>
              </a:rPr>
              <a:t>of your annual income for retirement.</a:t>
            </a:r>
          </a:p>
          <a:p>
            <a:pPr>
              <a:buFont typeface="Wingdings" panose="05000000000000000000" pitchFamily="2" charset="2"/>
              <a:buChar char="§"/>
            </a:pPr>
            <a:r>
              <a:rPr lang="en-US" sz="2400" dirty="0" smtClean="0">
                <a:solidFill>
                  <a:schemeClr val="tx1"/>
                </a:solidFill>
                <a:latin typeface="Arial" panose="020B0604020202020204" pitchFamily="34" charset="0"/>
                <a:cs typeface="Arial" panose="020B0604020202020204" pitchFamily="34" charset="0"/>
              </a:rPr>
              <a:t> </a:t>
            </a:r>
            <a:r>
              <a:rPr lang="en-US" sz="2400" dirty="0" smtClean="0">
                <a:solidFill>
                  <a:schemeClr val="tx1"/>
                </a:solidFill>
                <a:cs typeface="Arial" panose="020B0604020202020204" pitchFamily="34" charset="0"/>
              </a:rPr>
              <a:t>One </a:t>
            </a:r>
            <a:r>
              <a:rPr lang="en-US" sz="2400" dirty="0">
                <a:solidFill>
                  <a:schemeClr val="tx1"/>
                </a:solidFill>
                <a:cs typeface="Arial" panose="020B0604020202020204" pitchFamily="34" charset="0"/>
              </a:rPr>
              <a:t>million dollars today will not be worth one million dollars in 20 </a:t>
            </a:r>
            <a:r>
              <a:rPr lang="en-US" sz="2400" dirty="0" smtClean="0">
                <a:solidFill>
                  <a:schemeClr val="tx1"/>
                </a:solidFill>
                <a:cs typeface="Arial" panose="020B0604020202020204" pitchFamily="34" charset="0"/>
              </a:rPr>
              <a:t>years due to inflation &amp; the future value of the US dollar.</a:t>
            </a:r>
            <a:endParaRPr lang="en-US" sz="2400" dirty="0">
              <a:solidFill>
                <a:schemeClr val="tx1"/>
              </a:solidFill>
              <a:cs typeface="Arial" panose="020B0604020202020204" pitchFamily="34" charset="0"/>
            </a:endParaRP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607" y="4781977"/>
            <a:ext cx="2442528" cy="162886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3472" y="5727001"/>
            <a:ext cx="1594248" cy="773315"/>
          </a:xfrm>
          <a:prstGeom prst="rect">
            <a:avLst/>
          </a:prstGeom>
        </p:spPr>
      </p:pic>
    </p:spTree>
    <p:custDataLst>
      <p:tags r:id="rId1"/>
    </p:custDataLst>
    <p:extLst>
      <p:ext uri="{BB962C8B-B14F-4D97-AF65-F5344CB8AC3E}">
        <p14:creationId xmlns:p14="http://schemas.microsoft.com/office/powerpoint/2010/main" val="950206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66092" y="759655"/>
            <a:ext cx="7249258" cy="520505"/>
          </a:xfrm>
        </p:spPr>
        <p:txBody>
          <a:bodyPr/>
          <a:lstStyle/>
          <a:p>
            <a:r>
              <a:rPr lang="en-US" b="1" dirty="0" smtClean="0"/>
              <a:t>WHERE TO BEGIN</a:t>
            </a:r>
            <a:endParaRPr lang="en-US" b="1" dirty="0"/>
          </a:p>
        </p:txBody>
      </p:sp>
      <p:sp>
        <p:nvSpPr>
          <p:cNvPr id="5" name="Content Placeholder 4"/>
          <p:cNvSpPr>
            <a:spLocks noGrp="1"/>
          </p:cNvSpPr>
          <p:nvPr>
            <p:ph idx="1"/>
          </p:nvPr>
        </p:nvSpPr>
        <p:spPr>
          <a:xfrm>
            <a:off x="1266092" y="1434905"/>
            <a:ext cx="7249258" cy="4742058"/>
          </a:xfrm>
        </p:spPr>
        <p:txBody>
          <a:bodyPr>
            <a:normAutofit/>
          </a:bodyPr>
          <a:lstStyle/>
          <a:p>
            <a:pPr marL="514350" indent="-514350">
              <a:buFont typeface="+mj-lt"/>
              <a:buAutoNum type="arabicPeriod"/>
            </a:pPr>
            <a:r>
              <a:rPr lang="en-US" sz="2800" dirty="0"/>
              <a:t>Know how much money you have </a:t>
            </a:r>
            <a:r>
              <a:rPr lang="en-US" sz="2800" dirty="0" smtClean="0"/>
              <a:t>available to </a:t>
            </a:r>
            <a:r>
              <a:rPr lang="en-US" sz="2800" dirty="0"/>
              <a:t>use</a:t>
            </a:r>
          </a:p>
          <a:p>
            <a:pPr marL="514350" indent="-514350">
              <a:buFont typeface="+mj-lt"/>
              <a:buAutoNum type="arabicPeriod"/>
            </a:pPr>
            <a:r>
              <a:rPr lang="en-US" sz="2800" dirty="0"/>
              <a:t>Understand how much risk you are willing to take</a:t>
            </a:r>
          </a:p>
          <a:p>
            <a:pPr marL="514350" indent="-514350">
              <a:buFont typeface="+mj-lt"/>
              <a:buAutoNum type="arabicPeriod"/>
            </a:pPr>
            <a:r>
              <a:rPr lang="en-US" sz="2800" dirty="0"/>
              <a:t>Diversify your portfolio</a:t>
            </a:r>
          </a:p>
          <a:p>
            <a:pPr marL="514350" indent="-514350">
              <a:buFont typeface="+mj-lt"/>
              <a:buAutoNum type="arabicPeriod"/>
            </a:pPr>
            <a:r>
              <a:rPr lang="en-US" sz="2800" dirty="0"/>
              <a:t>Pick a place</a:t>
            </a:r>
          </a:p>
          <a:p>
            <a:pPr marL="514350" indent="-514350">
              <a:buFont typeface="+mj-lt"/>
              <a:buAutoNum type="arabicPeriod"/>
            </a:pPr>
            <a:r>
              <a:rPr lang="en-US" sz="2800" dirty="0"/>
              <a:t>Never invest more than you can afford to lose</a:t>
            </a:r>
          </a:p>
          <a:p>
            <a:pPr marL="0" indent="0">
              <a:buNone/>
            </a:pPr>
            <a:endParaRPr lang="en-US" sz="32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835" y="5621107"/>
            <a:ext cx="1849697" cy="897225"/>
          </a:xfrm>
          <a:prstGeom prst="rect">
            <a:avLst/>
          </a:prstGeom>
        </p:spPr>
      </p:pic>
    </p:spTree>
    <p:custDataLst>
      <p:tags r:id="rId1"/>
    </p:custDataLst>
    <p:extLst>
      <p:ext uri="{BB962C8B-B14F-4D97-AF65-F5344CB8AC3E}">
        <p14:creationId xmlns:p14="http://schemas.microsoft.com/office/powerpoint/2010/main" val="3329863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956" y="717452"/>
            <a:ext cx="7277393" cy="973237"/>
          </a:xfrm>
        </p:spPr>
        <p:txBody>
          <a:bodyPr>
            <a:noAutofit/>
          </a:bodyPr>
          <a:lstStyle/>
          <a:p>
            <a:r>
              <a:rPr lang="en-US" b="1" dirty="0"/>
              <a:t>SAVING FOR RETIREMENT IS EASIER THE EARLIER YOU START SAVING</a:t>
            </a:r>
          </a:p>
        </p:txBody>
      </p:sp>
      <p:sp>
        <p:nvSpPr>
          <p:cNvPr id="3" name="Content Placeholder 2"/>
          <p:cNvSpPr>
            <a:spLocks noGrp="1"/>
          </p:cNvSpPr>
          <p:nvPr>
            <p:ph idx="1"/>
          </p:nvPr>
        </p:nvSpPr>
        <p:spPr>
          <a:xfrm>
            <a:off x="1237956" y="1825625"/>
            <a:ext cx="7277394" cy="4351338"/>
          </a:xfrm>
        </p:spPr>
        <p:txBody>
          <a:bodyPr>
            <a:normAutofit/>
          </a:bodyPr>
          <a:lstStyle/>
          <a:p>
            <a:pPr>
              <a:buFont typeface="Wingdings" panose="05000000000000000000" pitchFamily="2" charset="2"/>
              <a:buChar char="§"/>
            </a:pPr>
            <a:r>
              <a:rPr lang="en-US" dirty="0" smtClean="0"/>
              <a:t>Retirement amount</a:t>
            </a:r>
          </a:p>
          <a:p>
            <a:pPr lvl="1"/>
            <a:r>
              <a:rPr lang="en-US" dirty="0" smtClean="0"/>
              <a:t>Depends on the lifestyle you want to live in retirement</a:t>
            </a:r>
          </a:p>
          <a:p>
            <a:pPr>
              <a:buFont typeface="Wingdings" panose="05000000000000000000" pitchFamily="2" charset="2"/>
              <a:buChar char="§"/>
            </a:pPr>
            <a:r>
              <a:rPr lang="en-US" dirty="0" smtClean="0"/>
              <a:t>When to retire?</a:t>
            </a:r>
          </a:p>
          <a:p>
            <a:pPr lvl="1"/>
            <a:r>
              <a:rPr lang="en-US" dirty="0" smtClean="0"/>
              <a:t>Retiring earlier = shorter period of time to build funds</a:t>
            </a:r>
          </a:p>
          <a:p>
            <a:pPr>
              <a:buFont typeface="Wingdings" panose="05000000000000000000" pitchFamily="2" charset="2"/>
              <a:buChar char="§"/>
            </a:pPr>
            <a:r>
              <a:rPr lang="en-US" dirty="0" smtClean="0"/>
              <a:t>How long will retirement funds last?</a:t>
            </a:r>
          </a:p>
          <a:p>
            <a:pPr lvl="1"/>
            <a:r>
              <a:rPr lang="en-US" dirty="0" smtClean="0"/>
              <a:t>25 years or longer</a:t>
            </a:r>
          </a:p>
          <a:p>
            <a:pPr>
              <a:buFont typeface="Wingdings" panose="05000000000000000000" pitchFamily="2" charset="2"/>
              <a:buChar char="§"/>
            </a:pPr>
            <a:r>
              <a:rPr lang="en-US" dirty="0" smtClean="0"/>
              <a:t>401K/403B plans</a:t>
            </a:r>
          </a:p>
          <a:p>
            <a:pPr lvl="1"/>
            <a:r>
              <a:rPr lang="en-US" dirty="0" smtClean="0"/>
              <a:t>Tax friendly</a:t>
            </a:r>
          </a:p>
          <a:p>
            <a:pPr lvl="1"/>
            <a:r>
              <a:rPr lang="en-US" dirty="0" smtClean="0"/>
              <a:t>Employer matched</a:t>
            </a:r>
          </a:p>
          <a:p>
            <a:pPr>
              <a:buFont typeface="Wingdings" panose="05000000000000000000" pitchFamily="2" charset="2"/>
              <a:buChar char="§"/>
            </a:pPr>
            <a:r>
              <a:rPr lang="en-US" dirty="0" smtClean="0"/>
              <a:t>IRAs – Traditional and </a:t>
            </a:r>
            <a:r>
              <a:rPr lang="en-US" dirty="0"/>
              <a:t>R</a:t>
            </a:r>
            <a:r>
              <a:rPr lang="en-US" dirty="0" smtClean="0"/>
              <a:t>oth</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2072" y="5671218"/>
            <a:ext cx="1803515" cy="874823"/>
          </a:xfrm>
          <a:prstGeom prst="rect">
            <a:avLst/>
          </a:prstGeom>
        </p:spPr>
      </p:pic>
    </p:spTree>
    <p:custDataLst>
      <p:tags r:id="rId1"/>
    </p:custDataLst>
    <p:extLst>
      <p:ext uri="{BB962C8B-B14F-4D97-AF65-F5344CB8AC3E}">
        <p14:creationId xmlns:p14="http://schemas.microsoft.com/office/powerpoint/2010/main" val="689250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822" y="829995"/>
            <a:ext cx="7305528" cy="633046"/>
          </a:xfrm>
        </p:spPr>
        <p:txBody>
          <a:bodyPr/>
          <a:lstStyle/>
          <a:p>
            <a:r>
              <a:rPr lang="en-US" b="1" dirty="0"/>
              <a:t>401 (K) </a:t>
            </a:r>
            <a:r>
              <a:rPr lang="en-US" b="1" dirty="0" smtClean="0"/>
              <a:t>PLANS</a:t>
            </a:r>
            <a:endParaRPr lang="en-US" b="1" dirty="0"/>
          </a:p>
        </p:txBody>
      </p:sp>
      <p:sp>
        <p:nvSpPr>
          <p:cNvPr id="3" name="Content Placeholder 2"/>
          <p:cNvSpPr>
            <a:spLocks noGrp="1"/>
          </p:cNvSpPr>
          <p:nvPr>
            <p:ph idx="1"/>
          </p:nvPr>
        </p:nvSpPr>
        <p:spPr>
          <a:xfrm>
            <a:off x="1209822" y="1463041"/>
            <a:ext cx="6987506" cy="4143767"/>
          </a:xfrm>
        </p:spPr>
        <p:txBody>
          <a:bodyPr/>
          <a:lstStyle/>
          <a:p>
            <a:pPr>
              <a:buFont typeface="Wingdings" panose="05000000000000000000" pitchFamily="2" charset="2"/>
              <a:buChar char="§"/>
            </a:pPr>
            <a:r>
              <a:rPr lang="en-US" sz="2400" dirty="0" smtClean="0"/>
              <a:t> Employer </a:t>
            </a:r>
            <a:r>
              <a:rPr lang="en-US" sz="2400" dirty="0"/>
              <a:t>sponsored account that comes out of your paycheck</a:t>
            </a:r>
          </a:p>
          <a:p>
            <a:pPr>
              <a:buFont typeface="Wingdings" panose="05000000000000000000" pitchFamily="2" charset="2"/>
              <a:buChar char="§"/>
            </a:pPr>
            <a:r>
              <a:rPr lang="en-US" sz="2400" dirty="0" smtClean="0"/>
              <a:t> Employers </a:t>
            </a:r>
            <a:r>
              <a:rPr lang="en-US" sz="2400" dirty="0"/>
              <a:t>can match up to a certain percentage which is equivalent to free money.</a:t>
            </a:r>
          </a:p>
          <a:p>
            <a:pPr>
              <a:buFont typeface="Wingdings" panose="05000000000000000000" pitchFamily="2" charset="2"/>
              <a:buChar char="§"/>
            </a:pPr>
            <a:r>
              <a:rPr lang="en-US" sz="2400" dirty="0" smtClean="0"/>
              <a:t> Withdrawing </a:t>
            </a:r>
            <a:r>
              <a:rPr lang="en-US" sz="2400" dirty="0"/>
              <a:t>the funds early can result in a penalty</a:t>
            </a:r>
          </a:p>
          <a:p>
            <a:pPr marL="0" indent="0">
              <a:buNone/>
            </a:pPr>
            <a:endParaRPr lang="en-US"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1333" r="89778">
                        <a14:backgroundMark x1="19556" y1="7111" x2="13778" y2="63111"/>
                        <a14:backgroundMark x1="68889" y1="11556" x2="94222" y2="30222"/>
                        <a14:backgroundMark x1="91111" y1="48444" x2="84444" y2="80889"/>
                        <a14:backgroundMark x1="19111" y1="87111" x2="60000" y2="88889"/>
                      </a14:backgroundRemoval>
                    </a14:imgEffect>
                  </a14:imgLayer>
                </a14:imgProps>
              </a:ext>
            </a:extLst>
          </a:blip>
          <a:stretch>
            <a:fillRect/>
          </a:stretch>
        </p:blipFill>
        <p:spPr>
          <a:xfrm>
            <a:off x="3456386" y="3534924"/>
            <a:ext cx="2494378" cy="249437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5075" y="5828145"/>
            <a:ext cx="1531644" cy="742948"/>
          </a:xfrm>
          <a:prstGeom prst="rect">
            <a:avLst/>
          </a:prstGeom>
        </p:spPr>
      </p:pic>
    </p:spTree>
    <p:custDataLst>
      <p:tags r:id="rId1"/>
    </p:custDataLst>
    <p:extLst>
      <p:ext uri="{BB962C8B-B14F-4D97-AF65-F5344CB8AC3E}">
        <p14:creationId xmlns:p14="http://schemas.microsoft.com/office/powerpoint/2010/main" val="491293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956" y="730886"/>
            <a:ext cx="7404002" cy="591477"/>
          </a:xfrm>
        </p:spPr>
        <p:txBody>
          <a:bodyPr/>
          <a:lstStyle/>
          <a:p>
            <a:r>
              <a:rPr lang="en-US" b="1" dirty="0" smtClean="0"/>
              <a:t>INDIVIDUAL RETIREMENT ACCOUNTS (IRAs</a:t>
            </a:r>
            <a:r>
              <a:rPr lang="en-US" b="1" dirty="0"/>
              <a:t>) </a:t>
            </a:r>
          </a:p>
        </p:txBody>
      </p:sp>
      <p:sp>
        <p:nvSpPr>
          <p:cNvPr id="3" name="Content Placeholder 2"/>
          <p:cNvSpPr>
            <a:spLocks noGrp="1"/>
          </p:cNvSpPr>
          <p:nvPr>
            <p:ph idx="1"/>
          </p:nvPr>
        </p:nvSpPr>
        <p:spPr>
          <a:xfrm>
            <a:off x="1237955" y="1322363"/>
            <a:ext cx="7404003" cy="4754880"/>
          </a:xfrm>
        </p:spPr>
        <p:txBody>
          <a:bodyPr/>
          <a:lstStyle/>
          <a:p>
            <a:pPr>
              <a:buFont typeface="Wingdings" panose="05000000000000000000" pitchFamily="2" charset="2"/>
              <a:buChar char="§"/>
            </a:pPr>
            <a:r>
              <a:rPr lang="en-US" sz="2400" dirty="0" smtClean="0"/>
              <a:t> Make </a:t>
            </a:r>
            <a:r>
              <a:rPr lang="en-US" sz="2400" dirty="0"/>
              <a:t>investment decisions yourself</a:t>
            </a:r>
          </a:p>
          <a:p>
            <a:pPr>
              <a:buFont typeface="Wingdings" panose="05000000000000000000" pitchFamily="2" charset="2"/>
              <a:buChar char="§"/>
            </a:pPr>
            <a:r>
              <a:rPr lang="en-US" sz="2400" dirty="0" smtClean="0"/>
              <a:t> Grow </a:t>
            </a:r>
            <a:r>
              <a:rPr lang="en-US" sz="2400" dirty="0"/>
              <a:t>quickly</a:t>
            </a:r>
          </a:p>
          <a:p>
            <a:pPr>
              <a:buFont typeface="Wingdings" panose="05000000000000000000" pitchFamily="2" charset="2"/>
              <a:buChar char="§"/>
            </a:pPr>
            <a:r>
              <a:rPr lang="en-US" sz="2400" dirty="0" smtClean="0"/>
              <a:t> You </a:t>
            </a:r>
            <a:r>
              <a:rPr lang="en-US" sz="2400" dirty="0"/>
              <a:t>can buy and sell investments in stocks, bonds and mutual funds, and any other type of investment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436" y="5682393"/>
            <a:ext cx="1729623" cy="838981"/>
          </a:xfrm>
          <a:prstGeom prst="rect">
            <a:avLst/>
          </a:prstGeom>
        </p:spPr>
      </p:pic>
    </p:spTree>
    <p:custDataLst>
      <p:tags r:id="rId1"/>
    </p:custDataLst>
    <p:extLst>
      <p:ext uri="{BB962C8B-B14F-4D97-AF65-F5344CB8AC3E}">
        <p14:creationId xmlns:p14="http://schemas.microsoft.com/office/powerpoint/2010/main" val="3969470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086" y="775253"/>
            <a:ext cx="7138857" cy="596348"/>
          </a:xfrm>
        </p:spPr>
        <p:txBody>
          <a:bodyPr/>
          <a:lstStyle/>
          <a:p>
            <a:r>
              <a:rPr lang="en-US" b="1" dirty="0" smtClean="0"/>
              <a:t>TYPES OF IRAs</a:t>
            </a:r>
            <a:endParaRPr lang="en-US" b="1" dirty="0"/>
          </a:p>
        </p:txBody>
      </p:sp>
      <p:graphicFrame>
        <p:nvGraphicFramePr>
          <p:cNvPr id="3" name="Diagram 2"/>
          <p:cNvGraphicFramePr/>
          <p:nvPr>
            <p:extLst>
              <p:ext uri="{D42A27DB-BD31-4B8C-83A1-F6EECF244321}">
                <p14:modId xmlns:p14="http://schemas.microsoft.com/office/powerpoint/2010/main" val="407055511"/>
              </p:ext>
            </p:extLst>
          </p:nvPr>
        </p:nvGraphicFramePr>
        <p:xfrm>
          <a:off x="844061" y="1371601"/>
          <a:ext cx="8145194" cy="45369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0144" y="5985662"/>
            <a:ext cx="1212389" cy="588088"/>
          </a:xfrm>
          <a:prstGeom prst="rect">
            <a:avLst/>
          </a:prstGeom>
        </p:spPr>
      </p:pic>
    </p:spTree>
    <p:custDataLst>
      <p:tags r:id="rId1"/>
    </p:custDataLst>
    <p:extLst>
      <p:ext uri="{BB962C8B-B14F-4D97-AF65-F5344CB8AC3E}">
        <p14:creationId xmlns:p14="http://schemas.microsoft.com/office/powerpoint/2010/main" val="3422735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888" y="731521"/>
            <a:ext cx="7291461" cy="661182"/>
          </a:xfrm>
        </p:spPr>
        <p:txBody>
          <a:bodyPr>
            <a:normAutofit/>
          </a:bodyPr>
          <a:lstStyle/>
          <a:p>
            <a:r>
              <a:rPr lang="en-US" b="1" dirty="0" smtClean="0"/>
              <a:t>TOOLS THAT MAY HELP</a:t>
            </a:r>
            <a:endParaRPr lang="en-US" b="1" dirty="0"/>
          </a:p>
        </p:txBody>
      </p:sp>
      <p:sp>
        <p:nvSpPr>
          <p:cNvPr id="3" name="Content Placeholder 2"/>
          <p:cNvSpPr>
            <a:spLocks noGrp="1"/>
          </p:cNvSpPr>
          <p:nvPr>
            <p:ph idx="1"/>
          </p:nvPr>
        </p:nvSpPr>
        <p:spPr>
          <a:xfrm>
            <a:off x="3786404" y="1392703"/>
            <a:ext cx="5289453" cy="4828393"/>
          </a:xfrm>
        </p:spPr>
        <p:txBody>
          <a:bodyPr>
            <a:normAutofit/>
          </a:bodyPr>
          <a:lstStyle/>
          <a:p>
            <a:pPr marL="514350" indent="-514350">
              <a:buFont typeface="+mj-lt"/>
              <a:buAutoNum type="arabicPeriod"/>
            </a:pPr>
            <a:r>
              <a:rPr lang="en-US" sz="3200" dirty="0" smtClean="0"/>
              <a:t>Dave </a:t>
            </a:r>
            <a:r>
              <a:rPr lang="en-US" sz="3200" dirty="0"/>
              <a:t>Ramsey “Every dollar” app</a:t>
            </a:r>
          </a:p>
          <a:p>
            <a:pPr marL="514350" indent="-514350">
              <a:buFont typeface="+mj-lt"/>
              <a:buAutoNum type="arabicPeriod"/>
            </a:pPr>
            <a:endParaRPr lang="en-US" sz="3200" dirty="0" smtClean="0"/>
          </a:p>
          <a:p>
            <a:pPr marL="514350" indent="-514350">
              <a:buFont typeface="+mj-lt"/>
              <a:buAutoNum type="arabicPeriod"/>
            </a:pPr>
            <a:r>
              <a:rPr lang="en-US" sz="3200" dirty="0" smtClean="0"/>
              <a:t>Basic </a:t>
            </a:r>
            <a:r>
              <a:rPr lang="en-US" sz="3200" dirty="0"/>
              <a:t>spreadsheet</a:t>
            </a:r>
          </a:p>
          <a:p>
            <a:pPr marL="514350" indent="-514350">
              <a:buFont typeface="+mj-lt"/>
              <a:buAutoNum type="arabicPeriod"/>
            </a:pPr>
            <a:endParaRPr lang="en-US" sz="3200" dirty="0" smtClean="0"/>
          </a:p>
          <a:p>
            <a:pPr marL="514350" indent="-514350">
              <a:buFont typeface="+mj-lt"/>
              <a:buAutoNum type="arabicPeriod"/>
            </a:pPr>
            <a:r>
              <a:rPr lang="en-US" sz="3200" dirty="0" smtClean="0"/>
              <a:t>Invest 10-15</a:t>
            </a:r>
            <a:r>
              <a:rPr lang="en-US" sz="3200" dirty="0"/>
              <a:t>% of household income to retirement </a:t>
            </a:r>
            <a:r>
              <a:rPr lang="en-US" sz="3200" dirty="0" smtClean="0"/>
              <a:t>plan</a:t>
            </a:r>
            <a:endParaRPr lang="en-US" sz="3200" dirty="0"/>
          </a:p>
        </p:txBody>
      </p:sp>
      <p:pic>
        <p:nvPicPr>
          <p:cNvPr id="5" name="Picture 4"/>
          <p:cNvPicPr>
            <a:picLocks noChangeAspect="1"/>
          </p:cNvPicPr>
          <p:nvPr/>
        </p:nvPicPr>
        <p:blipFill>
          <a:blip r:embed="rId4"/>
          <a:stretch>
            <a:fillRect/>
          </a:stretch>
        </p:blipFill>
        <p:spPr>
          <a:xfrm>
            <a:off x="1223888" y="1392703"/>
            <a:ext cx="2329365" cy="122291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6550" y="2913110"/>
            <a:ext cx="2424039" cy="126628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duotone>
              <a:schemeClr val="accent6">
                <a:shade val="45000"/>
                <a:satMod val="135000"/>
              </a:schemeClr>
              <a:prstClr val="white"/>
            </a:duotone>
          </a:blip>
          <a:stretch>
            <a:fillRect/>
          </a:stretch>
        </p:blipFill>
        <p:spPr>
          <a:xfrm>
            <a:off x="1199585" y="4476890"/>
            <a:ext cx="2377967" cy="1361126"/>
          </a:xfrm>
          <a:prstGeom prst="rect">
            <a:avLst/>
          </a:prstGeom>
          <a:ln>
            <a:noFill/>
          </a:ln>
          <a:effectLst>
            <a:softEdge rad="112500"/>
          </a:effec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0780" y="5569527"/>
            <a:ext cx="1975077" cy="958042"/>
          </a:xfrm>
          <a:prstGeom prst="rect">
            <a:avLst/>
          </a:prstGeom>
        </p:spPr>
      </p:pic>
    </p:spTree>
    <p:custDataLst>
      <p:tags r:id="rId1"/>
    </p:custDataLst>
    <p:extLst>
      <p:ext uri="{BB962C8B-B14F-4D97-AF65-F5344CB8AC3E}">
        <p14:creationId xmlns:p14="http://schemas.microsoft.com/office/powerpoint/2010/main" val="911814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822" y="801859"/>
            <a:ext cx="7305528" cy="548640"/>
          </a:xfrm>
        </p:spPr>
        <p:txBody>
          <a:bodyPr/>
          <a:lstStyle/>
          <a:p>
            <a:r>
              <a:rPr lang="en-US" b="1" dirty="0"/>
              <a:t>INVESTING</a:t>
            </a:r>
          </a:p>
        </p:txBody>
      </p:sp>
      <p:sp>
        <p:nvSpPr>
          <p:cNvPr id="3" name="Content Placeholder 2"/>
          <p:cNvSpPr>
            <a:spLocks noGrp="1"/>
          </p:cNvSpPr>
          <p:nvPr>
            <p:ph idx="1"/>
          </p:nvPr>
        </p:nvSpPr>
        <p:spPr>
          <a:xfrm>
            <a:off x="1209822" y="1350499"/>
            <a:ext cx="7934178" cy="4826464"/>
          </a:xfrm>
        </p:spPr>
        <p:txBody>
          <a:bodyPr/>
          <a:lstStyle/>
          <a:p>
            <a:pPr>
              <a:buFont typeface="Wingdings" panose="05000000000000000000" pitchFamily="2" charset="2"/>
              <a:buChar char="§"/>
            </a:pPr>
            <a:r>
              <a:rPr lang="en-US" dirty="0" smtClean="0"/>
              <a:t> Investing</a:t>
            </a:r>
            <a:r>
              <a:rPr lang="en-US" dirty="0"/>
              <a:t>: Expend money with the expectation to achieve profit.</a:t>
            </a:r>
          </a:p>
          <a:p>
            <a:pPr>
              <a:buFont typeface="Wingdings" panose="05000000000000000000" pitchFamily="2" charset="2"/>
              <a:buChar char="§"/>
            </a:pPr>
            <a:r>
              <a:rPr lang="en-US" dirty="0" smtClean="0"/>
              <a:t> The </a:t>
            </a:r>
            <a:r>
              <a:rPr lang="en-US" dirty="0"/>
              <a:t>more you know the more successful you will be</a:t>
            </a:r>
            <a:r>
              <a:rPr lang="en-US" dirty="0" smtClean="0"/>
              <a:t>!!</a:t>
            </a:r>
          </a:p>
          <a:p>
            <a:pPr>
              <a:buFont typeface="Wingdings" panose="05000000000000000000" pitchFamily="2" charset="2"/>
              <a:buChar char="§"/>
            </a:pPr>
            <a:r>
              <a:rPr lang="en-US" dirty="0" smtClean="0"/>
              <a:t> Putting your money in an account that draws interest from different companies</a:t>
            </a:r>
          </a:p>
          <a:p>
            <a:pPr lvl="1"/>
            <a:r>
              <a:rPr lang="en-US" sz="2000" dirty="0" smtClean="0"/>
              <a:t>More risk equals more potential earnings on your account</a:t>
            </a:r>
          </a:p>
          <a:p>
            <a:pPr lvl="1"/>
            <a:r>
              <a:rPr lang="en-US" sz="2000" dirty="0" smtClean="0"/>
              <a:t>Less risk equals less potential earnings on your account</a:t>
            </a:r>
          </a:p>
          <a:p>
            <a:pPr>
              <a:buFont typeface="Wingdings" panose="05000000000000000000" pitchFamily="2" charset="2"/>
              <a:buChar char="§"/>
            </a:pPr>
            <a:r>
              <a:rPr lang="en-US" dirty="0" smtClean="0"/>
              <a:t> 401K, IRA, etc.</a:t>
            </a:r>
          </a:p>
          <a:p>
            <a:pPr lvl="1"/>
            <a:r>
              <a:rPr lang="en-US" sz="2000" dirty="0" smtClean="0"/>
              <a:t>If your budget allows, always max out your employer matched contributions</a:t>
            </a:r>
            <a:endParaRPr lang="en-US" sz="2000" dirty="0"/>
          </a:p>
        </p:txBody>
      </p:sp>
      <p:pic>
        <p:nvPicPr>
          <p:cNvPr id="4" name="Picture 3"/>
          <p:cNvPicPr>
            <a:picLocks noChangeAspect="1"/>
          </p:cNvPicPr>
          <p:nvPr/>
        </p:nvPicPr>
        <p:blipFill>
          <a:blip r:embed="rId4"/>
          <a:stretch>
            <a:fillRect/>
          </a:stretch>
        </p:blipFill>
        <p:spPr>
          <a:xfrm>
            <a:off x="3571704" y="4234121"/>
            <a:ext cx="3210413" cy="183672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909" y="5806093"/>
            <a:ext cx="1529152" cy="741739"/>
          </a:xfrm>
          <a:prstGeom prst="rect">
            <a:avLst/>
          </a:prstGeom>
        </p:spPr>
      </p:pic>
    </p:spTree>
    <p:custDataLst>
      <p:tags r:id="rId1"/>
    </p:custDataLst>
    <p:extLst>
      <p:ext uri="{BB962C8B-B14F-4D97-AF65-F5344CB8AC3E}">
        <p14:creationId xmlns:p14="http://schemas.microsoft.com/office/powerpoint/2010/main" val="727335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741419"/>
            <a:ext cx="7687994" cy="556942"/>
          </a:xfrm>
        </p:spPr>
        <p:txBody>
          <a:bodyPr/>
          <a:lstStyle/>
          <a:p>
            <a:r>
              <a:rPr lang="en-US" b="1" dirty="0" smtClean="0"/>
              <a:t>INVESTING</a:t>
            </a:r>
            <a:endParaRPr lang="en-US" b="1" dirty="0"/>
          </a:p>
        </p:txBody>
      </p:sp>
      <p:sp>
        <p:nvSpPr>
          <p:cNvPr id="3" name="Content Placeholder 2"/>
          <p:cNvSpPr>
            <a:spLocks noGrp="1"/>
          </p:cNvSpPr>
          <p:nvPr>
            <p:ph sz="half" idx="1"/>
          </p:nvPr>
        </p:nvSpPr>
        <p:spPr>
          <a:xfrm>
            <a:off x="1280160" y="1312428"/>
            <a:ext cx="4054208" cy="4850979"/>
          </a:xfrm>
        </p:spPr>
        <p:txBody>
          <a:bodyPr>
            <a:normAutofit/>
          </a:bodyPr>
          <a:lstStyle/>
          <a:p>
            <a:pPr lvl="0">
              <a:buFont typeface="Wingdings" panose="05000000000000000000" pitchFamily="2" charset="2"/>
              <a:buChar char="§"/>
            </a:pPr>
            <a:r>
              <a:rPr lang="en-US" sz="2200" dirty="0" smtClean="0">
                <a:solidFill>
                  <a:schemeClr val="tx1"/>
                </a:solidFill>
              </a:rPr>
              <a:t> Your </a:t>
            </a:r>
            <a:r>
              <a:rPr lang="en-US" sz="2200" dirty="0">
                <a:solidFill>
                  <a:schemeClr val="tx1"/>
                </a:solidFill>
              </a:rPr>
              <a:t>age = The percent of your portfolio in “safer” investments</a:t>
            </a:r>
          </a:p>
          <a:p>
            <a:pPr lvl="1"/>
            <a:r>
              <a:rPr lang="en-US" sz="2200" dirty="0" smtClean="0">
                <a:solidFill>
                  <a:schemeClr val="tx1"/>
                </a:solidFill>
              </a:rPr>
              <a:t>Bonds</a:t>
            </a:r>
            <a:r>
              <a:rPr lang="en-US" sz="2200" dirty="0">
                <a:solidFill>
                  <a:schemeClr val="tx1"/>
                </a:solidFill>
              </a:rPr>
              <a:t>, bond mutual funds, CDs, etc. </a:t>
            </a:r>
          </a:p>
          <a:p>
            <a:pPr lvl="0">
              <a:buFont typeface="Wingdings" panose="05000000000000000000" pitchFamily="2" charset="2"/>
              <a:buChar char="§"/>
            </a:pPr>
            <a:r>
              <a:rPr lang="en-US" sz="2200" dirty="0" smtClean="0">
                <a:solidFill>
                  <a:schemeClr val="tx1"/>
                </a:solidFill>
              </a:rPr>
              <a:t> 100 </a:t>
            </a:r>
            <a:r>
              <a:rPr lang="en-US" sz="2200" dirty="0">
                <a:solidFill>
                  <a:schemeClr val="tx1"/>
                </a:solidFill>
              </a:rPr>
              <a:t>– Your Age = The percent of portfolio in “riskier” investments</a:t>
            </a:r>
          </a:p>
          <a:p>
            <a:pPr lvl="1"/>
            <a:r>
              <a:rPr lang="en-US" sz="2200" dirty="0">
                <a:solidFill>
                  <a:schemeClr val="tx1"/>
                </a:solidFill>
              </a:rPr>
              <a:t>Stocks, stock mutual fund, real estate</a:t>
            </a:r>
          </a:p>
          <a:p>
            <a:pPr lvl="0">
              <a:buFont typeface="Wingdings" panose="05000000000000000000" pitchFamily="2" charset="2"/>
              <a:buChar char="§"/>
            </a:pPr>
            <a:r>
              <a:rPr lang="en-US" sz="2200" dirty="0" smtClean="0">
                <a:solidFill>
                  <a:schemeClr val="tx1"/>
                </a:solidFill>
              </a:rPr>
              <a:t> Based </a:t>
            </a:r>
            <a:r>
              <a:rPr lang="en-US" sz="2200" dirty="0">
                <a:solidFill>
                  <a:schemeClr val="tx1"/>
                </a:solidFill>
              </a:rPr>
              <a:t>on this rule, you should have riskier investments earlier in life and safer ones later in life</a:t>
            </a:r>
            <a:r>
              <a:rPr lang="en-US" sz="2200" dirty="0" smtClean="0">
                <a:solidFill>
                  <a:schemeClr val="tx1"/>
                </a:solidFill>
              </a:rPr>
              <a:t>.</a:t>
            </a:r>
          </a:p>
          <a:p>
            <a:endParaRPr lang="en-US" dirty="0"/>
          </a:p>
        </p:txBody>
      </p:sp>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606930" y="2543805"/>
            <a:ext cx="3361224" cy="1888587"/>
          </a:xfr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5146" y="5677836"/>
            <a:ext cx="1808914" cy="877442"/>
          </a:xfrm>
          <a:prstGeom prst="rect">
            <a:avLst/>
          </a:prstGeom>
        </p:spPr>
      </p:pic>
    </p:spTree>
    <p:custDataLst>
      <p:tags r:id="rId1"/>
    </p:custDataLst>
    <p:extLst>
      <p:ext uri="{BB962C8B-B14F-4D97-AF65-F5344CB8AC3E}">
        <p14:creationId xmlns:p14="http://schemas.microsoft.com/office/powerpoint/2010/main" val="3668191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228" y="726809"/>
            <a:ext cx="7704699" cy="535207"/>
          </a:xfrm>
        </p:spPr>
        <p:txBody>
          <a:bodyPr/>
          <a:lstStyle/>
          <a:p>
            <a:r>
              <a:rPr lang="en-US" b="1" dirty="0" smtClean="0"/>
              <a:t>INVESTING</a:t>
            </a:r>
            <a:endParaRPr lang="en-US" b="1" dirty="0"/>
          </a:p>
        </p:txBody>
      </p:sp>
      <p:sp>
        <p:nvSpPr>
          <p:cNvPr id="3" name="Content Placeholder 2"/>
          <p:cNvSpPr>
            <a:spLocks noGrp="1"/>
          </p:cNvSpPr>
          <p:nvPr>
            <p:ph idx="1"/>
          </p:nvPr>
        </p:nvSpPr>
        <p:spPr>
          <a:xfrm>
            <a:off x="1112227" y="1570649"/>
            <a:ext cx="7886700" cy="4351338"/>
          </a:xfrm>
        </p:spPr>
        <p:txBody>
          <a:bodyPr>
            <a:normAutofit/>
          </a:bodyPr>
          <a:lstStyle/>
          <a:p>
            <a:pPr>
              <a:buFont typeface="Wingdings" panose="05000000000000000000" pitchFamily="2" charset="2"/>
              <a:buChar char="§"/>
            </a:pPr>
            <a:r>
              <a:rPr lang="en-US" sz="2800" dirty="0" smtClean="0">
                <a:solidFill>
                  <a:schemeClr val="tx1"/>
                </a:solidFill>
              </a:rPr>
              <a:t> Risk </a:t>
            </a:r>
            <a:r>
              <a:rPr lang="en-US" sz="2800" dirty="0">
                <a:solidFill>
                  <a:schemeClr val="tx1"/>
                </a:solidFill>
              </a:rPr>
              <a:t>averse refers to a person who prefers lower returns with known risks rather than higher returns with unknown risks. </a:t>
            </a:r>
          </a:p>
          <a:p>
            <a:pPr lvl="1"/>
            <a:r>
              <a:rPr lang="en-US" sz="2600" dirty="0">
                <a:solidFill>
                  <a:schemeClr val="tx1"/>
                </a:solidFill>
              </a:rPr>
              <a:t>What is your risk tendency</a:t>
            </a:r>
            <a:r>
              <a:rPr lang="en-US" sz="2600" dirty="0" smtClean="0">
                <a:solidFill>
                  <a:schemeClr val="tx1"/>
                </a:solidFill>
              </a:rPr>
              <a: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0839" y="3446582"/>
            <a:ext cx="3210161" cy="2407621"/>
          </a:xfrm>
          <a:prstGeom prst="rect">
            <a:avLst/>
          </a:prstGeom>
        </p:spPr>
      </p:pic>
      <p:sp>
        <p:nvSpPr>
          <p:cNvPr id="5" name="Rectangle 4"/>
          <p:cNvSpPr/>
          <p:nvPr/>
        </p:nvSpPr>
        <p:spPr>
          <a:xfrm>
            <a:off x="1832743" y="4976419"/>
            <a:ext cx="1080745" cy="369332"/>
          </a:xfrm>
          <a:prstGeom prst="rect">
            <a:avLst/>
          </a:prstGeom>
        </p:spPr>
        <p:txBody>
          <a:bodyPr wrap="none">
            <a:spAutoFit/>
          </a:bodyPr>
          <a:lstStyle/>
          <a:p>
            <a:r>
              <a:rPr lang="en-US" b="1" dirty="0" smtClean="0">
                <a:solidFill>
                  <a:schemeClr val="accent1">
                    <a:lumMod val="50000"/>
                  </a:schemeClr>
                </a:solidFill>
              </a:rPr>
              <a:t>Activity 7</a:t>
            </a:r>
            <a:endParaRPr lang="en-US" b="1" dirty="0">
              <a:solidFill>
                <a:schemeClr val="accent1">
                  <a:lumMod val="50000"/>
                </a:schemeClr>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0832" y="5735782"/>
            <a:ext cx="1651372" cy="801024"/>
          </a:xfrm>
          <a:prstGeom prst="rect">
            <a:avLst/>
          </a:prstGeom>
        </p:spPr>
      </p:pic>
    </p:spTree>
    <p:custDataLst>
      <p:tags r:id="rId1"/>
    </p:custDataLst>
    <p:extLst>
      <p:ext uri="{BB962C8B-B14F-4D97-AF65-F5344CB8AC3E}">
        <p14:creationId xmlns:p14="http://schemas.microsoft.com/office/powerpoint/2010/main" val="570137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025" y="723694"/>
            <a:ext cx="7702940" cy="662782"/>
          </a:xfrm>
        </p:spPr>
        <p:txBody>
          <a:bodyPr/>
          <a:lstStyle/>
          <a:p>
            <a:r>
              <a:rPr lang="en-US" b="1" dirty="0" smtClean="0"/>
              <a:t>Types of Financial Accounts</a:t>
            </a:r>
            <a:endParaRPr lang="en-US" b="1" dirty="0"/>
          </a:p>
        </p:txBody>
      </p:sp>
      <p:sp>
        <p:nvSpPr>
          <p:cNvPr id="3" name="Content Placeholder 2"/>
          <p:cNvSpPr>
            <a:spLocks noGrp="1"/>
          </p:cNvSpPr>
          <p:nvPr>
            <p:ph idx="1"/>
          </p:nvPr>
        </p:nvSpPr>
        <p:spPr>
          <a:xfrm>
            <a:off x="1252025" y="1386476"/>
            <a:ext cx="7768882" cy="5028392"/>
          </a:xfrm>
        </p:spPr>
        <p:txBody>
          <a:bodyPr>
            <a:normAutofit fontScale="70000" lnSpcReduction="20000"/>
          </a:bodyPr>
          <a:lstStyle/>
          <a:p>
            <a:pPr>
              <a:buFont typeface="Wingdings" panose="05000000000000000000" pitchFamily="2" charset="2"/>
              <a:buChar char="v"/>
            </a:pPr>
            <a:r>
              <a:rPr lang="en-US" sz="2400" dirty="0" smtClean="0">
                <a:solidFill>
                  <a:schemeClr val="tx1"/>
                </a:solidFill>
              </a:rPr>
              <a:t> Checking </a:t>
            </a:r>
            <a:r>
              <a:rPr lang="en-US" sz="2400" dirty="0">
                <a:solidFill>
                  <a:schemeClr val="tx1"/>
                </a:solidFill>
              </a:rPr>
              <a:t>Account</a:t>
            </a:r>
          </a:p>
          <a:p>
            <a:pPr lvl="1">
              <a:buFont typeface="Wingdings" panose="05000000000000000000" pitchFamily="2" charset="2"/>
              <a:buChar char="§"/>
            </a:pPr>
            <a:r>
              <a:rPr lang="en-US" sz="2400" dirty="0">
                <a:solidFill>
                  <a:schemeClr val="tx1"/>
                </a:solidFill>
              </a:rPr>
              <a:t>Easy access to money</a:t>
            </a:r>
          </a:p>
          <a:p>
            <a:pPr lvl="1">
              <a:buFont typeface="Wingdings" panose="05000000000000000000" pitchFamily="2" charset="2"/>
              <a:buChar char="§"/>
            </a:pPr>
            <a:r>
              <a:rPr lang="en-US" sz="2400" dirty="0">
                <a:solidFill>
                  <a:schemeClr val="tx1"/>
                </a:solidFill>
              </a:rPr>
              <a:t>Linked to debit card and </a:t>
            </a:r>
            <a:r>
              <a:rPr lang="en-US" sz="2400" dirty="0" smtClean="0">
                <a:solidFill>
                  <a:schemeClr val="tx1"/>
                </a:solidFill>
              </a:rPr>
              <a:t>checkbook</a:t>
            </a:r>
          </a:p>
          <a:p>
            <a:pPr lvl="1">
              <a:buFont typeface="Wingdings" panose="05000000000000000000" pitchFamily="2" charset="2"/>
              <a:buChar char="§"/>
            </a:pPr>
            <a:r>
              <a:rPr lang="en-US" sz="2400" dirty="0" smtClean="0">
                <a:solidFill>
                  <a:schemeClr val="tx1"/>
                </a:solidFill>
              </a:rPr>
              <a:t>Low interest rate</a:t>
            </a:r>
          </a:p>
          <a:p>
            <a:pPr marL="342900" lvl="1" indent="0">
              <a:buNone/>
            </a:pPr>
            <a:endParaRPr lang="en-US" sz="2400" dirty="0">
              <a:solidFill>
                <a:schemeClr val="tx1"/>
              </a:solidFill>
            </a:endParaRPr>
          </a:p>
          <a:p>
            <a:pPr>
              <a:buFont typeface="Wingdings" panose="05000000000000000000" pitchFamily="2" charset="2"/>
              <a:buChar char="v"/>
            </a:pPr>
            <a:r>
              <a:rPr lang="en-US" sz="2400" dirty="0" smtClean="0">
                <a:solidFill>
                  <a:schemeClr val="tx1"/>
                </a:solidFill>
              </a:rPr>
              <a:t> Savings Account</a:t>
            </a:r>
          </a:p>
          <a:p>
            <a:pPr lvl="1">
              <a:buFont typeface="Wingdings" panose="05000000000000000000" pitchFamily="2" charset="2"/>
              <a:buChar char="§"/>
            </a:pPr>
            <a:r>
              <a:rPr lang="en-US" sz="2400" dirty="0" smtClean="0">
                <a:solidFill>
                  <a:schemeClr val="tx1"/>
                </a:solidFill>
              </a:rPr>
              <a:t>Higher interest rate than checking</a:t>
            </a:r>
          </a:p>
          <a:p>
            <a:pPr marL="342900" lvl="1" indent="0">
              <a:buNone/>
            </a:pPr>
            <a:endParaRPr lang="en-US" sz="2400" dirty="0" smtClean="0">
              <a:solidFill>
                <a:schemeClr val="tx1"/>
              </a:solidFill>
            </a:endParaRPr>
          </a:p>
          <a:p>
            <a:pPr>
              <a:buFont typeface="Wingdings" panose="05000000000000000000" pitchFamily="2" charset="2"/>
              <a:buChar char="v"/>
            </a:pPr>
            <a:r>
              <a:rPr lang="en-US" sz="2400" dirty="0" smtClean="0">
                <a:solidFill>
                  <a:schemeClr val="tx1"/>
                </a:solidFill>
              </a:rPr>
              <a:t> Money Market</a:t>
            </a:r>
          </a:p>
          <a:p>
            <a:pPr lvl="1">
              <a:buFont typeface="Wingdings" panose="05000000000000000000" pitchFamily="2" charset="2"/>
              <a:buChar char="§"/>
            </a:pPr>
            <a:r>
              <a:rPr lang="en-US" sz="2400" dirty="0" smtClean="0">
                <a:solidFill>
                  <a:schemeClr val="tx1"/>
                </a:solidFill>
              </a:rPr>
              <a:t>Larger deposits</a:t>
            </a:r>
          </a:p>
          <a:p>
            <a:pPr lvl="1">
              <a:buFont typeface="Wingdings" panose="05000000000000000000" pitchFamily="2" charset="2"/>
              <a:buChar char="§"/>
            </a:pPr>
            <a:r>
              <a:rPr lang="en-US" sz="2400" dirty="0" smtClean="0">
                <a:solidFill>
                  <a:schemeClr val="tx1"/>
                </a:solidFill>
              </a:rPr>
              <a:t>Limited withdrawals</a:t>
            </a:r>
          </a:p>
          <a:p>
            <a:pPr lvl="1">
              <a:buFont typeface="Wingdings" panose="05000000000000000000" pitchFamily="2" charset="2"/>
              <a:buChar char="§"/>
            </a:pPr>
            <a:r>
              <a:rPr lang="en-US" sz="2400" dirty="0" smtClean="0">
                <a:solidFill>
                  <a:schemeClr val="tx1"/>
                </a:solidFill>
              </a:rPr>
              <a:t>Larger interest rate than savings account</a:t>
            </a:r>
          </a:p>
          <a:p>
            <a:pPr marL="342900" lvl="1" indent="0">
              <a:buNone/>
            </a:pPr>
            <a:endParaRPr lang="en-US" sz="2400" dirty="0" smtClean="0">
              <a:solidFill>
                <a:schemeClr val="tx1"/>
              </a:solidFill>
            </a:endParaRPr>
          </a:p>
          <a:p>
            <a:pPr>
              <a:buFont typeface="Wingdings" panose="05000000000000000000" pitchFamily="2" charset="2"/>
              <a:buChar char="v"/>
            </a:pPr>
            <a:r>
              <a:rPr lang="en-US" sz="2400" dirty="0" smtClean="0">
                <a:solidFill>
                  <a:schemeClr val="tx1"/>
                </a:solidFill>
              </a:rPr>
              <a:t> Certificate of Deposit Account (CD)</a:t>
            </a:r>
          </a:p>
          <a:p>
            <a:pPr lvl="1">
              <a:buFont typeface="Wingdings" panose="05000000000000000000" pitchFamily="2" charset="2"/>
              <a:buChar char="§"/>
            </a:pPr>
            <a:r>
              <a:rPr lang="en-US" sz="2400" dirty="0" smtClean="0">
                <a:solidFill>
                  <a:schemeClr val="tx1"/>
                </a:solidFill>
              </a:rPr>
              <a:t>Funds set aside for a period of time to draw</a:t>
            </a:r>
          </a:p>
          <a:p>
            <a:pPr marL="342900" lvl="1" indent="0">
              <a:buNone/>
            </a:pPr>
            <a:r>
              <a:rPr lang="en-US" sz="2400" dirty="0"/>
              <a:t> </a:t>
            </a:r>
            <a:r>
              <a:rPr lang="en-US" sz="2400" dirty="0" smtClean="0"/>
              <a:t>   </a:t>
            </a:r>
            <a:r>
              <a:rPr lang="en-US" sz="2400" dirty="0" smtClean="0">
                <a:solidFill>
                  <a:schemeClr val="tx1"/>
                </a:solidFill>
              </a:rPr>
              <a:t>interest</a:t>
            </a:r>
          </a:p>
          <a:p>
            <a:pPr marL="342900" lvl="1" indent="0">
              <a:buNone/>
            </a:pPr>
            <a:endParaRPr lang="en-US" sz="2400" dirty="0" smtClean="0">
              <a:solidFill>
                <a:schemeClr val="tx1"/>
              </a:solidFill>
            </a:endParaRPr>
          </a:p>
          <a:p>
            <a:pPr>
              <a:buFont typeface="Wingdings" panose="05000000000000000000" pitchFamily="2" charset="2"/>
              <a:buChar char="v"/>
            </a:pPr>
            <a:r>
              <a:rPr lang="en-US" sz="2400" dirty="0" smtClean="0">
                <a:solidFill>
                  <a:schemeClr val="tx1"/>
                </a:solidFill>
              </a:rPr>
              <a:t> Investment Account</a:t>
            </a:r>
          </a:p>
          <a:p>
            <a:pPr lvl="1">
              <a:buFont typeface="Wingdings" panose="05000000000000000000" pitchFamily="2" charset="2"/>
              <a:buChar char="§"/>
            </a:pPr>
            <a:r>
              <a:rPr lang="en-US" sz="2400" dirty="0" smtClean="0">
                <a:solidFill>
                  <a:schemeClr val="tx1"/>
                </a:solidFill>
              </a:rPr>
              <a:t>Deposit of funds into an account that draws interest from different companies</a:t>
            </a:r>
          </a:p>
          <a:p>
            <a:pPr lvl="1">
              <a:buFont typeface="Wingdings" panose="05000000000000000000" pitchFamily="2" charset="2"/>
              <a:buChar char="v"/>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1330" y="1386476"/>
            <a:ext cx="2312376" cy="346180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0982" y="6003906"/>
            <a:ext cx="1117652" cy="542135"/>
          </a:xfrm>
          <a:prstGeom prst="rect">
            <a:avLst/>
          </a:prstGeom>
        </p:spPr>
      </p:pic>
    </p:spTree>
    <p:custDataLst>
      <p:tags r:id="rId1"/>
    </p:custDataLst>
    <p:extLst>
      <p:ext uri="{BB962C8B-B14F-4D97-AF65-F5344CB8AC3E}">
        <p14:creationId xmlns:p14="http://schemas.microsoft.com/office/powerpoint/2010/main" val="3225431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827" y="727776"/>
            <a:ext cx="7720100" cy="548482"/>
          </a:xfrm>
        </p:spPr>
        <p:txBody>
          <a:bodyPr/>
          <a:lstStyle/>
          <a:p>
            <a:r>
              <a:rPr lang="en-US" b="1" dirty="0" smtClean="0"/>
              <a:t>TIME VALUE OF MONEY</a:t>
            </a:r>
            <a:endParaRPr lang="en-US" b="1" dirty="0"/>
          </a:p>
        </p:txBody>
      </p:sp>
      <p:sp>
        <p:nvSpPr>
          <p:cNvPr id="3" name="Content Placeholder 2"/>
          <p:cNvSpPr>
            <a:spLocks noGrp="1"/>
          </p:cNvSpPr>
          <p:nvPr>
            <p:ph idx="1"/>
          </p:nvPr>
        </p:nvSpPr>
        <p:spPr>
          <a:xfrm>
            <a:off x="1278827" y="1290326"/>
            <a:ext cx="7720100" cy="4712552"/>
          </a:xfrm>
        </p:spPr>
        <p:txBody>
          <a:bodyPr>
            <a:normAutofit/>
          </a:bodyPr>
          <a:lstStyle/>
          <a:p>
            <a:pPr>
              <a:buFont typeface="Wingdings" panose="05000000000000000000" pitchFamily="2" charset="2"/>
              <a:buChar char="§"/>
            </a:pPr>
            <a:r>
              <a:rPr lang="en-US" sz="2800" dirty="0" smtClean="0">
                <a:solidFill>
                  <a:schemeClr val="tx1"/>
                </a:solidFill>
              </a:rPr>
              <a:t> Time </a:t>
            </a:r>
            <a:r>
              <a:rPr lang="en-US" sz="2800" dirty="0">
                <a:solidFill>
                  <a:schemeClr val="tx1"/>
                </a:solidFill>
              </a:rPr>
              <a:t>value of money: the concept that money available today is worth more than the future identical sum because of investment potential.</a:t>
            </a:r>
          </a:p>
          <a:p>
            <a:pPr>
              <a:buFont typeface="Wingdings" panose="05000000000000000000" pitchFamily="2" charset="2"/>
              <a:buChar char="§"/>
            </a:pPr>
            <a:r>
              <a:rPr lang="en-US" sz="2800" dirty="0" smtClean="0">
                <a:solidFill>
                  <a:schemeClr val="tx1"/>
                </a:solidFill>
              </a:rPr>
              <a:t> The </a:t>
            </a:r>
            <a:r>
              <a:rPr lang="en-US" sz="2800" dirty="0">
                <a:solidFill>
                  <a:schemeClr val="tx1"/>
                </a:solidFill>
              </a:rPr>
              <a:t>formula for time value of money is: </a:t>
            </a:r>
            <a:r>
              <a:rPr lang="en-US" sz="2800" b="1" dirty="0">
                <a:solidFill>
                  <a:schemeClr val="tx1"/>
                </a:solidFill>
              </a:rPr>
              <a:t>Future value = present value (1+(</a:t>
            </a:r>
            <a:r>
              <a:rPr lang="en-US" sz="2800" b="1" dirty="0" err="1">
                <a:solidFill>
                  <a:schemeClr val="tx1"/>
                </a:solidFill>
              </a:rPr>
              <a:t>i</a:t>
            </a:r>
            <a:r>
              <a:rPr lang="en-US" sz="2800" b="1" dirty="0">
                <a:solidFill>
                  <a:schemeClr val="tx1"/>
                </a:solidFill>
              </a:rPr>
              <a:t>/n))</a:t>
            </a:r>
            <a:r>
              <a:rPr lang="en-US" sz="2800" b="1" baseline="30000" dirty="0">
                <a:solidFill>
                  <a:schemeClr val="tx1"/>
                </a:solidFill>
              </a:rPr>
              <a:t> (n * t)</a:t>
            </a:r>
            <a:endParaRPr lang="en-US" sz="2800" b="1" dirty="0">
              <a:solidFill>
                <a:schemeClr val="tx1"/>
              </a:solidFill>
            </a:endParaRPr>
          </a:p>
          <a:p>
            <a:pPr lvl="1"/>
            <a:r>
              <a:rPr lang="en-US" sz="2800" dirty="0" err="1">
                <a:solidFill>
                  <a:schemeClr val="tx1"/>
                </a:solidFill>
              </a:rPr>
              <a:t>i</a:t>
            </a:r>
            <a:r>
              <a:rPr lang="en-US" sz="2800" dirty="0">
                <a:solidFill>
                  <a:schemeClr val="tx1"/>
                </a:solidFill>
              </a:rPr>
              <a:t> = Interest rate</a:t>
            </a:r>
          </a:p>
          <a:p>
            <a:pPr lvl="1"/>
            <a:r>
              <a:rPr lang="en-US" sz="2800" dirty="0">
                <a:solidFill>
                  <a:schemeClr val="tx1"/>
                </a:solidFill>
              </a:rPr>
              <a:t>n = Number of compounded periods</a:t>
            </a:r>
          </a:p>
          <a:p>
            <a:pPr lvl="1"/>
            <a:r>
              <a:rPr lang="en-US" sz="2800" dirty="0">
                <a:solidFill>
                  <a:schemeClr val="tx1"/>
                </a:solidFill>
              </a:rPr>
              <a:t>t = Time</a:t>
            </a:r>
          </a:p>
          <a:p>
            <a:pPr marL="0" indent="0">
              <a:buNone/>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377" y="4870523"/>
            <a:ext cx="2438400" cy="1628775"/>
          </a:xfrm>
          <a:prstGeom prst="rect">
            <a:avLst/>
          </a:prstGeom>
        </p:spPr>
      </p:pic>
      <p:sp>
        <p:nvSpPr>
          <p:cNvPr id="5" name="Rectangle 4"/>
          <p:cNvSpPr/>
          <p:nvPr/>
        </p:nvSpPr>
        <p:spPr>
          <a:xfrm>
            <a:off x="1278827" y="5333211"/>
            <a:ext cx="1080745" cy="369332"/>
          </a:xfrm>
          <a:prstGeom prst="rect">
            <a:avLst/>
          </a:prstGeom>
        </p:spPr>
        <p:txBody>
          <a:bodyPr wrap="none">
            <a:spAutoFit/>
          </a:bodyPr>
          <a:lstStyle/>
          <a:p>
            <a:r>
              <a:rPr lang="en-US" b="1" dirty="0" smtClean="0">
                <a:solidFill>
                  <a:schemeClr val="accent1">
                    <a:lumMod val="50000"/>
                  </a:schemeClr>
                </a:solidFill>
              </a:rPr>
              <a:t>Activity 8</a:t>
            </a:r>
            <a:endParaRPr lang="en-US" b="1" dirty="0">
              <a:solidFill>
                <a:schemeClr val="accent1">
                  <a:lumMod val="50000"/>
                </a:schemeClr>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955" y="5652093"/>
            <a:ext cx="1746578" cy="847205"/>
          </a:xfrm>
          <a:prstGeom prst="rect">
            <a:avLst/>
          </a:prstGeom>
        </p:spPr>
      </p:pic>
    </p:spTree>
    <p:custDataLst>
      <p:tags r:id="rId1"/>
    </p:custDataLst>
    <p:extLst>
      <p:ext uri="{BB962C8B-B14F-4D97-AF65-F5344CB8AC3E}">
        <p14:creationId xmlns:p14="http://schemas.microsoft.com/office/powerpoint/2010/main" val="1635430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821" y="759655"/>
            <a:ext cx="7835705" cy="548640"/>
          </a:xfrm>
        </p:spPr>
        <p:txBody>
          <a:bodyPr>
            <a:normAutofit/>
          </a:bodyPr>
          <a:lstStyle/>
          <a:p>
            <a:r>
              <a:rPr lang="en-US" b="1" dirty="0"/>
              <a:t>PLANT YOUR MONEY AND WATCH IT GROW!!</a:t>
            </a:r>
          </a:p>
        </p:txBody>
      </p:sp>
      <p:sp>
        <p:nvSpPr>
          <p:cNvPr id="3" name="Content Placeholder 2"/>
          <p:cNvSpPr>
            <a:spLocks noGrp="1"/>
          </p:cNvSpPr>
          <p:nvPr>
            <p:ph type="body" idx="1"/>
          </p:nvPr>
        </p:nvSpPr>
        <p:spPr>
          <a:xfrm>
            <a:off x="1209821" y="1466741"/>
            <a:ext cx="3288361" cy="386788"/>
          </a:xfrm>
        </p:spPr>
        <p:txBody>
          <a:bodyPr>
            <a:normAutofit/>
          </a:bodyPr>
          <a:lstStyle/>
          <a:p>
            <a:pPr marL="0" indent="0" algn="ctr">
              <a:buNone/>
            </a:pPr>
            <a:r>
              <a:rPr lang="en-US" dirty="0" smtClean="0"/>
              <a:t>Lindsey</a:t>
            </a:r>
          </a:p>
        </p:txBody>
      </p:sp>
      <p:sp>
        <p:nvSpPr>
          <p:cNvPr id="4" name="Content Placeholder 3"/>
          <p:cNvSpPr>
            <a:spLocks noGrp="1"/>
          </p:cNvSpPr>
          <p:nvPr>
            <p:ph sz="half" idx="2"/>
          </p:nvPr>
        </p:nvSpPr>
        <p:spPr>
          <a:xfrm>
            <a:off x="1209821" y="2011975"/>
            <a:ext cx="3545059" cy="4121711"/>
          </a:xfrm>
        </p:spPr>
        <p:txBody>
          <a:bodyPr>
            <a:normAutofit/>
          </a:bodyPr>
          <a:lstStyle/>
          <a:p>
            <a:pPr>
              <a:buFont typeface="Wingdings" panose="05000000000000000000" pitchFamily="2" charset="2"/>
              <a:buChar char="§"/>
            </a:pPr>
            <a:r>
              <a:rPr lang="en-US" dirty="0" smtClean="0"/>
              <a:t>Starts saving/investing </a:t>
            </a:r>
            <a:r>
              <a:rPr lang="en-US" dirty="0"/>
              <a:t>at age </a:t>
            </a:r>
            <a:r>
              <a:rPr lang="en-US" dirty="0" smtClean="0"/>
              <a:t>19</a:t>
            </a:r>
          </a:p>
          <a:p>
            <a:pPr>
              <a:buFont typeface="Wingdings" panose="05000000000000000000" pitchFamily="2" charset="2"/>
              <a:buChar char="§"/>
            </a:pPr>
            <a:r>
              <a:rPr lang="en-US" dirty="0" smtClean="0"/>
              <a:t>Stops saving/investing at age 27</a:t>
            </a:r>
          </a:p>
          <a:p>
            <a:pPr>
              <a:buFont typeface="Wingdings" panose="05000000000000000000" pitchFamily="2" charset="2"/>
              <a:buChar char="§"/>
            </a:pPr>
            <a:r>
              <a:rPr lang="en-US" dirty="0" smtClean="0"/>
              <a:t>Puts $2,000 in the account from her paycheck each year</a:t>
            </a:r>
          </a:p>
          <a:p>
            <a:pPr>
              <a:buFont typeface="Wingdings" panose="05000000000000000000" pitchFamily="2" charset="2"/>
              <a:buChar char="§"/>
            </a:pPr>
            <a:r>
              <a:rPr lang="en-US" dirty="0" smtClean="0"/>
              <a:t>If her account earns an annual average of 10% interest</a:t>
            </a:r>
          </a:p>
          <a:p>
            <a:pPr>
              <a:buFont typeface="Wingdings" panose="05000000000000000000" pitchFamily="2" charset="2"/>
              <a:buChar char="§"/>
            </a:pPr>
            <a:r>
              <a:rPr lang="en-US" dirty="0" smtClean="0"/>
              <a:t>At age 65 her account will have $1,035,148</a:t>
            </a:r>
            <a:endParaRPr lang="en-US" dirty="0"/>
          </a:p>
          <a:p>
            <a:endParaRPr lang="en-US" dirty="0"/>
          </a:p>
        </p:txBody>
      </p:sp>
      <p:sp>
        <p:nvSpPr>
          <p:cNvPr id="5" name="Text Placeholder 4"/>
          <p:cNvSpPr>
            <a:spLocks noGrp="1"/>
          </p:cNvSpPr>
          <p:nvPr>
            <p:ph type="body" sz="quarter" idx="3"/>
          </p:nvPr>
        </p:nvSpPr>
        <p:spPr>
          <a:xfrm>
            <a:off x="5062922" y="1466741"/>
            <a:ext cx="3453619" cy="386788"/>
          </a:xfrm>
        </p:spPr>
        <p:txBody>
          <a:bodyPr/>
          <a:lstStyle/>
          <a:p>
            <a:pPr algn="ctr"/>
            <a:r>
              <a:rPr lang="en-US" dirty="0" smtClean="0"/>
              <a:t>Jackson</a:t>
            </a:r>
            <a:endParaRPr lang="en-US" dirty="0"/>
          </a:p>
        </p:txBody>
      </p:sp>
      <p:sp>
        <p:nvSpPr>
          <p:cNvPr id="6" name="Content Placeholder 5"/>
          <p:cNvSpPr>
            <a:spLocks noGrp="1"/>
          </p:cNvSpPr>
          <p:nvPr>
            <p:ph sz="quarter" idx="4"/>
          </p:nvPr>
        </p:nvSpPr>
        <p:spPr>
          <a:xfrm>
            <a:off x="5062922" y="2011975"/>
            <a:ext cx="3584588" cy="4121711"/>
          </a:xfrm>
        </p:spPr>
        <p:txBody>
          <a:bodyPr>
            <a:normAutofit/>
          </a:bodyPr>
          <a:lstStyle/>
          <a:p>
            <a:pPr>
              <a:buFont typeface="Wingdings" panose="05000000000000000000" pitchFamily="2" charset="2"/>
              <a:buChar char="§"/>
            </a:pPr>
            <a:r>
              <a:rPr lang="en-US" dirty="0" smtClean="0"/>
              <a:t>Starts saving/investing at age 27</a:t>
            </a:r>
          </a:p>
          <a:p>
            <a:pPr>
              <a:buFont typeface="Wingdings" panose="05000000000000000000" pitchFamily="2" charset="2"/>
              <a:buChar char="§"/>
            </a:pPr>
            <a:r>
              <a:rPr lang="en-US" dirty="0" smtClean="0"/>
              <a:t>Stops saving/investing at age 65</a:t>
            </a:r>
          </a:p>
          <a:p>
            <a:pPr>
              <a:buFont typeface="Wingdings" panose="05000000000000000000" pitchFamily="2" charset="2"/>
              <a:buChar char="§"/>
            </a:pPr>
            <a:r>
              <a:rPr lang="en-US" dirty="0" smtClean="0"/>
              <a:t>Puts $2,000 in the account from his paycheck each year</a:t>
            </a:r>
          </a:p>
          <a:p>
            <a:pPr>
              <a:buFont typeface="Wingdings" panose="05000000000000000000" pitchFamily="2" charset="2"/>
              <a:buChar char="§"/>
            </a:pPr>
            <a:r>
              <a:rPr lang="en-US" dirty="0" smtClean="0"/>
              <a:t>If his account earns an annual average of 10% interest</a:t>
            </a:r>
          </a:p>
          <a:p>
            <a:pPr>
              <a:buFont typeface="Wingdings" panose="05000000000000000000" pitchFamily="2" charset="2"/>
              <a:buChar char="§"/>
            </a:pPr>
            <a:r>
              <a:rPr lang="en-US" dirty="0" smtClean="0"/>
              <a:t>At age 65 his account will have $883,185</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529" y="5774738"/>
            <a:ext cx="1479997" cy="717896"/>
          </a:xfrm>
          <a:prstGeom prst="rect">
            <a:avLst/>
          </a:prstGeom>
        </p:spPr>
      </p:pic>
    </p:spTree>
    <p:custDataLst>
      <p:tags r:id="rId1"/>
    </p:custDataLst>
    <p:extLst>
      <p:ext uri="{BB962C8B-B14F-4D97-AF65-F5344CB8AC3E}">
        <p14:creationId xmlns:p14="http://schemas.microsoft.com/office/powerpoint/2010/main" val="1440206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850" y="800521"/>
            <a:ext cx="8058150" cy="542240"/>
          </a:xfrm>
        </p:spPr>
        <p:txBody>
          <a:bodyPr/>
          <a:lstStyle/>
          <a:p>
            <a:r>
              <a:rPr lang="en-US" b="1" dirty="0" smtClean="0"/>
              <a:t>RETIREMENT &amp; INVESTING – Review Questions</a:t>
            </a:r>
            <a:endParaRPr lang="en-US" b="1" dirty="0"/>
          </a:p>
        </p:txBody>
      </p:sp>
      <p:sp>
        <p:nvSpPr>
          <p:cNvPr id="3" name="Content Placeholder 2"/>
          <p:cNvSpPr>
            <a:spLocks noGrp="1"/>
          </p:cNvSpPr>
          <p:nvPr>
            <p:ph idx="1"/>
          </p:nvPr>
        </p:nvSpPr>
        <p:spPr>
          <a:xfrm>
            <a:off x="1085850" y="1498209"/>
            <a:ext cx="7886700" cy="4627759"/>
          </a:xfrm>
        </p:spPr>
        <p:txBody>
          <a:bodyPr/>
          <a:lstStyle/>
          <a:p>
            <a:pPr marL="514350" lvl="0" indent="-514350">
              <a:buFont typeface="+mj-lt"/>
              <a:buAutoNum type="arabicPeriod"/>
            </a:pPr>
            <a:r>
              <a:rPr lang="en-US" sz="2800" dirty="0">
                <a:solidFill>
                  <a:schemeClr val="tx1"/>
                </a:solidFill>
              </a:rPr>
              <a:t>How much money would a 25 year old need to retire?</a:t>
            </a:r>
          </a:p>
          <a:p>
            <a:pPr marL="514350" lvl="0" indent="-514350">
              <a:buFont typeface="+mj-lt"/>
              <a:buAutoNum type="arabicPeriod"/>
            </a:pPr>
            <a:r>
              <a:rPr lang="en-US" sz="2800" dirty="0">
                <a:solidFill>
                  <a:schemeClr val="tx1"/>
                </a:solidFill>
              </a:rPr>
              <a:t>What is an advantage of starting to save for retirement at an earlier age?</a:t>
            </a:r>
          </a:p>
          <a:p>
            <a:pPr marL="514350" lvl="0" indent="-514350">
              <a:buFont typeface="+mj-lt"/>
              <a:buAutoNum type="arabicPeriod"/>
            </a:pPr>
            <a:r>
              <a:rPr lang="en-US" sz="2800" dirty="0">
                <a:solidFill>
                  <a:schemeClr val="tx1"/>
                </a:solidFill>
              </a:rPr>
              <a:t>What does it mean to be risk averse?</a:t>
            </a:r>
          </a:p>
          <a:p>
            <a:pPr marL="514350" lvl="0" indent="-514350">
              <a:buFont typeface="+mj-lt"/>
              <a:buAutoNum type="arabicPeriod"/>
            </a:pPr>
            <a:r>
              <a:rPr lang="en-US" sz="2800" dirty="0">
                <a:solidFill>
                  <a:schemeClr val="tx1"/>
                </a:solidFill>
              </a:rPr>
              <a:t>What type of account can return you the most interest</a:t>
            </a:r>
            <a:r>
              <a:rPr lang="en-US" sz="2800" dirty="0" smtClean="0">
                <a:solidFill>
                  <a:schemeClr val="tx1"/>
                </a:solidFill>
              </a:rPr>
              <a:t>?</a:t>
            </a:r>
            <a:endParaRPr lang="en-US" sz="2800" dirty="0">
              <a:solidFill>
                <a:schemeClr val="tx1"/>
              </a:solidFill>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91" y="5719918"/>
            <a:ext cx="1674206" cy="812100"/>
          </a:xfrm>
          <a:prstGeom prst="rect">
            <a:avLst/>
          </a:prstGeom>
        </p:spPr>
      </p:pic>
    </p:spTree>
    <p:custDataLst>
      <p:tags r:id="rId1"/>
    </p:custDataLst>
    <p:extLst>
      <p:ext uri="{BB962C8B-B14F-4D97-AF65-F5344CB8AC3E}">
        <p14:creationId xmlns:p14="http://schemas.microsoft.com/office/powerpoint/2010/main" val="3006546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CAREER PLANNING &amp; TAXES</a:t>
            </a:r>
            <a:endParaRPr lang="en-US" dirty="0"/>
          </a:p>
        </p:txBody>
      </p:sp>
      <p:sp>
        <p:nvSpPr>
          <p:cNvPr id="3" name="Subtitle 2"/>
          <p:cNvSpPr>
            <a:spLocks noGrp="1"/>
          </p:cNvSpPr>
          <p:nvPr>
            <p:ph type="subTitle" idx="1"/>
          </p:nvPr>
        </p:nvSpPr>
        <p:spPr/>
        <p:txBody>
          <a:bodyPr/>
          <a:lstStyle/>
          <a:p>
            <a:r>
              <a:rPr lang="en-US" dirty="0" smtClean="0"/>
              <a:t>THINGS TO CONSIDER</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133" y="5310909"/>
            <a:ext cx="2698305" cy="1308855"/>
          </a:xfrm>
          <a:prstGeom prst="rect">
            <a:avLst/>
          </a:prstGeom>
        </p:spPr>
      </p:pic>
    </p:spTree>
    <p:custDataLst>
      <p:tags r:id="rId1"/>
    </p:custDataLst>
    <p:extLst>
      <p:ext uri="{BB962C8B-B14F-4D97-AF65-F5344CB8AC3E}">
        <p14:creationId xmlns:p14="http://schemas.microsoft.com/office/powerpoint/2010/main" val="400564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025" y="787792"/>
            <a:ext cx="7746902" cy="520504"/>
          </a:xfrm>
        </p:spPr>
        <p:txBody>
          <a:bodyPr/>
          <a:lstStyle/>
          <a:p>
            <a:r>
              <a:rPr lang="en-US" b="1" dirty="0" smtClean="0"/>
              <a:t>CAREER PLANNING</a:t>
            </a:r>
            <a:endParaRPr lang="en-US" b="1" dirty="0"/>
          </a:p>
        </p:txBody>
      </p:sp>
      <p:sp>
        <p:nvSpPr>
          <p:cNvPr id="3" name="Content Placeholder 2"/>
          <p:cNvSpPr>
            <a:spLocks noGrp="1"/>
          </p:cNvSpPr>
          <p:nvPr>
            <p:ph idx="1"/>
          </p:nvPr>
        </p:nvSpPr>
        <p:spPr>
          <a:xfrm>
            <a:off x="1252025" y="1438768"/>
            <a:ext cx="7746902" cy="4351338"/>
          </a:xfrm>
        </p:spPr>
        <p:txBody>
          <a:bodyPr>
            <a:normAutofit/>
          </a:bodyPr>
          <a:lstStyle/>
          <a:p>
            <a:pPr>
              <a:buFont typeface="Wingdings" panose="05000000000000000000" pitchFamily="2" charset="2"/>
              <a:buChar char="§"/>
            </a:pPr>
            <a:r>
              <a:rPr lang="en-US" sz="2800" dirty="0" smtClean="0">
                <a:solidFill>
                  <a:schemeClr val="tx1"/>
                </a:solidFill>
              </a:rPr>
              <a:t> When choosing a career, you should consider: salary, opportunities, time-off, and benefits</a:t>
            </a:r>
          </a:p>
          <a:p>
            <a:pPr>
              <a:buFont typeface="Wingdings" panose="05000000000000000000" pitchFamily="2" charset="2"/>
              <a:buChar char="§"/>
            </a:pPr>
            <a:r>
              <a:rPr lang="en-US" sz="2800" b="1" dirty="0" smtClean="0">
                <a:solidFill>
                  <a:schemeClr val="tx1"/>
                </a:solidFill>
              </a:rPr>
              <a:t> Gross salary: </a:t>
            </a:r>
            <a:r>
              <a:rPr lang="en-US" sz="2800" dirty="0" smtClean="0">
                <a:solidFill>
                  <a:schemeClr val="tx1"/>
                </a:solidFill>
              </a:rPr>
              <a:t>Stated salary</a:t>
            </a:r>
          </a:p>
          <a:p>
            <a:pPr>
              <a:buFont typeface="Wingdings" panose="05000000000000000000" pitchFamily="2" charset="2"/>
              <a:buChar char="§"/>
            </a:pPr>
            <a:r>
              <a:rPr lang="en-US" sz="2800" b="1" dirty="0" smtClean="0">
                <a:solidFill>
                  <a:schemeClr val="tx1"/>
                </a:solidFill>
              </a:rPr>
              <a:t> Net salary: </a:t>
            </a:r>
            <a:r>
              <a:rPr lang="en-US" sz="2800" dirty="0" smtClean="0">
                <a:solidFill>
                  <a:schemeClr val="tx1"/>
                </a:solidFill>
              </a:rPr>
              <a:t>The amount you take home after all deductions and withholdings have been made. </a:t>
            </a:r>
            <a:endParaRPr lang="en-US" sz="2800" dirty="0">
              <a:solidFill>
                <a:schemeClr val="tx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5890" y="5621659"/>
            <a:ext cx="1886643" cy="915146"/>
          </a:xfrm>
          <a:prstGeom prst="rect">
            <a:avLst/>
          </a:prstGeom>
        </p:spPr>
      </p:pic>
    </p:spTree>
    <p:custDataLst>
      <p:tags r:id="rId1"/>
    </p:custDataLst>
    <p:extLst>
      <p:ext uri="{BB962C8B-B14F-4D97-AF65-F5344CB8AC3E}">
        <p14:creationId xmlns:p14="http://schemas.microsoft.com/office/powerpoint/2010/main" val="1736493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227" y="759655"/>
            <a:ext cx="7886700" cy="520505"/>
          </a:xfrm>
        </p:spPr>
        <p:txBody>
          <a:bodyPr/>
          <a:lstStyle/>
          <a:p>
            <a:r>
              <a:rPr lang="en-US" b="1" dirty="0" smtClean="0"/>
              <a:t>UNDERSTANDING YOUR PAY STUB</a:t>
            </a:r>
            <a:endParaRPr lang="en-US" b="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827" y="1280160"/>
            <a:ext cx="6477313" cy="488506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972" y="6022109"/>
            <a:ext cx="1077374" cy="483589"/>
          </a:xfrm>
          <a:prstGeom prst="rect">
            <a:avLst/>
          </a:prstGeom>
        </p:spPr>
      </p:pic>
    </p:spTree>
    <p:custDataLst>
      <p:tags r:id="rId1"/>
    </p:custDataLst>
    <p:extLst>
      <p:ext uri="{BB962C8B-B14F-4D97-AF65-F5344CB8AC3E}">
        <p14:creationId xmlns:p14="http://schemas.microsoft.com/office/powerpoint/2010/main" val="317091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299" y="734379"/>
            <a:ext cx="7758845" cy="539513"/>
          </a:xfrm>
        </p:spPr>
        <p:txBody>
          <a:bodyPr/>
          <a:lstStyle/>
          <a:p>
            <a:r>
              <a:rPr lang="en-US" b="1" dirty="0" smtClean="0"/>
              <a:t>TAXES</a:t>
            </a:r>
            <a:r>
              <a:rPr lang="en-US" dirty="0" smtClean="0"/>
              <a:t>	</a:t>
            </a:r>
            <a:endParaRPr lang="en-US" dirty="0"/>
          </a:p>
        </p:txBody>
      </p:sp>
      <p:sp>
        <p:nvSpPr>
          <p:cNvPr id="3" name="Content Placeholder 2"/>
          <p:cNvSpPr>
            <a:spLocks noGrp="1"/>
          </p:cNvSpPr>
          <p:nvPr>
            <p:ph idx="1"/>
          </p:nvPr>
        </p:nvSpPr>
        <p:spPr>
          <a:xfrm>
            <a:off x="1257300" y="1273892"/>
            <a:ext cx="7886700" cy="4486882"/>
          </a:xfrm>
        </p:spPr>
        <p:txBody>
          <a:bodyPr numCol="2">
            <a:normAutofit/>
          </a:bodyPr>
          <a:lstStyle/>
          <a:p>
            <a:pPr>
              <a:buFont typeface="Wingdings" panose="05000000000000000000" pitchFamily="2" charset="2"/>
              <a:buChar char="§"/>
            </a:pPr>
            <a:r>
              <a:rPr lang="en-US" sz="2800" dirty="0" smtClean="0">
                <a:solidFill>
                  <a:schemeClr val="tx1"/>
                </a:solidFill>
              </a:rPr>
              <a:t> No matter how much we dislike them, we all have to pay them!!</a:t>
            </a:r>
          </a:p>
          <a:p>
            <a:pPr>
              <a:buFont typeface="Wingdings" panose="05000000000000000000" pitchFamily="2" charset="2"/>
              <a:buChar char="§"/>
            </a:pPr>
            <a:r>
              <a:rPr lang="en-US" sz="2800" dirty="0" smtClean="0">
                <a:solidFill>
                  <a:schemeClr val="tx1"/>
                </a:solidFill>
              </a:rPr>
              <a:t> Property tax</a:t>
            </a:r>
          </a:p>
          <a:p>
            <a:pPr>
              <a:buFont typeface="Wingdings" panose="05000000000000000000" pitchFamily="2" charset="2"/>
              <a:buChar char="§"/>
            </a:pPr>
            <a:r>
              <a:rPr lang="en-US" sz="2800" dirty="0" smtClean="0">
                <a:solidFill>
                  <a:schemeClr val="tx1"/>
                </a:solidFill>
              </a:rPr>
              <a:t> Sales tax</a:t>
            </a:r>
          </a:p>
          <a:p>
            <a:pPr>
              <a:buFont typeface="Wingdings" panose="05000000000000000000" pitchFamily="2" charset="2"/>
              <a:buChar char="§"/>
            </a:pPr>
            <a:r>
              <a:rPr lang="en-US" sz="2800" dirty="0" smtClean="0">
                <a:solidFill>
                  <a:schemeClr val="tx1"/>
                </a:solidFill>
              </a:rPr>
              <a:t> Income tax: </a:t>
            </a:r>
            <a:r>
              <a:rPr lang="en-US" sz="2000" dirty="0" smtClean="0">
                <a:solidFill>
                  <a:schemeClr val="tx1"/>
                </a:solidFill>
              </a:rPr>
              <a:t>State and federal</a:t>
            </a:r>
          </a:p>
        </p:txBody>
      </p:sp>
      <p:graphicFrame>
        <p:nvGraphicFramePr>
          <p:cNvPr id="4" name="Table 3"/>
          <p:cNvGraphicFramePr>
            <a:graphicFrameLocks noGrp="1"/>
          </p:cNvGraphicFramePr>
          <p:nvPr>
            <p:extLst>
              <p:ext uri="{D42A27DB-BD31-4B8C-83A1-F6EECF244321}">
                <p14:modId xmlns:p14="http://schemas.microsoft.com/office/powerpoint/2010/main" val="3164588501"/>
              </p:ext>
            </p:extLst>
          </p:nvPr>
        </p:nvGraphicFramePr>
        <p:xfrm>
          <a:off x="1575212" y="4458409"/>
          <a:ext cx="6309465" cy="1660544"/>
        </p:xfrm>
        <a:graphic>
          <a:graphicData uri="http://schemas.openxmlformats.org/drawingml/2006/table">
            <a:tbl>
              <a:tblPr firstRow="1" firstCol="1" bandRow="1">
                <a:tableStyleId>{93296810-A885-4BE3-A3E7-6D5BEEA58F35}</a:tableStyleId>
              </a:tblPr>
              <a:tblGrid>
                <a:gridCol w="2102705">
                  <a:extLst>
                    <a:ext uri="{9D8B030D-6E8A-4147-A177-3AD203B41FA5}">
                      <a16:colId xmlns:a16="http://schemas.microsoft.com/office/drawing/2014/main" val="1559497568"/>
                    </a:ext>
                  </a:extLst>
                </a:gridCol>
                <a:gridCol w="2103380">
                  <a:extLst>
                    <a:ext uri="{9D8B030D-6E8A-4147-A177-3AD203B41FA5}">
                      <a16:colId xmlns:a16="http://schemas.microsoft.com/office/drawing/2014/main" val="1371689463"/>
                    </a:ext>
                  </a:extLst>
                </a:gridCol>
                <a:gridCol w="2103380">
                  <a:extLst>
                    <a:ext uri="{9D8B030D-6E8A-4147-A177-3AD203B41FA5}">
                      <a16:colId xmlns:a16="http://schemas.microsoft.com/office/drawing/2014/main" val="1727052584"/>
                    </a:ext>
                  </a:extLst>
                </a:gridCol>
              </a:tblGrid>
              <a:tr h="207568">
                <a:tc>
                  <a:txBody>
                    <a:bodyPr/>
                    <a:lstStyle/>
                    <a:p>
                      <a:pPr marL="0" marR="0" algn="ctr">
                        <a:lnSpc>
                          <a:spcPct val="107000"/>
                        </a:lnSpc>
                        <a:spcBef>
                          <a:spcPts val="0"/>
                        </a:spcBef>
                        <a:spcAft>
                          <a:spcPts val="0"/>
                        </a:spcAft>
                      </a:pPr>
                      <a:r>
                        <a:rPr lang="en-US" sz="1100" dirty="0">
                          <a:effectLst/>
                        </a:rPr>
                        <a:t>% of Income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Single Filers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Married Filers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6236205"/>
                  </a:ext>
                </a:extLst>
              </a:tr>
              <a:tr h="207568">
                <a:tc>
                  <a:txBody>
                    <a:bodyPr/>
                    <a:lstStyle/>
                    <a:p>
                      <a:pPr marL="0" marR="0" algn="ctr">
                        <a:lnSpc>
                          <a:spcPct val="107000"/>
                        </a:lnSpc>
                        <a:spcBef>
                          <a:spcPts val="0"/>
                        </a:spcBef>
                        <a:spcAft>
                          <a:spcPts val="0"/>
                        </a:spcAft>
                      </a:pPr>
                      <a:r>
                        <a:rPr lang="en-US" sz="1100" dirty="0">
                          <a:effectLst/>
                        </a:rPr>
                        <a:t>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$0-$9,525</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$0-$19,050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1189711"/>
                  </a:ext>
                </a:extLst>
              </a:tr>
              <a:tr h="207568">
                <a:tc>
                  <a:txBody>
                    <a:bodyPr/>
                    <a:lstStyle/>
                    <a:p>
                      <a:pPr marL="0" marR="0" algn="ctr">
                        <a:lnSpc>
                          <a:spcPct val="107000"/>
                        </a:lnSpc>
                        <a:spcBef>
                          <a:spcPts val="0"/>
                        </a:spcBef>
                        <a:spcAft>
                          <a:spcPts val="0"/>
                        </a:spcAft>
                      </a:pPr>
                      <a:r>
                        <a:rPr lang="en-US" sz="11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$9,526-$38,700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$19,051-$77,400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4480731"/>
                  </a:ext>
                </a:extLst>
              </a:tr>
              <a:tr h="207568">
                <a:tc>
                  <a:txBody>
                    <a:bodyPr/>
                    <a:lstStyle/>
                    <a:p>
                      <a:pPr marL="0" marR="0" algn="ctr">
                        <a:lnSpc>
                          <a:spcPct val="107000"/>
                        </a:lnSpc>
                        <a:spcBef>
                          <a:spcPts val="0"/>
                        </a:spcBef>
                        <a:spcAft>
                          <a:spcPts val="0"/>
                        </a:spcAft>
                      </a:pPr>
                      <a:r>
                        <a:rPr lang="en-US" sz="1100" dirty="0">
                          <a:effectLst/>
                        </a:rPr>
                        <a:t>22%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$38,701-$82,500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$77,401-$165,000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6018089"/>
                  </a:ext>
                </a:extLst>
              </a:tr>
              <a:tr h="207568">
                <a:tc>
                  <a:txBody>
                    <a:bodyPr/>
                    <a:lstStyle/>
                    <a:p>
                      <a:pPr marL="0" marR="0" algn="ctr">
                        <a:lnSpc>
                          <a:spcPct val="107000"/>
                        </a:lnSpc>
                        <a:spcBef>
                          <a:spcPts val="0"/>
                        </a:spcBef>
                        <a:spcAft>
                          <a:spcPts val="0"/>
                        </a:spcAft>
                      </a:pPr>
                      <a:r>
                        <a:rPr lang="en-US" sz="1100">
                          <a:effectLst/>
                        </a:rPr>
                        <a:t>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$82,501-$157,750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$165,001-315,000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40093"/>
                  </a:ext>
                </a:extLst>
              </a:tr>
              <a:tr h="207568">
                <a:tc>
                  <a:txBody>
                    <a:bodyPr/>
                    <a:lstStyle/>
                    <a:p>
                      <a:pPr marL="0" marR="0" algn="ctr">
                        <a:lnSpc>
                          <a:spcPct val="107000"/>
                        </a:lnSpc>
                        <a:spcBef>
                          <a:spcPts val="0"/>
                        </a:spcBef>
                        <a:spcAft>
                          <a:spcPts val="0"/>
                        </a:spcAft>
                      </a:pPr>
                      <a:r>
                        <a:rPr lang="en-US" sz="1100">
                          <a:effectLst/>
                        </a:rPr>
                        <a:t>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$157,751-$200,000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$315,001-$400,000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5154607"/>
                  </a:ext>
                </a:extLst>
              </a:tr>
              <a:tr h="207568">
                <a:tc>
                  <a:txBody>
                    <a:bodyPr/>
                    <a:lstStyle/>
                    <a:p>
                      <a:pPr marL="0" marR="0" algn="ctr">
                        <a:lnSpc>
                          <a:spcPct val="107000"/>
                        </a:lnSpc>
                        <a:spcBef>
                          <a:spcPts val="0"/>
                        </a:spcBef>
                        <a:spcAft>
                          <a:spcPts val="0"/>
                        </a:spcAft>
                      </a:pPr>
                      <a:r>
                        <a:rPr lang="en-US" sz="1100">
                          <a:effectLst/>
                        </a:rPr>
                        <a:t>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$200,001-$500,000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$400,001-600,000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6420035"/>
                  </a:ext>
                </a:extLst>
              </a:tr>
              <a:tr h="207568">
                <a:tc>
                  <a:txBody>
                    <a:bodyPr/>
                    <a:lstStyle/>
                    <a:p>
                      <a:pPr marL="0" marR="0" algn="ctr">
                        <a:lnSpc>
                          <a:spcPct val="107000"/>
                        </a:lnSpc>
                        <a:spcBef>
                          <a:spcPts val="0"/>
                        </a:spcBef>
                        <a:spcAft>
                          <a:spcPts val="0"/>
                        </a:spcAft>
                      </a:pPr>
                      <a:r>
                        <a:rPr lang="en-US" sz="1100">
                          <a:effectLst/>
                        </a:rPr>
                        <a:t>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$500,000 or more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$600,000 or more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7849084"/>
                  </a:ext>
                </a:extLst>
              </a:tr>
            </a:tbl>
          </a:graphicData>
        </a:graphic>
      </p:graphicFrame>
      <p:sp>
        <p:nvSpPr>
          <p:cNvPr id="5" name="TextBox 4"/>
          <p:cNvSpPr txBox="1"/>
          <p:nvPr/>
        </p:nvSpPr>
        <p:spPr>
          <a:xfrm>
            <a:off x="2256443" y="4034864"/>
            <a:ext cx="4383825" cy="707886"/>
          </a:xfrm>
          <a:prstGeom prst="rect">
            <a:avLst/>
          </a:prstGeom>
          <a:noFill/>
        </p:spPr>
        <p:txBody>
          <a:bodyPr wrap="square" rtlCol="0">
            <a:spAutoFit/>
          </a:bodyPr>
          <a:lstStyle/>
          <a:p>
            <a:pPr algn="ctr"/>
            <a:r>
              <a:rPr lang="en-US" sz="2200" dirty="0"/>
              <a:t>2018 Federal Income Tax Brackets</a:t>
            </a:r>
          </a:p>
          <a:p>
            <a:endParaRPr lang="en-US" dirty="0"/>
          </a:p>
        </p:txBody>
      </p:sp>
      <p:pic>
        <p:nvPicPr>
          <p:cNvPr id="6" name="Picture 5"/>
          <p:cNvPicPr>
            <a:picLocks noChangeAspect="1"/>
          </p:cNvPicPr>
          <p:nvPr/>
        </p:nvPicPr>
        <p:blipFill>
          <a:blip r:embed="rId4"/>
          <a:stretch>
            <a:fillRect/>
          </a:stretch>
        </p:blipFill>
        <p:spPr>
          <a:xfrm>
            <a:off x="6640268" y="873084"/>
            <a:ext cx="1919036" cy="2858139"/>
          </a:xfrm>
          <a:prstGeom prst="rect">
            <a:avLst/>
          </a:prstGeom>
        </p:spPr>
      </p:pic>
      <p:sp>
        <p:nvSpPr>
          <p:cNvPr id="7" name="TextBox 6"/>
          <p:cNvSpPr txBox="1"/>
          <p:nvPr/>
        </p:nvSpPr>
        <p:spPr>
          <a:xfrm>
            <a:off x="1254120" y="6188555"/>
            <a:ext cx="2004646" cy="369332"/>
          </a:xfrm>
          <a:prstGeom prst="rect">
            <a:avLst/>
          </a:prstGeom>
          <a:noFill/>
        </p:spPr>
        <p:txBody>
          <a:bodyPr wrap="square" rtlCol="0">
            <a:spAutoFit/>
          </a:bodyPr>
          <a:lstStyle/>
          <a:p>
            <a:r>
              <a:rPr lang="en-US" b="1" dirty="0" smtClean="0">
                <a:solidFill>
                  <a:schemeClr val="accent1">
                    <a:lumMod val="50000"/>
                  </a:schemeClr>
                </a:solidFill>
              </a:rPr>
              <a:t>Activity 5</a:t>
            </a:r>
            <a:endParaRPr lang="en-US" b="1" dirty="0">
              <a:solidFill>
                <a:schemeClr val="accent1">
                  <a:lumMod val="50000"/>
                </a:schemeClr>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0982" y="5988122"/>
            <a:ext cx="1088406" cy="527949"/>
          </a:xfrm>
          <a:prstGeom prst="rect">
            <a:avLst/>
          </a:prstGeom>
        </p:spPr>
      </p:pic>
    </p:spTree>
    <p:custDataLst>
      <p:tags r:id="rId1"/>
    </p:custDataLst>
    <p:extLst>
      <p:ext uri="{BB962C8B-B14F-4D97-AF65-F5344CB8AC3E}">
        <p14:creationId xmlns:p14="http://schemas.microsoft.com/office/powerpoint/2010/main" val="1754474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888" y="773723"/>
            <a:ext cx="7291461" cy="590844"/>
          </a:xfrm>
        </p:spPr>
        <p:txBody>
          <a:bodyPr/>
          <a:lstStyle/>
          <a:p>
            <a:r>
              <a:rPr lang="en-US" b="1" dirty="0"/>
              <a:t>SPOILER ALERT!!!</a:t>
            </a:r>
          </a:p>
        </p:txBody>
      </p:sp>
      <p:sp>
        <p:nvSpPr>
          <p:cNvPr id="3" name="Content Placeholder 2"/>
          <p:cNvSpPr>
            <a:spLocks noGrp="1"/>
          </p:cNvSpPr>
          <p:nvPr>
            <p:ph idx="1"/>
          </p:nvPr>
        </p:nvSpPr>
        <p:spPr>
          <a:xfrm>
            <a:off x="1223888" y="1364567"/>
            <a:ext cx="7291462" cy="4812396"/>
          </a:xfrm>
        </p:spPr>
        <p:txBody>
          <a:bodyPr/>
          <a:lstStyle/>
          <a:p>
            <a:pPr>
              <a:buFont typeface="Wingdings" panose="05000000000000000000" pitchFamily="2" charset="2"/>
              <a:buChar char="§"/>
            </a:pPr>
            <a:r>
              <a:rPr lang="en-US" sz="2800" dirty="0" smtClean="0"/>
              <a:t> TAXES CAN BE REDUCED</a:t>
            </a:r>
          </a:p>
          <a:p>
            <a:pPr lvl="1"/>
            <a:r>
              <a:rPr lang="en-US" sz="2600" dirty="0" smtClean="0"/>
              <a:t>Pre-tax retirement/investment plans are not taxed until they are withdrawn</a:t>
            </a:r>
          </a:p>
          <a:p>
            <a:pPr lvl="1"/>
            <a:r>
              <a:rPr lang="en-US" sz="2600" dirty="0" smtClean="0"/>
              <a:t>Roth retirement/investment plans are funded with after-tax dollars, but if certain requirements are met, withdrawals are federal income tax free</a:t>
            </a:r>
          </a:p>
          <a:p>
            <a:pPr lvl="1"/>
            <a:r>
              <a:rPr lang="en-US" sz="2600" dirty="0" smtClean="0"/>
              <a:t>Watch out for penalties</a:t>
            </a:r>
          </a:p>
          <a:p>
            <a:pPr lvl="2">
              <a:buFont typeface="Wingdings" panose="05000000000000000000" pitchFamily="2" charset="2"/>
              <a:buChar char="ü"/>
            </a:pPr>
            <a:r>
              <a:rPr lang="en-US" sz="2400" dirty="0" smtClean="0"/>
              <a:t>Making certain withdrawals too early</a:t>
            </a:r>
            <a:endParaRPr lang="en-US"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8254" y="5684383"/>
            <a:ext cx="1757334" cy="852422"/>
          </a:xfrm>
          <a:prstGeom prst="rect">
            <a:avLst/>
          </a:prstGeom>
        </p:spPr>
      </p:pic>
    </p:spTree>
    <p:custDataLst>
      <p:tags r:id="rId1"/>
    </p:custDataLst>
    <p:extLst>
      <p:ext uri="{BB962C8B-B14F-4D97-AF65-F5344CB8AC3E}">
        <p14:creationId xmlns:p14="http://schemas.microsoft.com/office/powerpoint/2010/main" val="2616298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188" y="651122"/>
            <a:ext cx="7987812" cy="989380"/>
          </a:xfrm>
        </p:spPr>
        <p:txBody>
          <a:bodyPr/>
          <a:lstStyle/>
          <a:p>
            <a:r>
              <a:rPr lang="en-US" b="1" dirty="0" smtClean="0"/>
              <a:t>CAREER PLANNING &amp; TAXES – Review Questions</a:t>
            </a:r>
            <a:endParaRPr lang="en-US" b="1" dirty="0"/>
          </a:p>
        </p:txBody>
      </p:sp>
      <p:sp>
        <p:nvSpPr>
          <p:cNvPr id="3" name="Content Placeholder 2"/>
          <p:cNvSpPr>
            <a:spLocks noGrp="1"/>
          </p:cNvSpPr>
          <p:nvPr>
            <p:ph idx="1"/>
          </p:nvPr>
        </p:nvSpPr>
        <p:spPr>
          <a:xfrm>
            <a:off x="1156188" y="1772529"/>
            <a:ext cx="7886700" cy="4219310"/>
          </a:xfrm>
        </p:spPr>
        <p:txBody>
          <a:bodyPr/>
          <a:lstStyle/>
          <a:p>
            <a:pPr marL="514350" lvl="0" indent="-514350">
              <a:buFont typeface="+mj-lt"/>
              <a:buAutoNum type="arabicPeriod"/>
            </a:pPr>
            <a:r>
              <a:rPr lang="en-US" sz="2800" dirty="0">
                <a:solidFill>
                  <a:schemeClr val="tx1"/>
                </a:solidFill>
              </a:rPr>
              <a:t>What is the difference in gross and net income?</a:t>
            </a:r>
          </a:p>
          <a:p>
            <a:pPr marL="514350" lvl="0" indent="-514350">
              <a:buFont typeface="+mj-lt"/>
              <a:buAutoNum type="arabicPeriod"/>
            </a:pPr>
            <a:r>
              <a:rPr lang="en-US" sz="2800" dirty="0">
                <a:solidFill>
                  <a:schemeClr val="tx1"/>
                </a:solidFill>
              </a:rPr>
              <a:t>What is an example of a tax withholding?</a:t>
            </a:r>
          </a:p>
          <a:p>
            <a:pPr marL="514350" lvl="0" indent="-514350">
              <a:buFont typeface="+mj-lt"/>
              <a:buAutoNum type="arabicPeriod"/>
            </a:pPr>
            <a:r>
              <a:rPr lang="en-US" sz="2800" dirty="0">
                <a:solidFill>
                  <a:schemeClr val="tx1"/>
                </a:solidFill>
              </a:rPr>
              <a:t>Name one type of benefit your employer may provide to you</a:t>
            </a:r>
            <a:r>
              <a:rPr lang="en-US" sz="2800" dirty="0" smtClean="0">
                <a:solidFill>
                  <a:schemeClr val="tx1"/>
                </a:solidFill>
              </a:rPr>
              <a:t>.</a:t>
            </a:r>
            <a:endParaRPr lang="en-US" sz="2800" dirty="0">
              <a:solidFill>
                <a:schemeClr val="tx1"/>
              </a:solidFill>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882" y="5576857"/>
            <a:ext cx="1979006" cy="959948"/>
          </a:xfrm>
          <a:prstGeom prst="rect">
            <a:avLst/>
          </a:prstGeom>
        </p:spPr>
      </p:pic>
    </p:spTree>
    <p:custDataLst>
      <p:tags r:id="rId1"/>
    </p:custDataLst>
    <p:extLst>
      <p:ext uri="{BB962C8B-B14F-4D97-AF65-F5344CB8AC3E}">
        <p14:creationId xmlns:p14="http://schemas.microsoft.com/office/powerpoint/2010/main" val="1871902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BUDGETING</a:t>
            </a:r>
            <a:endParaRPr lang="en-US" dirty="0"/>
          </a:p>
        </p:txBody>
      </p:sp>
      <p:sp>
        <p:nvSpPr>
          <p:cNvPr id="3" name="Subtitle 2"/>
          <p:cNvSpPr>
            <a:spLocks noGrp="1"/>
          </p:cNvSpPr>
          <p:nvPr>
            <p:ph type="subTitle" idx="1"/>
          </p:nvPr>
        </p:nvSpPr>
        <p:spPr/>
        <p:txBody>
          <a:bodyPr/>
          <a:lstStyle/>
          <a:p>
            <a:r>
              <a:rPr lang="en-US" dirty="0" smtClean="0"/>
              <a:t>PUTTING MATH TO GOOD USE</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1491" y="5249467"/>
            <a:ext cx="2912569" cy="1412787"/>
          </a:xfrm>
          <a:prstGeom prst="rect">
            <a:avLst/>
          </a:prstGeom>
        </p:spPr>
      </p:pic>
    </p:spTree>
    <p:custDataLst>
      <p:tags r:id="rId1"/>
    </p:custDataLst>
    <p:extLst>
      <p:ext uri="{BB962C8B-B14F-4D97-AF65-F5344CB8AC3E}">
        <p14:creationId xmlns:p14="http://schemas.microsoft.com/office/powerpoint/2010/main" val="3006774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CHECKING ACCOUNTS</a:t>
            </a:r>
            <a:endParaRPr lang="en-US" dirty="0"/>
          </a:p>
        </p:txBody>
      </p:sp>
      <p:sp>
        <p:nvSpPr>
          <p:cNvPr id="3" name="Subtitle 2"/>
          <p:cNvSpPr>
            <a:spLocks noGrp="1"/>
          </p:cNvSpPr>
          <p:nvPr>
            <p:ph type="subTitle" idx="1"/>
          </p:nvPr>
        </p:nvSpPr>
        <p:spPr/>
        <p:txBody>
          <a:bodyPr/>
          <a:lstStyle/>
          <a:p>
            <a:r>
              <a:rPr lang="en-US" dirty="0" smtClean="0"/>
              <a:t>SAFELY STORING YOUR MONEY</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586" y="5404068"/>
            <a:ext cx="2661370" cy="1290939"/>
          </a:xfrm>
          <a:prstGeom prst="rect">
            <a:avLst/>
          </a:prstGeom>
        </p:spPr>
      </p:pic>
    </p:spTree>
    <p:custDataLst>
      <p:tags r:id="rId1"/>
    </p:custDataLst>
    <p:extLst>
      <p:ext uri="{BB962C8B-B14F-4D97-AF65-F5344CB8AC3E}">
        <p14:creationId xmlns:p14="http://schemas.microsoft.com/office/powerpoint/2010/main" val="3678099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822" y="759655"/>
            <a:ext cx="7305528" cy="562708"/>
          </a:xfrm>
        </p:spPr>
        <p:txBody>
          <a:bodyPr/>
          <a:lstStyle/>
          <a:p>
            <a:r>
              <a:rPr lang="en-US" b="1" dirty="0"/>
              <a:t>WHAT IS A BUDGET ANYWAY?</a:t>
            </a:r>
          </a:p>
        </p:txBody>
      </p:sp>
      <p:sp>
        <p:nvSpPr>
          <p:cNvPr id="3" name="Content Placeholder 2"/>
          <p:cNvSpPr>
            <a:spLocks noGrp="1"/>
          </p:cNvSpPr>
          <p:nvPr>
            <p:ph idx="1"/>
          </p:nvPr>
        </p:nvSpPr>
        <p:spPr>
          <a:xfrm>
            <a:off x="1209822" y="1420837"/>
            <a:ext cx="7305528" cy="4756126"/>
          </a:xfrm>
        </p:spPr>
        <p:txBody>
          <a:bodyPr>
            <a:normAutofit lnSpcReduction="10000"/>
          </a:bodyPr>
          <a:lstStyle/>
          <a:p>
            <a:pPr>
              <a:buFont typeface="Wingdings" panose="05000000000000000000" pitchFamily="2" charset="2"/>
              <a:buChar char="§"/>
            </a:pPr>
            <a:r>
              <a:rPr lang="en-US" sz="2800" b="1" dirty="0" smtClean="0"/>
              <a:t> Budget</a:t>
            </a:r>
            <a:r>
              <a:rPr lang="en-US" sz="2800" b="1" dirty="0"/>
              <a:t>: </a:t>
            </a:r>
            <a:r>
              <a:rPr lang="en-US" sz="2800" dirty="0"/>
              <a:t>Record of income and expenses for a given period of time. </a:t>
            </a:r>
          </a:p>
          <a:p>
            <a:pPr>
              <a:buFont typeface="Wingdings" panose="05000000000000000000" pitchFamily="2" charset="2"/>
              <a:buChar char="§"/>
            </a:pPr>
            <a:r>
              <a:rPr lang="en-US" sz="2800" dirty="0"/>
              <a:t> Measuring the flow of money, what’s going in and what’s coming out</a:t>
            </a:r>
          </a:p>
          <a:p>
            <a:pPr lvl="1"/>
            <a:r>
              <a:rPr lang="en-US" sz="2800" dirty="0"/>
              <a:t> </a:t>
            </a:r>
            <a:r>
              <a:rPr lang="en-US" sz="2600" dirty="0"/>
              <a:t>Income and expenses</a:t>
            </a:r>
          </a:p>
          <a:p>
            <a:pPr>
              <a:buFont typeface="Wingdings" panose="05000000000000000000" pitchFamily="2" charset="2"/>
              <a:buChar char="§"/>
            </a:pPr>
            <a:r>
              <a:rPr lang="en-US" sz="2800" dirty="0"/>
              <a:t> </a:t>
            </a:r>
            <a:r>
              <a:rPr lang="en-US" sz="2800" dirty="0" smtClean="0"/>
              <a:t>Track </a:t>
            </a:r>
            <a:r>
              <a:rPr lang="en-US" sz="2800" dirty="0"/>
              <a:t>the flow of money so you can control where your money goes</a:t>
            </a:r>
          </a:p>
          <a:p>
            <a:pPr>
              <a:buFont typeface="Wingdings" panose="05000000000000000000" pitchFamily="2" charset="2"/>
              <a:buChar char="§"/>
            </a:pPr>
            <a:r>
              <a:rPr lang="en-US" sz="2800" dirty="0" smtClean="0"/>
              <a:t> Types </a:t>
            </a:r>
            <a:r>
              <a:rPr lang="en-US" sz="2800" dirty="0"/>
              <a:t>of budgets: Paper budgets, Excel spreadsheets, the envelope system, Mobile </a:t>
            </a:r>
            <a:r>
              <a:rPr lang="en-US" sz="2800" dirty="0" smtClean="0"/>
              <a:t>apps </a:t>
            </a:r>
          </a:p>
          <a:p>
            <a:pPr>
              <a:buFont typeface="Wingdings" panose="05000000000000000000" pitchFamily="2" charset="2"/>
              <a:buChar char="§"/>
            </a:pPr>
            <a:r>
              <a:rPr lang="en-US" sz="2800" dirty="0" smtClean="0"/>
              <a:t> How </a:t>
            </a:r>
            <a:r>
              <a:rPr lang="en-US" sz="2800" dirty="0"/>
              <a:t>does it work in real life?</a:t>
            </a:r>
          </a:p>
        </p:txBody>
      </p:sp>
      <p:sp>
        <p:nvSpPr>
          <p:cNvPr id="4" name="Rectangle 3"/>
          <p:cNvSpPr/>
          <p:nvPr/>
        </p:nvSpPr>
        <p:spPr>
          <a:xfrm>
            <a:off x="1209822" y="6090771"/>
            <a:ext cx="1664238" cy="369332"/>
          </a:xfrm>
          <a:prstGeom prst="rect">
            <a:avLst/>
          </a:prstGeom>
        </p:spPr>
        <p:txBody>
          <a:bodyPr wrap="none">
            <a:spAutoFit/>
          </a:bodyPr>
          <a:lstStyle/>
          <a:p>
            <a:r>
              <a:rPr lang="en-US" b="1" dirty="0" smtClean="0">
                <a:solidFill>
                  <a:schemeClr val="accent1">
                    <a:lumMod val="50000"/>
                  </a:schemeClr>
                </a:solidFill>
              </a:rPr>
              <a:t>Activity </a:t>
            </a:r>
            <a:r>
              <a:rPr lang="en-US" b="1" dirty="0">
                <a:solidFill>
                  <a:schemeClr val="accent1">
                    <a:lumMod val="50000"/>
                  </a:schemeClr>
                </a:solidFill>
              </a:rPr>
              <a:t>3 and 4</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979" y="5808778"/>
            <a:ext cx="1518081" cy="736369"/>
          </a:xfrm>
          <a:prstGeom prst="rect">
            <a:avLst/>
          </a:prstGeom>
        </p:spPr>
      </p:pic>
    </p:spTree>
    <p:custDataLst>
      <p:tags r:id="rId1"/>
    </p:custDataLst>
    <p:extLst>
      <p:ext uri="{BB962C8B-B14F-4D97-AF65-F5344CB8AC3E}">
        <p14:creationId xmlns:p14="http://schemas.microsoft.com/office/powerpoint/2010/main" val="2252325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717451"/>
            <a:ext cx="7873006" cy="768903"/>
          </a:xfrm>
        </p:spPr>
        <p:txBody>
          <a:bodyPr>
            <a:normAutofit fontScale="90000"/>
          </a:bodyPr>
          <a:lstStyle/>
          <a:p>
            <a:r>
              <a:rPr lang="en-US" b="1" dirty="0" smtClean="0"/>
              <a:t>BUDGETING EQUALS LESS STRESS INTRODUCTION </a:t>
            </a:r>
            <a:r>
              <a:rPr lang="en-US" b="1" dirty="0"/>
              <a:t>TO BUDGETING</a:t>
            </a:r>
          </a:p>
        </p:txBody>
      </p:sp>
      <p:cxnSp>
        <p:nvCxnSpPr>
          <p:cNvPr id="89" name="Curved Connector 88"/>
          <p:cNvCxnSpPr/>
          <p:nvPr/>
        </p:nvCxnSpPr>
        <p:spPr>
          <a:xfrm rot="16200000" flipH="1">
            <a:off x="5790860" y="5323037"/>
            <a:ext cx="1211544" cy="708316"/>
          </a:xfrm>
          <a:prstGeom prst="curvedConnector3">
            <a:avLst>
              <a:gd name="adj1" fmla="val 50000"/>
            </a:avLst>
          </a:prstGeom>
          <a:ln w="76200">
            <a:solidFill>
              <a:srgbClr val="519136"/>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72535" y="2748694"/>
            <a:ext cx="4982395" cy="3490651"/>
            <a:chOff x="3864729" y="2876944"/>
            <a:chExt cx="5017862" cy="3440883"/>
          </a:xfrm>
        </p:grpSpPr>
        <p:pic>
          <p:nvPicPr>
            <p:cNvPr id="114" name="Picture 113"/>
            <p:cNvPicPr>
              <a:picLocks noChangeAspect="1"/>
            </p:cNvPicPr>
            <p:nvPr/>
          </p:nvPicPr>
          <p:blipFill>
            <a:blip r:embed="rId4"/>
            <a:stretch>
              <a:fillRect/>
            </a:stretch>
          </p:blipFill>
          <p:spPr>
            <a:xfrm rot="21088607" flipH="1">
              <a:off x="3864729" y="4225760"/>
              <a:ext cx="2190176" cy="1377258"/>
            </a:xfrm>
            <a:prstGeom prst="rect">
              <a:avLst/>
            </a:prstGeom>
          </p:spPr>
        </p:pic>
        <p:pic>
          <p:nvPicPr>
            <p:cNvPr id="27" name="Picture 26"/>
            <p:cNvPicPr>
              <a:picLocks noChangeAspect="1"/>
            </p:cNvPicPr>
            <p:nvPr/>
          </p:nvPicPr>
          <p:blipFill>
            <a:blip r:embed="rId4"/>
            <a:stretch>
              <a:fillRect/>
            </a:stretch>
          </p:blipFill>
          <p:spPr>
            <a:xfrm rot="20813950">
              <a:off x="5747193" y="2876944"/>
              <a:ext cx="3135398" cy="1971645"/>
            </a:xfrm>
            <a:prstGeom prst="rect">
              <a:avLst/>
            </a:prstGeom>
          </p:spPr>
        </p:pic>
        <p:cxnSp>
          <p:nvCxnSpPr>
            <p:cNvPr id="102" name="Curved Connector 101"/>
            <p:cNvCxnSpPr/>
            <p:nvPr/>
          </p:nvCxnSpPr>
          <p:spPr>
            <a:xfrm rot="16200000" flipH="1">
              <a:off x="5756840" y="5331595"/>
              <a:ext cx="1258791" cy="713673"/>
            </a:xfrm>
            <a:prstGeom prst="curvedConnector3">
              <a:avLst>
                <a:gd name="adj1" fmla="val 50000"/>
              </a:avLst>
            </a:prstGeom>
            <a:ln w="76200">
              <a:solidFill>
                <a:srgbClr val="519136"/>
              </a:solidFill>
            </a:ln>
          </p:spPr>
          <p:style>
            <a:lnRef idx="1">
              <a:schemeClr val="accent1"/>
            </a:lnRef>
            <a:fillRef idx="0">
              <a:schemeClr val="accent1"/>
            </a:fillRef>
            <a:effectRef idx="0">
              <a:schemeClr val="accent1"/>
            </a:effectRef>
            <a:fontRef idx="minor">
              <a:schemeClr val="tx1"/>
            </a:fontRef>
          </p:style>
        </p:cxnSp>
      </p:grpSp>
      <p:graphicFrame>
        <p:nvGraphicFramePr>
          <p:cNvPr id="117" name="Content Placeholder 116"/>
          <p:cNvGraphicFramePr>
            <a:graphicFrameLocks noGrp="1"/>
          </p:cNvGraphicFramePr>
          <p:nvPr>
            <p:ph idx="1"/>
            <p:extLst>
              <p:ext uri="{D42A27DB-BD31-4B8C-83A1-F6EECF244321}">
                <p14:modId xmlns:p14="http://schemas.microsoft.com/office/powerpoint/2010/main" val="3814184837"/>
              </p:ext>
            </p:extLst>
          </p:nvPr>
        </p:nvGraphicFramePr>
        <p:xfrm>
          <a:off x="-217284" y="1703560"/>
          <a:ext cx="7627782"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8" name="Picture 117"/>
          <p:cNvPicPr>
            <a:picLocks noChangeAspect="1"/>
          </p:cNvPicPr>
          <p:nvPr/>
        </p:nvPicPr>
        <p:blipFill>
          <a:blip r:embed="rId10" cstate="print">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tretch>
            <a:fillRect/>
          </a:stretch>
        </p:blipFill>
        <p:spPr>
          <a:xfrm>
            <a:off x="6322335" y="5884844"/>
            <a:ext cx="1125798" cy="709003"/>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56266" y="5884844"/>
            <a:ext cx="1339066" cy="649535"/>
          </a:xfrm>
          <a:prstGeom prst="rect">
            <a:avLst/>
          </a:prstGeom>
        </p:spPr>
      </p:pic>
    </p:spTree>
    <p:custDataLst>
      <p:tags r:id="rId1"/>
    </p:custDataLst>
    <p:extLst>
      <p:ext uri="{BB962C8B-B14F-4D97-AF65-F5344CB8AC3E}">
        <p14:creationId xmlns:p14="http://schemas.microsoft.com/office/powerpoint/2010/main" val="3804140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956" y="759655"/>
            <a:ext cx="7277393" cy="534573"/>
          </a:xfrm>
        </p:spPr>
        <p:txBody>
          <a:bodyPr/>
          <a:lstStyle/>
          <a:p>
            <a:r>
              <a:rPr lang="en-US" b="1" dirty="0"/>
              <a:t>BUDGETING IN REAL LIFE</a:t>
            </a:r>
          </a:p>
        </p:txBody>
      </p:sp>
      <p:sp>
        <p:nvSpPr>
          <p:cNvPr id="3" name="Content Placeholder 2"/>
          <p:cNvSpPr>
            <a:spLocks noGrp="1"/>
          </p:cNvSpPr>
          <p:nvPr>
            <p:ph idx="1"/>
          </p:nvPr>
        </p:nvSpPr>
        <p:spPr>
          <a:xfrm>
            <a:off x="1237956" y="1420837"/>
            <a:ext cx="7277394" cy="4756126"/>
          </a:xfrm>
        </p:spPr>
        <p:txBody>
          <a:bodyPr>
            <a:normAutofit/>
          </a:bodyPr>
          <a:lstStyle/>
          <a:p>
            <a:pPr>
              <a:buFont typeface="Wingdings" panose="05000000000000000000" pitchFamily="2" charset="2"/>
              <a:buChar char="§"/>
            </a:pPr>
            <a:r>
              <a:rPr lang="en-US" sz="2400" dirty="0" smtClean="0"/>
              <a:t> INCOME</a:t>
            </a:r>
          </a:p>
          <a:p>
            <a:pPr lvl="1"/>
            <a:r>
              <a:rPr lang="en-US" sz="2400" dirty="0" smtClean="0"/>
              <a:t>Paycheck</a:t>
            </a:r>
          </a:p>
          <a:p>
            <a:pPr lvl="1"/>
            <a:r>
              <a:rPr lang="en-US" sz="2400" dirty="0" smtClean="0"/>
              <a:t>Rent Income</a:t>
            </a:r>
          </a:p>
          <a:p>
            <a:pPr lvl="1"/>
            <a:r>
              <a:rPr lang="en-US" sz="2400" dirty="0" smtClean="0"/>
              <a:t>Interest Earned</a:t>
            </a:r>
          </a:p>
          <a:p>
            <a:pPr lvl="1"/>
            <a:r>
              <a:rPr lang="en-US" sz="2400" dirty="0" smtClean="0"/>
              <a:t>Investment Income</a:t>
            </a:r>
          </a:p>
          <a:p>
            <a:pPr>
              <a:buFont typeface="Wingdings" panose="05000000000000000000" pitchFamily="2" charset="2"/>
              <a:buChar char="§"/>
            </a:pPr>
            <a:r>
              <a:rPr lang="en-US" sz="2400" dirty="0" smtClean="0"/>
              <a:t> EXPENSES</a:t>
            </a:r>
          </a:p>
          <a:p>
            <a:pPr lvl="1"/>
            <a:r>
              <a:rPr lang="en-US" sz="2400" dirty="0" smtClean="0"/>
              <a:t>Things you have to pay – rent, mortgage, electric bill, car insurance, groceries, etc.</a:t>
            </a:r>
          </a:p>
          <a:p>
            <a:pPr lvl="1"/>
            <a:r>
              <a:rPr lang="en-US" sz="2400" dirty="0" smtClean="0"/>
              <a:t>Optional items you pay for – Starbucks coffee, Netflix, Chick-fil-A, new shirt from Belk, 4-wheeler, etc.		</a:t>
            </a:r>
            <a:endParaRPr lang="en-US" sz="2400" dirty="0"/>
          </a:p>
        </p:txBody>
      </p:sp>
      <p:pic>
        <p:nvPicPr>
          <p:cNvPr id="4" name="Picture 3"/>
          <p:cNvPicPr>
            <a:picLocks noChangeAspect="1"/>
          </p:cNvPicPr>
          <p:nvPr/>
        </p:nvPicPr>
        <p:blipFill>
          <a:blip r:embed="rId4"/>
          <a:stretch>
            <a:fillRect/>
          </a:stretch>
        </p:blipFill>
        <p:spPr>
          <a:xfrm>
            <a:off x="5271721" y="1294228"/>
            <a:ext cx="3383573" cy="226181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1381" y="5674318"/>
            <a:ext cx="1701915" cy="825541"/>
          </a:xfrm>
          <a:prstGeom prst="rect">
            <a:avLst/>
          </a:prstGeom>
        </p:spPr>
      </p:pic>
    </p:spTree>
    <p:custDataLst>
      <p:tags r:id="rId1"/>
    </p:custDataLst>
    <p:extLst>
      <p:ext uri="{BB962C8B-B14F-4D97-AF65-F5344CB8AC3E}">
        <p14:creationId xmlns:p14="http://schemas.microsoft.com/office/powerpoint/2010/main" val="355845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956" y="745588"/>
            <a:ext cx="7277393" cy="506437"/>
          </a:xfrm>
        </p:spPr>
        <p:txBody>
          <a:bodyPr/>
          <a:lstStyle/>
          <a:p>
            <a:r>
              <a:rPr lang="en-US" b="1" dirty="0"/>
              <a:t>BUDGETING IN REAL LIFE</a:t>
            </a:r>
          </a:p>
        </p:txBody>
      </p:sp>
      <p:sp>
        <p:nvSpPr>
          <p:cNvPr id="3" name="Content Placeholder 2"/>
          <p:cNvSpPr>
            <a:spLocks noGrp="1"/>
          </p:cNvSpPr>
          <p:nvPr>
            <p:ph idx="1"/>
          </p:nvPr>
        </p:nvSpPr>
        <p:spPr>
          <a:xfrm>
            <a:off x="1237956" y="1392702"/>
            <a:ext cx="7277394" cy="4784261"/>
          </a:xfrm>
        </p:spPr>
        <p:txBody>
          <a:bodyPr/>
          <a:lstStyle/>
          <a:p>
            <a:pPr>
              <a:buFont typeface="Wingdings" panose="05000000000000000000" pitchFamily="2" charset="2"/>
              <a:buChar char="§"/>
            </a:pPr>
            <a:r>
              <a:rPr lang="en-US" sz="2800" dirty="0" smtClean="0"/>
              <a:t> INCOME – EXPENSES = SURPLUS or DEFICIT</a:t>
            </a:r>
          </a:p>
          <a:p>
            <a:pPr>
              <a:buFont typeface="Wingdings" panose="05000000000000000000" pitchFamily="2" charset="2"/>
              <a:buChar char="§"/>
            </a:pPr>
            <a:r>
              <a:rPr lang="en-US" sz="2800" dirty="0" smtClean="0"/>
              <a:t> Surplus</a:t>
            </a:r>
          </a:p>
          <a:p>
            <a:pPr lvl="1"/>
            <a:r>
              <a:rPr lang="en-US" sz="2600" dirty="0" smtClean="0"/>
              <a:t>Extra money left over for saving or investing</a:t>
            </a:r>
          </a:p>
          <a:p>
            <a:pPr lvl="1"/>
            <a:r>
              <a:rPr lang="en-US" sz="2600" dirty="0" smtClean="0"/>
              <a:t>Extra money left over for some fun things in life</a:t>
            </a:r>
          </a:p>
          <a:p>
            <a:pPr>
              <a:buFont typeface="Wingdings" panose="05000000000000000000" pitchFamily="2" charset="2"/>
              <a:buChar char="§"/>
            </a:pPr>
            <a:r>
              <a:rPr lang="en-US" sz="2800" dirty="0" smtClean="0"/>
              <a:t> Deficit</a:t>
            </a:r>
          </a:p>
          <a:p>
            <a:pPr lvl="1"/>
            <a:r>
              <a:rPr lang="en-US" sz="2600" dirty="0" smtClean="0"/>
              <a:t>Spending more money than you are making</a:t>
            </a:r>
          </a:p>
          <a:p>
            <a:pPr lvl="1"/>
            <a:r>
              <a:rPr lang="en-US" sz="2600" dirty="0" smtClean="0"/>
              <a:t>If this goes on for a few years it can sink your financial boat</a:t>
            </a:r>
            <a:endParaRPr lang="en-US" sz="2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8399" y="5802274"/>
            <a:ext cx="1544897" cy="749377"/>
          </a:xfrm>
          <a:prstGeom prst="rect">
            <a:avLst/>
          </a:prstGeom>
        </p:spPr>
      </p:pic>
    </p:spTree>
    <p:custDataLst>
      <p:tags r:id="rId1"/>
    </p:custDataLst>
    <p:extLst>
      <p:ext uri="{BB962C8B-B14F-4D97-AF65-F5344CB8AC3E}">
        <p14:creationId xmlns:p14="http://schemas.microsoft.com/office/powerpoint/2010/main" val="2455888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0" b="99831" l="0" r="100000">
                        <a14:foregroundMark x1="46764" y1="96105" x2="66437" y2="95936"/>
                        <a14:foregroundMark x1="15444" y1="97798" x2="91286" y2="97544"/>
                        <a14:foregroundMark x1="62468" y1="92295" x2="41070" y2="91871"/>
                        <a14:foregroundMark x1="40552" y1="92041" x2="31148" y2="95851"/>
                        <a14:foregroundMark x1="72821" y1="46571" x2="67903" y2="50296"/>
                        <a14:foregroundMark x1="70060" y1="53175" x2="73857" y2="56562"/>
                        <a14:foregroundMark x1="74461" y1="43268" x2="74461" y2="43268"/>
                        <a14:foregroundMark x1="73512" y1="48603" x2="72994" y2="49280"/>
                        <a14:foregroundMark x1="75065" y1="46571" x2="74374" y2="47841"/>
                        <a14:backgroundMark x1="83952" y1="40135" x2="84987" y2="51651"/>
                        <a14:backgroundMark x1="23900" y1="39881" x2="949" y2="39289"/>
                      </a14:backgroundRemoval>
                    </a14:imgEffect>
                  </a14:imgLayer>
                </a14:imgProps>
              </a:ext>
              <a:ext uri="{28A0092B-C50C-407E-A947-70E740481C1C}">
                <a14:useLocalDpi xmlns:a14="http://schemas.microsoft.com/office/drawing/2010/main" val="0"/>
              </a:ext>
            </a:extLst>
          </a:blip>
          <a:stretch>
            <a:fillRect/>
          </a:stretch>
        </p:blipFill>
        <p:spPr>
          <a:xfrm>
            <a:off x="2676098" y="1435247"/>
            <a:ext cx="4822609" cy="4913290"/>
          </a:xfrm>
          <a:prstGeom prst="rect">
            <a:avLst/>
          </a:prstGeom>
        </p:spPr>
      </p:pic>
      <p:cxnSp>
        <p:nvCxnSpPr>
          <p:cNvPr id="8" name="Elbow Connector 7"/>
          <p:cNvCxnSpPr/>
          <p:nvPr/>
        </p:nvCxnSpPr>
        <p:spPr>
          <a:xfrm rot="10800000" flipH="1" flipV="1">
            <a:off x="6249017" y="2298950"/>
            <a:ext cx="1072443" cy="218128"/>
          </a:xfrm>
          <a:prstGeom prst="bentConnector3">
            <a:avLst>
              <a:gd name="adj1" fmla="val 50000"/>
            </a:avLst>
          </a:prstGeom>
          <a:ln w="95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472217" y="2291454"/>
            <a:ext cx="1677292" cy="1600438"/>
          </a:xfrm>
          <a:prstGeom prst="rect">
            <a:avLst/>
          </a:prstGeom>
          <a:noFill/>
          <a:ln>
            <a:noFill/>
          </a:ln>
        </p:spPr>
        <p:txBody>
          <a:bodyPr wrap="square" rtlCol="0">
            <a:spAutoFit/>
          </a:bodyPr>
          <a:lstStyle/>
          <a:p>
            <a:r>
              <a:rPr lang="en-US" sz="1400" dirty="0" smtClean="0">
                <a:latin typeface="Adobe Devanagari" panose="02040503050201020203" pitchFamily="18" charset="0"/>
                <a:cs typeface="Adobe Devanagari" panose="02040503050201020203" pitchFamily="18" charset="0"/>
              </a:rPr>
              <a:t>NEEDS </a:t>
            </a:r>
          </a:p>
          <a:p>
            <a:pPr marL="285750" indent="-285750">
              <a:buFont typeface="Arial" panose="020B0604020202020204" pitchFamily="34" charset="0"/>
              <a:buChar char="•"/>
            </a:pPr>
            <a:r>
              <a:rPr lang="en-US" sz="1400" dirty="0" smtClean="0">
                <a:latin typeface="Adobe Devanagari" panose="02040503050201020203" pitchFamily="18" charset="0"/>
                <a:cs typeface="Adobe Devanagari" panose="02040503050201020203" pitchFamily="18" charset="0"/>
              </a:rPr>
              <a:t>Housing Cost </a:t>
            </a:r>
          </a:p>
          <a:p>
            <a:pPr marL="285750" indent="-285750">
              <a:buFont typeface="Arial" panose="020B0604020202020204" pitchFamily="34" charset="0"/>
              <a:buChar char="•"/>
            </a:pPr>
            <a:r>
              <a:rPr lang="en-US" sz="1400" dirty="0" smtClean="0">
                <a:latin typeface="Adobe Devanagari" panose="02040503050201020203" pitchFamily="18" charset="0"/>
                <a:cs typeface="Adobe Devanagari" panose="02040503050201020203" pitchFamily="18" charset="0"/>
              </a:rPr>
              <a:t>Groceries</a:t>
            </a:r>
          </a:p>
          <a:p>
            <a:pPr marL="285750" indent="-285750">
              <a:buFont typeface="Arial" panose="020B0604020202020204" pitchFamily="34" charset="0"/>
              <a:buChar char="•"/>
            </a:pPr>
            <a:r>
              <a:rPr lang="en-US" sz="1400" dirty="0" smtClean="0">
                <a:latin typeface="Adobe Devanagari" panose="02040503050201020203" pitchFamily="18" charset="0"/>
                <a:cs typeface="Adobe Devanagari" panose="02040503050201020203" pitchFamily="18" charset="0"/>
              </a:rPr>
              <a:t>Utilities</a:t>
            </a:r>
          </a:p>
          <a:p>
            <a:pPr marL="285750" indent="-285750">
              <a:buFont typeface="Arial" panose="020B0604020202020204" pitchFamily="34" charset="0"/>
              <a:buChar char="•"/>
            </a:pPr>
            <a:r>
              <a:rPr lang="en-US" sz="1400" dirty="0" smtClean="0">
                <a:latin typeface="Adobe Devanagari" panose="02040503050201020203" pitchFamily="18" charset="0"/>
                <a:cs typeface="Adobe Devanagari" panose="02040503050201020203" pitchFamily="18" charset="0"/>
              </a:rPr>
              <a:t>Healthcare Costs</a:t>
            </a:r>
          </a:p>
          <a:p>
            <a:pPr marL="285750" indent="-285750">
              <a:buFont typeface="Arial" panose="020B0604020202020204" pitchFamily="34" charset="0"/>
              <a:buChar char="•"/>
            </a:pPr>
            <a:r>
              <a:rPr lang="en-US" sz="1400" dirty="0" smtClean="0">
                <a:latin typeface="Adobe Devanagari" panose="02040503050201020203" pitchFamily="18" charset="0"/>
                <a:cs typeface="Adobe Devanagari" panose="02040503050201020203" pitchFamily="18" charset="0"/>
              </a:rPr>
              <a:t>Transportation </a:t>
            </a:r>
          </a:p>
          <a:p>
            <a:endParaRPr lang="en-US" sz="1400" dirty="0">
              <a:solidFill>
                <a:srgbClr val="509135"/>
              </a:solidFill>
              <a:latin typeface="Adobe Devanagari" panose="02040503050201020203" pitchFamily="18" charset="0"/>
              <a:cs typeface="Adobe Devanagari" panose="02040503050201020203" pitchFamily="18" charset="0"/>
            </a:endParaRPr>
          </a:p>
        </p:txBody>
      </p:sp>
      <p:cxnSp>
        <p:nvCxnSpPr>
          <p:cNvPr id="11" name="Elbow Connector 10"/>
          <p:cNvCxnSpPr/>
          <p:nvPr/>
        </p:nvCxnSpPr>
        <p:spPr>
          <a:xfrm flipV="1">
            <a:off x="7152647" y="4479777"/>
            <a:ext cx="329660" cy="101401"/>
          </a:xfrm>
          <a:prstGeom prst="bentConnector3">
            <a:avLst/>
          </a:prstGeom>
          <a:ln w="95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24322" y="4361828"/>
            <a:ext cx="1535273" cy="1169551"/>
          </a:xfrm>
          <a:prstGeom prst="rect">
            <a:avLst/>
          </a:prstGeom>
          <a:noFill/>
          <a:ln>
            <a:noFill/>
          </a:ln>
        </p:spPr>
        <p:txBody>
          <a:bodyPr wrap="square" rtlCol="0">
            <a:spAutoFit/>
          </a:bodyPr>
          <a:lstStyle/>
          <a:p>
            <a:r>
              <a:rPr lang="en-US" sz="1400" dirty="0" smtClean="0">
                <a:latin typeface="Adobe Devanagari" panose="02040503050201020203" pitchFamily="18" charset="0"/>
                <a:cs typeface="Adobe Devanagari" panose="02040503050201020203" pitchFamily="18" charset="0"/>
              </a:rPr>
              <a:t>DISCRETIONARY SPENDING </a:t>
            </a:r>
          </a:p>
          <a:p>
            <a:pPr marL="285750" indent="-285750">
              <a:buFont typeface="Arial" panose="020B0604020202020204" pitchFamily="34" charset="0"/>
              <a:buChar char="•"/>
            </a:pPr>
            <a:r>
              <a:rPr lang="en-US" sz="1400" dirty="0" smtClean="0">
                <a:latin typeface="Adobe Devanagari" panose="02040503050201020203" pitchFamily="18" charset="0"/>
                <a:cs typeface="Adobe Devanagari" panose="02040503050201020203" pitchFamily="18" charset="0"/>
              </a:rPr>
              <a:t>Entertainment</a:t>
            </a:r>
          </a:p>
          <a:p>
            <a:pPr marL="285750" indent="-285750">
              <a:buFont typeface="Arial" panose="020B0604020202020204" pitchFamily="34" charset="0"/>
              <a:buChar char="•"/>
            </a:pPr>
            <a:r>
              <a:rPr lang="en-US" sz="1400" dirty="0" smtClean="0">
                <a:latin typeface="Adobe Devanagari" panose="02040503050201020203" pitchFamily="18" charset="0"/>
                <a:cs typeface="Adobe Devanagari" panose="02040503050201020203" pitchFamily="18" charset="0"/>
              </a:rPr>
              <a:t>Vacations</a:t>
            </a:r>
          </a:p>
          <a:p>
            <a:pPr marL="285750" indent="-285750">
              <a:buFont typeface="Arial" panose="020B0604020202020204" pitchFamily="34" charset="0"/>
              <a:buChar char="•"/>
            </a:pPr>
            <a:r>
              <a:rPr lang="en-US" sz="1400" dirty="0" smtClean="0">
                <a:latin typeface="Adobe Devanagari" panose="02040503050201020203" pitchFamily="18" charset="0"/>
                <a:cs typeface="Adobe Devanagari" panose="02040503050201020203" pitchFamily="18" charset="0"/>
              </a:rPr>
              <a:t>Technology</a:t>
            </a:r>
            <a:endParaRPr lang="en-US" sz="1400" dirty="0">
              <a:latin typeface="Adobe Devanagari" panose="02040503050201020203" pitchFamily="18" charset="0"/>
              <a:cs typeface="Adobe Devanagari" panose="02040503050201020203" pitchFamily="18" charset="0"/>
            </a:endParaRPr>
          </a:p>
        </p:txBody>
      </p:sp>
      <p:sp>
        <p:nvSpPr>
          <p:cNvPr id="2" name="TextBox 1"/>
          <p:cNvSpPr txBox="1"/>
          <p:nvPr/>
        </p:nvSpPr>
        <p:spPr>
          <a:xfrm>
            <a:off x="1237956" y="755751"/>
            <a:ext cx="7906043" cy="600164"/>
          </a:xfrm>
          <a:prstGeom prst="rect">
            <a:avLst/>
          </a:prstGeom>
          <a:noFill/>
        </p:spPr>
        <p:txBody>
          <a:bodyPr wrap="square" rtlCol="0">
            <a:spAutoFit/>
          </a:bodyPr>
          <a:lstStyle/>
          <a:p>
            <a:r>
              <a:rPr lang="en-US" sz="3300" b="1" dirty="0">
                <a:latin typeface="+mj-lt"/>
                <a:ea typeface="+mj-ea"/>
                <a:cs typeface="+mj-cs"/>
              </a:rPr>
              <a:t>PERCENTAGE OF INCOME BREAKDOWN</a:t>
            </a:r>
          </a:p>
        </p:txBody>
      </p:sp>
      <p:sp>
        <p:nvSpPr>
          <p:cNvPr id="31" name="TextBox 30"/>
          <p:cNvSpPr txBox="1"/>
          <p:nvPr/>
        </p:nvSpPr>
        <p:spPr>
          <a:xfrm>
            <a:off x="5049297" y="2037340"/>
            <a:ext cx="941030" cy="523220"/>
          </a:xfrm>
          <a:prstGeom prst="rect">
            <a:avLst/>
          </a:prstGeom>
          <a:noFill/>
        </p:spPr>
        <p:txBody>
          <a:bodyPr wrap="square" rtlCol="0">
            <a:spAutoFit/>
          </a:bodyPr>
          <a:lstStyle/>
          <a:p>
            <a:r>
              <a:rPr lang="en-US" sz="2800" dirty="0" smtClean="0">
                <a:solidFill>
                  <a:srgbClr val="663300"/>
                </a:solidFill>
                <a:latin typeface="Adobe Devanagari" panose="02040503050201020203" pitchFamily="18" charset="0"/>
                <a:cs typeface="Adobe Devanagari" panose="02040503050201020203" pitchFamily="18" charset="0"/>
              </a:rPr>
              <a:t>50%</a:t>
            </a:r>
            <a:endParaRPr lang="en-US" sz="2800" dirty="0">
              <a:solidFill>
                <a:srgbClr val="663300"/>
              </a:solidFill>
              <a:latin typeface="Adobe Devanagari" panose="02040503050201020203" pitchFamily="18" charset="0"/>
              <a:cs typeface="Adobe Devanagari" panose="02040503050201020203" pitchFamily="18" charset="0"/>
            </a:endParaRPr>
          </a:p>
        </p:txBody>
      </p:sp>
      <p:sp>
        <p:nvSpPr>
          <p:cNvPr id="37" name="TextBox 36"/>
          <p:cNvSpPr txBox="1"/>
          <p:nvPr/>
        </p:nvSpPr>
        <p:spPr>
          <a:xfrm>
            <a:off x="3356573" y="4392605"/>
            <a:ext cx="1289135" cy="461665"/>
          </a:xfrm>
          <a:prstGeom prst="rect">
            <a:avLst/>
          </a:prstGeom>
          <a:noFill/>
        </p:spPr>
        <p:txBody>
          <a:bodyPr wrap="none" rtlCol="0">
            <a:spAutoFit/>
          </a:bodyPr>
          <a:lstStyle/>
          <a:p>
            <a:r>
              <a:rPr lang="en-US" sz="2400" dirty="0" smtClean="0">
                <a:solidFill>
                  <a:srgbClr val="663300"/>
                </a:solidFill>
                <a:latin typeface="Adobe Devanagari" panose="02040503050201020203" pitchFamily="18" charset="0"/>
                <a:cs typeface="Adobe Devanagari" panose="02040503050201020203" pitchFamily="18" charset="0"/>
              </a:rPr>
              <a:t>20%-30%</a:t>
            </a:r>
            <a:endParaRPr lang="en-US" sz="2400" dirty="0">
              <a:solidFill>
                <a:srgbClr val="663300"/>
              </a:solidFill>
              <a:latin typeface="Adobe Devanagari" panose="02040503050201020203" pitchFamily="18" charset="0"/>
              <a:cs typeface="Adobe Devanagari" panose="02040503050201020203" pitchFamily="18" charset="0"/>
            </a:endParaRPr>
          </a:p>
        </p:txBody>
      </p:sp>
      <p:sp>
        <p:nvSpPr>
          <p:cNvPr id="42" name="TextBox 41"/>
          <p:cNvSpPr txBox="1"/>
          <p:nvPr/>
        </p:nvSpPr>
        <p:spPr>
          <a:xfrm>
            <a:off x="5640010" y="4672547"/>
            <a:ext cx="1319556" cy="430887"/>
          </a:xfrm>
          <a:prstGeom prst="rect">
            <a:avLst/>
          </a:prstGeom>
          <a:noFill/>
        </p:spPr>
        <p:txBody>
          <a:bodyPr wrap="square" rtlCol="0">
            <a:spAutoFit/>
          </a:bodyPr>
          <a:lstStyle/>
          <a:p>
            <a:r>
              <a:rPr lang="en-US" sz="2200" dirty="0" smtClean="0">
                <a:solidFill>
                  <a:srgbClr val="663300"/>
                </a:solidFill>
                <a:latin typeface="Adobe Devanagari" panose="02040503050201020203" pitchFamily="18" charset="0"/>
                <a:cs typeface="Adobe Devanagari" panose="02040503050201020203" pitchFamily="18" charset="0"/>
              </a:rPr>
              <a:t>20% - 30%</a:t>
            </a:r>
            <a:endParaRPr lang="en-US" sz="2200" dirty="0">
              <a:solidFill>
                <a:srgbClr val="663300"/>
              </a:solidFill>
              <a:latin typeface="Adobe Devanagari" panose="02040503050201020203" pitchFamily="18" charset="0"/>
              <a:cs typeface="Adobe Devanagari" panose="02040503050201020203" pitchFamily="18" charset="0"/>
            </a:endParaRPr>
          </a:p>
        </p:txBody>
      </p:sp>
      <p:sp>
        <p:nvSpPr>
          <p:cNvPr id="16" name="TextBox 15"/>
          <p:cNvSpPr txBox="1"/>
          <p:nvPr/>
        </p:nvSpPr>
        <p:spPr>
          <a:xfrm>
            <a:off x="1052356" y="2408014"/>
            <a:ext cx="1485677" cy="1600438"/>
          </a:xfrm>
          <a:prstGeom prst="rect">
            <a:avLst/>
          </a:prstGeom>
          <a:noFill/>
          <a:ln>
            <a:noFill/>
          </a:ln>
        </p:spPr>
        <p:txBody>
          <a:bodyPr wrap="square" rtlCol="0">
            <a:spAutoFit/>
          </a:bodyPr>
          <a:lstStyle/>
          <a:p>
            <a:pPr algn="ctr"/>
            <a:r>
              <a:rPr lang="en-US" sz="1400" dirty="0" smtClean="0">
                <a:latin typeface="Adobe Devanagari" panose="02040503050201020203" pitchFamily="18" charset="0"/>
                <a:cs typeface="Adobe Devanagari" panose="02040503050201020203" pitchFamily="18" charset="0"/>
              </a:rPr>
              <a:t>SAVINGS </a:t>
            </a:r>
          </a:p>
          <a:p>
            <a:pPr marL="285750" indent="-285750">
              <a:buFont typeface="Arial" panose="020B0604020202020204" pitchFamily="34" charset="0"/>
              <a:buChar char="•"/>
            </a:pPr>
            <a:r>
              <a:rPr lang="en-US" sz="1400" dirty="0" smtClean="0">
                <a:latin typeface="Adobe Devanagari" panose="02040503050201020203" pitchFamily="18" charset="0"/>
                <a:cs typeface="Adobe Devanagari" panose="02040503050201020203" pitchFamily="18" charset="0"/>
              </a:rPr>
              <a:t>Emergency Fund</a:t>
            </a:r>
          </a:p>
          <a:p>
            <a:pPr marL="285750" indent="-285750">
              <a:buFont typeface="Arial" panose="020B0604020202020204" pitchFamily="34" charset="0"/>
              <a:buChar char="•"/>
            </a:pPr>
            <a:r>
              <a:rPr lang="en-US" sz="1400" dirty="0" smtClean="0">
                <a:latin typeface="Adobe Devanagari" panose="02040503050201020203" pitchFamily="18" charset="0"/>
                <a:cs typeface="Adobe Devanagari" panose="02040503050201020203" pitchFamily="18" charset="0"/>
              </a:rPr>
              <a:t>Essential Expenses</a:t>
            </a:r>
          </a:p>
          <a:p>
            <a:pPr marL="285750" indent="-285750">
              <a:buFont typeface="Arial" panose="020B0604020202020204" pitchFamily="34" charset="0"/>
              <a:buChar char="•"/>
            </a:pPr>
            <a:r>
              <a:rPr lang="en-US" sz="1400" dirty="0" smtClean="0">
                <a:latin typeface="Adobe Devanagari" panose="02040503050201020203" pitchFamily="18" charset="0"/>
                <a:cs typeface="Adobe Devanagari" panose="02040503050201020203" pitchFamily="18" charset="0"/>
              </a:rPr>
              <a:t>Retirement Savings </a:t>
            </a:r>
          </a:p>
        </p:txBody>
      </p:sp>
      <p:sp>
        <p:nvSpPr>
          <p:cNvPr id="17" name="TextBox 16"/>
          <p:cNvSpPr txBox="1"/>
          <p:nvPr/>
        </p:nvSpPr>
        <p:spPr>
          <a:xfrm>
            <a:off x="1076906" y="4206851"/>
            <a:ext cx="1436579" cy="955214"/>
          </a:xfrm>
          <a:prstGeom prst="rect">
            <a:avLst/>
          </a:prstGeom>
          <a:noFill/>
          <a:ln>
            <a:noFill/>
          </a:ln>
        </p:spPr>
        <p:txBody>
          <a:bodyPr wrap="square" rtlCol="0">
            <a:spAutoFit/>
          </a:bodyPr>
          <a:lstStyle/>
          <a:p>
            <a:pPr algn="ctr"/>
            <a:r>
              <a:rPr lang="en-US" sz="1400" dirty="0" smtClean="0">
                <a:latin typeface="Adobe Devanagari" panose="02040503050201020203" pitchFamily="18" charset="0"/>
                <a:cs typeface="Adobe Devanagari" panose="02040503050201020203" pitchFamily="18" charset="0"/>
              </a:rPr>
              <a:t>DEBT</a:t>
            </a:r>
          </a:p>
          <a:p>
            <a:pPr marL="285750" indent="-285750">
              <a:buFont typeface="Arial" panose="020B0604020202020204" pitchFamily="34" charset="0"/>
              <a:buChar char="•"/>
            </a:pPr>
            <a:r>
              <a:rPr lang="en-US" sz="1400" dirty="0" smtClean="0">
                <a:latin typeface="Adobe Devanagari" panose="02040503050201020203" pitchFamily="18" charset="0"/>
                <a:cs typeface="Adobe Devanagari" panose="02040503050201020203" pitchFamily="18" charset="0"/>
              </a:rPr>
              <a:t>Student Loans</a:t>
            </a:r>
          </a:p>
          <a:p>
            <a:pPr marL="285750" indent="-285750">
              <a:buFont typeface="Arial" panose="020B0604020202020204" pitchFamily="34" charset="0"/>
              <a:buChar char="•"/>
            </a:pPr>
            <a:r>
              <a:rPr lang="en-US" sz="1400" dirty="0" smtClean="0">
                <a:latin typeface="Adobe Devanagari" panose="02040503050201020203" pitchFamily="18" charset="0"/>
                <a:cs typeface="Adobe Devanagari" panose="02040503050201020203" pitchFamily="18" charset="0"/>
              </a:rPr>
              <a:t>Credit Card</a:t>
            </a:r>
          </a:p>
          <a:p>
            <a:pPr marL="285750" indent="-285750">
              <a:buFont typeface="Arial" panose="020B0604020202020204" pitchFamily="34" charset="0"/>
              <a:buChar char="•"/>
            </a:pPr>
            <a:r>
              <a:rPr lang="en-US" sz="1400" dirty="0" smtClean="0">
                <a:latin typeface="Adobe Devanagari" panose="02040503050201020203" pitchFamily="18" charset="0"/>
                <a:cs typeface="Adobe Devanagari" panose="02040503050201020203" pitchFamily="18" charset="0"/>
              </a:rPr>
              <a:t>Other </a:t>
            </a:r>
            <a:endParaRPr lang="en-US" sz="1400" dirty="0">
              <a:latin typeface="Adobe Devanagari" panose="02040503050201020203" pitchFamily="18" charset="0"/>
              <a:cs typeface="Adobe Devanagari" panose="02040503050201020203" pitchFamily="18" charset="0"/>
            </a:endParaRPr>
          </a:p>
        </p:txBody>
      </p:sp>
      <p:cxnSp>
        <p:nvCxnSpPr>
          <p:cNvPr id="18" name="Elbow Connector 17"/>
          <p:cNvCxnSpPr/>
          <p:nvPr/>
        </p:nvCxnSpPr>
        <p:spPr>
          <a:xfrm rot="10800000">
            <a:off x="2266723" y="3359525"/>
            <a:ext cx="1281960" cy="821906"/>
          </a:xfrm>
          <a:prstGeom prst="bentConnector3">
            <a:avLst>
              <a:gd name="adj1" fmla="val 63806"/>
            </a:avLst>
          </a:prstGeom>
          <a:ln w="95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rot="10800000" flipV="1">
            <a:off x="2047596" y="4181431"/>
            <a:ext cx="1501090" cy="154902"/>
          </a:xfrm>
          <a:prstGeom prst="bentConnector3">
            <a:avLst>
              <a:gd name="adj1" fmla="val 54585"/>
            </a:avLst>
          </a:prstGeom>
          <a:ln w="95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3738130" y="5883852"/>
            <a:ext cx="1849633" cy="251980"/>
          </a:xfrm>
          <a:custGeom>
            <a:avLst/>
            <a:gdLst>
              <a:gd name="connsiteX0" fmla="*/ 0 w 1774299"/>
              <a:gd name="connsiteY0" fmla="*/ 78881 h 271113"/>
              <a:gd name="connsiteX1" fmla="*/ 23379 w 1774299"/>
              <a:gd name="connsiteY1" fmla="*/ 76283 h 271113"/>
              <a:gd name="connsiteX2" fmla="*/ 57150 w 1774299"/>
              <a:gd name="connsiteY2" fmla="*/ 73686 h 271113"/>
              <a:gd name="connsiteX3" fmla="*/ 70138 w 1774299"/>
              <a:gd name="connsiteY3" fmla="*/ 71088 h 271113"/>
              <a:gd name="connsiteX4" fmla="*/ 88322 w 1774299"/>
              <a:gd name="connsiteY4" fmla="*/ 68490 h 271113"/>
              <a:gd name="connsiteX5" fmla="*/ 103909 w 1774299"/>
              <a:gd name="connsiteY5" fmla="*/ 65892 h 271113"/>
              <a:gd name="connsiteX6" fmla="*/ 122093 w 1774299"/>
              <a:gd name="connsiteY6" fmla="*/ 63295 h 271113"/>
              <a:gd name="connsiteX7" fmla="*/ 135081 w 1774299"/>
              <a:gd name="connsiteY7" fmla="*/ 60697 h 271113"/>
              <a:gd name="connsiteX8" fmla="*/ 153266 w 1774299"/>
              <a:gd name="connsiteY8" fmla="*/ 58099 h 271113"/>
              <a:gd name="connsiteX9" fmla="*/ 171450 w 1774299"/>
              <a:gd name="connsiteY9" fmla="*/ 52904 h 271113"/>
              <a:gd name="connsiteX10" fmla="*/ 181841 w 1774299"/>
              <a:gd name="connsiteY10" fmla="*/ 50306 h 271113"/>
              <a:gd name="connsiteX11" fmla="*/ 197427 w 1774299"/>
              <a:gd name="connsiteY11" fmla="*/ 45111 h 271113"/>
              <a:gd name="connsiteX12" fmla="*/ 213013 w 1774299"/>
              <a:gd name="connsiteY12" fmla="*/ 42513 h 271113"/>
              <a:gd name="connsiteX13" fmla="*/ 238991 w 1774299"/>
              <a:gd name="connsiteY13" fmla="*/ 37317 h 271113"/>
              <a:gd name="connsiteX14" fmla="*/ 272761 w 1774299"/>
              <a:gd name="connsiteY14" fmla="*/ 32122 h 271113"/>
              <a:gd name="connsiteX15" fmla="*/ 280554 w 1774299"/>
              <a:gd name="connsiteY15" fmla="*/ 29524 h 271113"/>
              <a:gd name="connsiteX16" fmla="*/ 296141 w 1774299"/>
              <a:gd name="connsiteY16" fmla="*/ 26926 h 271113"/>
              <a:gd name="connsiteX17" fmla="*/ 306531 w 1774299"/>
              <a:gd name="connsiteY17" fmla="*/ 24329 h 271113"/>
              <a:gd name="connsiteX18" fmla="*/ 337704 w 1774299"/>
              <a:gd name="connsiteY18" fmla="*/ 21731 h 271113"/>
              <a:gd name="connsiteX19" fmla="*/ 345497 w 1774299"/>
              <a:gd name="connsiteY19" fmla="*/ 19133 h 271113"/>
              <a:gd name="connsiteX20" fmla="*/ 454602 w 1774299"/>
              <a:gd name="connsiteY20" fmla="*/ 13938 h 271113"/>
              <a:gd name="connsiteX21" fmla="*/ 532534 w 1774299"/>
              <a:gd name="connsiteY21" fmla="*/ 11340 h 271113"/>
              <a:gd name="connsiteX22" fmla="*/ 1171575 w 1774299"/>
              <a:gd name="connsiteY22" fmla="*/ 11340 h 271113"/>
              <a:gd name="connsiteX23" fmla="*/ 1187161 w 1774299"/>
              <a:gd name="connsiteY23" fmla="*/ 13938 h 271113"/>
              <a:gd name="connsiteX24" fmla="*/ 1210541 w 1774299"/>
              <a:gd name="connsiteY24" fmla="*/ 16536 h 271113"/>
              <a:gd name="connsiteX25" fmla="*/ 1265093 w 1774299"/>
              <a:gd name="connsiteY25" fmla="*/ 26926 h 271113"/>
              <a:gd name="connsiteX26" fmla="*/ 1280679 w 1774299"/>
              <a:gd name="connsiteY26" fmla="*/ 29524 h 271113"/>
              <a:gd name="connsiteX27" fmla="*/ 1296266 w 1774299"/>
              <a:gd name="connsiteY27" fmla="*/ 32122 h 271113"/>
              <a:gd name="connsiteX28" fmla="*/ 1306656 w 1774299"/>
              <a:gd name="connsiteY28" fmla="*/ 34720 h 271113"/>
              <a:gd name="connsiteX29" fmla="*/ 1348220 w 1774299"/>
              <a:gd name="connsiteY29" fmla="*/ 39915 h 271113"/>
              <a:gd name="connsiteX30" fmla="*/ 1369002 w 1774299"/>
              <a:gd name="connsiteY30" fmla="*/ 47708 h 271113"/>
              <a:gd name="connsiteX31" fmla="*/ 1392381 w 1774299"/>
              <a:gd name="connsiteY31" fmla="*/ 55501 h 271113"/>
              <a:gd name="connsiteX32" fmla="*/ 1400175 w 1774299"/>
              <a:gd name="connsiteY32" fmla="*/ 58099 h 271113"/>
              <a:gd name="connsiteX33" fmla="*/ 1420956 w 1774299"/>
              <a:gd name="connsiteY33" fmla="*/ 65892 h 271113"/>
              <a:gd name="connsiteX34" fmla="*/ 1452129 w 1774299"/>
              <a:gd name="connsiteY34" fmla="*/ 76283 h 271113"/>
              <a:gd name="connsiteX35" fmla="*/ 1465118 w 1774299"/>
              <a:gd name="connsiteY35" fmla="*/ 78881 h 271113"/>
              <a:gd name="connsiteX36" fmla="*/ 1472911 w 1774299"/>
              <a:gd name="connsiteY36" fmla="*/ 84076 h 271113"/>
              <a:gd name="connsiteX37" fmla="*/ 1496291 w 1774299"/>
              <a:gd name="connsiteY37" fmla="*/ 91870 h 271113"/>
              <a:gd name="connsiteX38" fmla="*/ 1504084 w 1774299"/>
              <a:gd name="connsiteY38" fmla="*/ 94467 h 271113"/>
              <a:gd name="connsiteX39" fmla="*/ 1514475 w 1774299"/>
              <a:gd name="connsiteY39" fmla="*/ 99663 h 271113"/>
              <a:gd name="connsiteX40" fmla="*/ 1535256 w 1774299"/>
              <a:gd name="connsiteY40" fmla="*/ 104858 h 271113"/>
              <a:gd name="connsiteX41" fmla="*/ 1545647 w 1774299"/>
              <a:gd name="connsiteY41" fmla="*/ 107456 h 271113"/>
              <a:gd name="connsiteX42" fmla="*/ 1556038 w 1774299"/>
              <a:gd name="connsiteY42" fmla="*/ 110054 h 271113"/>
              <a:gd name="connsiteX43" fmla="*/ 1579418 w 1774299"/>
              <a:gd name="connsiteY43" fmla="*/ 117847 h 271113"/>
              <a:gd name="connsiteX44" fmla="*/ 1587211 w 1774299"/>
              <a:gd name="connsiteY44" fmla="*/ 120445 h 271113"/>
              <a:gd name="connsiteX45" fmla="*/ 1600200 w 1774299"/>
              <a:gd name="connsiteY45" fmla="*/ 123042 h 271113"/>
              <a:gd name="connsiteX46" fmla="*/ 1610591 w 1774299"/>
              <a:gd name="connsiteY46" fmla="*/ 125640 h 271113"/>
              <a:gd name="connsiteX47" fmla="*/ 1618384 w 1774299"/>
              <a:gd name="connsiteY47" fmla="*/ 130836 h 271113"/>
              <a:gd name="connsiteX48" fmla="*/ 1631372 w 1774299"/>
              <a:gd name="connsiteY48" fmla="*/ 133433 h 271113"/>
              <a:gd name="connsiteX49" fmla="*/ 1641763 w 1774299"/>
              <a:gd name="connsiteY49" fmla="*/ 136031 h 271113"/>
              <a:gd name="connsiteX50" fmla="*/ 1657350 w 1774299"/>
              <a:gd name="connsiteY50" fmla="*/ 143824 h 271113"/>
              <a:gd name="connsiteX51" fmla="*/ 1678131 w 1774299"/>
              <a:gd name="connsiteY51" fmla="*/ 149020 h 271113"/>
              <a:gd name="connsiteX52" fmla="*/ 1696316 w 1774299"/>
              <a:gd name="connsiteY52" fmla="*/ 154215 h 271113"/>
              <a:gd name="connsiteX53" fmla="*/ 1714500 w 1774299"/>
              <a:gd name="connsiteY53" fmla="*/ 162008 h 271113"/>
              <a:gd name="connsiteX54" fmla="*/ 1722293 w 1774299"/>
              <a:gd name="connsiteY54" fmla="*/ 167204 h 271113"/>
              <a:gd name="connsiteX55" fmla="*/ 1730086 w 1774299"/>
              <a:gd name="connsiteY55" fmla="*/ 169801 h 271113"/>
              <a:gd name="connsiteX56" fmla="*/ 1753466 w 1774299"/>
              <a:gd name="connsiteY56" fmla="*/ 185388 h 271113"/>
              <a:gd name="connsiteX57" fmla="*/ 1766454 w 1774299"/>
              <a:gd name="connsiteY57" fmla="*/ 195779 h 271113"/>
              <a:gd name="connsiteX58" fmla="*/ 1771650 w 1774299"/>
              <a:gd name="connsiteY58" fmla="*/ 203572 h 271113"/>
              <a:gd name="connsiteX59" fmla="*/ 1774247 w 1774299"/>
              <a:gd name="connsiteY59" fmla="*/ 211365 h 271113"/>
              <a:gd name="connsiteX60" fmla="*/ 1771650 w 1774299"/>
              <a:gd name="connsiteY60" fmla="*/ 234745 h 271113"/>
              <a:gd name="connsiteX61" fmla="*/ 1761259 w 1774299"/>
              <a:gd name="connsiteY61" fmla="*/ 239940 h 271113"/>
              <a:gd name="connsiteX62" fmla="*/ 1727488 w 1774299"/>
              <a:gd name="connsiteY62" fmla="*/ 247733 h 271113"/>
              <a:gd name="connsiteX63" fmla="*/ 1719695 w 1774299"/>
              <a:gd name="connsiteY63" fmla="*/ 250331 h 271113"/>
              <a:gd name="connsiteX64" fmla="*/ 1698913 w 1774299"/>
              <a:gd name="connsiteY64" fmla="*/ 255526 h 271113"/>
              <a:gd name="connsiteX65" fmla="*/ 1691120 w 1774299"/>
              <a:gd name="connsiteY65" fmla="*/ 260722 h 271113"/>
              <a:gd name="connsiteX66" fmla="*/ 1639166 w 1774299"/>
              <a:gd name="connsiteY66" fmla="*/ 265917 h 271113"/>
              <a:gd name="connsiteX67" fmla="*/ 1607993 w 1774299"/>
              <a:gd name="connsiteY67" fmla="*/ 268515 h 271113"/>
              <a:gd name="connsiteX68" fmla="*/ 1433945 w 1774299"/>
              <a:gd name="connsiteY68" fmla="*/ 271113 h 271113"/>
              <a:gd name="connsiteX69" fmla="*/ 1091045 w 1774299"/>
              <a:gd name="connsiteY69" fmla="*/ 268515 h 271113"/>
              <a:gd name="connsiteX70" fmla="*/ 1059872 w 1774299"/>
              <a:gd name="connsiteY70" fmla="*/ 263320 h 271113"/>
              <a:gd name="connsiteX71" fmla="*/ 1007918 w 1774299"/>
              <a:gd name="connsiteY71" fmla="*/ 258124 h 271113"/>
              <a:gd name="connsiteX72" fmla="*/ 992331 w 1774299"/>
              <a:gd name="connsiteY72" fmla="*/ 252929 h 271113"/>
              <a:gd name="connsiteX73" fmla="*/ 974147 w 1774299"/>
              <a:gd name="connsiteY73" fmla="*/ 250331 h 271113"/>
              <a:gd name="connsiteX74" fmla="*/ 963756 w 1774299"/>
              <a:gd name="connsiteY74" fmla="*/ 247733 h 271113"/>
              <a:gd name="connsiteX75" fmla="*/ 937779 w 1774299"/>
              <a:gd name="connsiteY75" fmla="*/ 245136 h 271113"/>
              <a:gd name="connsiteX76" fmla="*/ 922193 w 1774299"/>
              <a:gd name="connsiteY76" fmla="*/ 242538 h 271113"/>
              <a:gd name="connsiteX77" fmla="*/ 896216 w 1774299"/>
              <a:gd name="connsiteY77" fmla="*/ 239940 h 271113"/>
              <a:gd name="connsiteX78" fmla="*/ 867641 w 1774299"/>
              <a:gd name="connsiteY78" fmla="*/ 234745 h 271113"/>
              <a:gd name="connsiteX79" fmla="*/ 852054 w 1774299"/>
              <a:gd name="connsiteY79" fmla="*/ 232147 h 271113"/>
              <a:gd name="connsiteX80" fmla="*/ 831272 w 1774299"/>
              <a:gd name="connsiteY80" fmla="*/ 229549 h 271113"/>
              <a:gd name="connsiteX81" fmla="*/ 818284 w 1774299"/>
              <a:gd name="connsiteY81" fmla="*/ 226951 h 271113"/>
              <a:gd name="connsiteX82" fmla="*/ 784513 w 1774299"/>
              <a:gd name="connsiteY82" fmla="*/ 221756 h 271113"/>
              <a:gd name="connsiteX83" fmla="*/ 774122 w 1774299"/>
              <a:gd name="connsiteY83" fmla="*/ 219158 h 271113"/>
              <a:gd name="connsiteX84" fmla="*/ 750743 w 1774299"/>
              <a:gd name="connsiteY84" fmla="*/ 216561 h 271113"/>
              <a:gd name="connsiteX85" fmla="*/ 722168 w 1774299"/>
              <a:gd name="connsiteY85" fmla="*/ 211365 h 271113"/>
              <a:gd name="connsiteX86" fmla="*/ 680604 w 1774299"/>
              <a:gd name="connsiteY86" fmla="*/ 208767 h 271113"/>
              <a:gd name="connsiteX87" fmla="*/ 649431 w 1774299"/>
              <a:gd name="connsiteY87" fmla="*/ 203572 h 271113"/>
              <a:gd name="connsiteX88" fmla="*/ 592281 w 1774299"/>
              <a:gd name="connsiteY88" fmla="*/ 190583 h 271113"/>
              <a:gd name="connsiteX89" fmla="*/ 581891 w 1774299"/>
              <a:gd name="connsiteY89" fmla="*/ 187986 h 271113"/>
              <a:gd name="connsiteX90" fmla="*/ 568902 w 1774299"/>
              <a:gd name="connsiteY90" fmla="*/ 185388 h 271113"/>
              <a:gd name="connsiteX91" fmla="*/ 550718 w 1774299"/>
              <a:gd name="connsiteY91" fmla="*/ 177595 h 271113"/>
              <a:gd name="connsiteX92" fmla="*/ 529936 w 1774299"/>
              <a:gd name="connsiteY92" fmla="*/ 172399 h 271113"/>
              <a:gd name="connsiteX93" fmla="*/ 514350 w 1774299"/>
              <a:gd name="connsiteY93" fmla="*/ 167204 h 271113"/>
              <a:gd name="connsiteX94" fmla="*/ 506556 w 1774299"/>
              <a:gd name="connsiteY94" fmla="*/ 164606 h 271113"/>
              <a:gd name="connsiteX95" fmla="*/ 480579 w 1774299"/>
              <a:gd name="connsiteY95" fmla="*/ 159411 h 271113"/>
              <a:gd name="connsiteX96" fmla="*/ 464993 w 1774299"/>
              <a:gd name="connsiteY96" fmla="*/ 154215 h 271113"/>
              <a:gd name="connsiteX97" fmla="*/ 454602 w 1774299"/>
              <a:gd name="connsiteY97" fmla="*/ 151617 h 271113"/>
              <a:gd name="connsiteX98" fmla="*/ 439016 w 1774299"/>
              <a:gd name="connsiteY98" fmla="*/ 146422 h 271113"/>
              <a:gd name="connsiteX99" fmla="*/ 426027 w 1774299"/>
              <a:gd name="connsiteY99" fmla="*/ 143824 h 271113"/>
              <a:gd name="connsiteX100" fmla="*/ 410441 w 1774299"/>
              <a:gd name="connsiteY100" fmla="*/ 138629 h 271113"/>
              <a:gd name="connsiteX101" fmla="*/ 402647 w 1774299"/>
              <a:gd name="connsiteY101" fmla="*/ 136031 h 271113"/>
              <a:gd name="connsiteX102" fmla="*/ 379268 w 1774299"/>
              <a:gd name="connsiteY102" fmla="*/ 130836 h 271113"/>
              <a:gd name="connsiteX103" fmla="*/ 368877 w 1774299"/>
              <a:gd name="connsiteY103" fmla="*/ 128238 h 271113"/>
              <a:gd name="connsiteX104" fmla="*/ 353291 w 1774299"/>
              <a:gd name="connsiteY104" fmla="*/ 125640 h 271113"/>
              <a:gd name="connsiteX105" fmla="*/ 342900 w 1774299"/>
              <a:gd name="connsiteY105" fmla="*/ 123042 h 271113"/>
              <a:gd name="connsiteX106" fmla="*/ 329911 w 1774299"/>
              <a:gd name="connsiteY106" fmla="*/ 120445 h 271113"/>
              <a:gd name="connsiteX107" fmla="*/ 319520 w 1774299"/>
              <a:gd name="connsiteY107" fmla="*/ 115249 h 271113"/>
              <a:gd name="connsiteX108" fmla="*/ 288347 w 1774299"/>
              <a:gd name="connsiteY108" fmla="*/ 110054 h 271113"/>
              <a:gd name="connsiteX109" fmla="*/ 249381 w 1774299"/>
              <a:gd name="connsiteY109" fmla="*/ 99663 h 271113"/>
              <a:gd name="connsiteX110" fmla="*/ 233795 w 1774299"/>
              <a:gd name="connsiteY110" fmla="*/ 94467 h 271113"/>
              <a:gd name="connsiteX111" fmla="*/ 207818 w 1774299"/>
              <a:gd name="connsiteY111" fmla="*/ 89272 h 271113"/>
              <a:gd name="connsiteX112" fmla="*/ 197427 w 1774299"/>
              <a:gd name="connsiteY112" fmla="*/ 86674 h 271113"/>
              <a:gd name="connsiteX113" fmla="*/ 140277 w 1774299"/>
              <a:gd name="connsiteY113" fmla="*/ 78881 h 271113"/>
              <a:gd name="connsiteX114" fmla="*/ 90920 w 1774299"/>
              <a:gd name="connsiteY114" fmla="*/ 73686 h 271113"/>
              <a:gd name="connsiteX115" fmla="*/ 75334 w 1774299"/>
              <a:gd name="connsiteY115" fmla="*/ 71088 h 271113"/>
              <a:gd name="connsiteX116" fmla="*/ 62345 w 1774299"/>
              <a:gd name="connsiteY116" fmla="*/ 68490 h 27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774299" h="271113">
                <a:moveTo>
                  <a:pt x="0" y="78881"/>
                </a:moveTo>
                <a:cubicBezTo>
                  <a:pt x="7793" y="78015"/>
                  <a:pt x="15570" y="76993"/>
                  <a:pt x="23379" y="76283"/>
                </a:cubicBezTo>
                <a:cubicBezTo>
                  <a:pt x="34623" y="75261"/>
                  <a:pt x="45929" y="74933"/>
                  <a:pt x="57150" y="73686"/>
                </a:cubicBezTo>
                <a:cubicBezTo>
                  <a:pt x="61538" y="73198"/>
                  <a:pt x="65783" y="71814"/>
                  <a:pt x="70138" y="71088"/>
                </a:cubicBezTo>
                <a:cubicBezTo>
                  <a:pt x="76178" y="70081"/>
                  <a:pt x="82270" y="69421"/>
                  <a:pt x="88322" y="68490"/>
                </a:cubicBezTo>
                <a:cubicBezTo>
                  <a:pt x="93528" y="67689"/>
                  <a:pt x="98703" y="66693"/>
                  <a:pt x="103909" y="65892"/>
                </a:cubicBezTo>
                <a:cubicBezTo>
                  <a:pt x="109961" y="64961"/>
                  <a:pt x="116053" y="64302"/>
                  <a:pt x="122093" y="63295"/>
                </a:cubicBezTo>
                <a:cubicBezTo>
                  <a:pt x="126448" y="62569"/>
                  <a:pt x="130726" y="61423"/>
                  <a:pt x="135081" y="60697"/>
                </a:cubicBezTo>
                <a:cubicBezTo>
                  <a:pt x="141121" y="59690"/>
                  <a:pt x="147242" y="59194"/>
                  <a:pt x="153266" y="58099"/>
                </a:cubicBezTo>
                <a:cubicBezTo>
                  <a:pt x="164414" y="56072"/>
                  <a:pt x="161725" y="55682"/>
                  <a:pt x="171450" y="52904"/>
                </a:cubicBezTo>
                <a:cubicBezTo>
                  <a:pt x="174883" y="51923"/>
                  <a:pt x="178421" y="51332"/>
                  <a:pt x="181841" y="50306"/>
                </a:cubicBezTo>
                <a:cubicBezTo>
                  <a:pt x="187086" y="48732"/>
                  <a:pt x="192025" y="46011"/>
                  <a:pt x="197427" y="45111"/>
                </a:cubicBezTo>
                <a:cubicBezTo>
                  <a:pt x="202622" y="44245"/>
                  <a:pt x="207836" y="43484"/>
                  <a:pt x="213013" y="42513"/>
                </a:cubicBezTo>
                <a:cubicBezTo>
                  <a:pt x="221693" y="40885"/>
                  <a:pt x="230249" y="38566"/>
                  <a:pt x="238991" y="37317"/>
                </a:cubicBezTo>
                <a:cubicBezTo>
                  <a:pt x="244804" y="36487"/>
                  <a:pt x="266262" y="33566"/>
                  <a:pt x="272761" y="32122"/>
                </a:cubicBezTo>
                <a:cubicBezTo>
                  <a:pt x="275434" y="31528"/>
                  <a:pt x="277881" y="30118"/>
                  <a:pt x="280554" y="29524"/>
                </a:cubicBezTo>
                <a:cubicBezTo>
                  <a:pt x="285696" y="28381"/>
                  <a:pt x="290976" y="27959"/>
                  <a:pt x="296141" y="26926"/>
                </a:cubicBezTo>
                <a:cubicBezTo>
                  <a:pt x="299642" y="26226"/>
                  <a:pt x="302989" y="24772"/>
                  <a:pt x="306531" y="24329"/>
                </a:cubicBezTo>
                <a:cubicBezTo>
                  <a:pt x="316878" y="23036"/>
                  <a:pt x="327313" y="22597"/>
                  <a:pt x="337704" y="21731"/>
                </a:cubicBezTo>
                <a:cubicBezTo>
                  <a:pt x="340302" y="20865"/>
                  <a:pt x="342841" y="19797"/>
                  <a:pt x="345497" y="19133"/>
                </a:cubicBezTo>
                <a:cubicBezTo>
                  <a:pt x="379995" y="10509"/>
                  <a:pt x="426074" y="14790"/>
                  <a:pt x="454602" y="13938"/>
                </a:cubicBezTo>
                <a:lnTo>
                  <a:pt x="532534" y="11340"/>
                </a:lnTo>
                <a:cubicBezTo>
                  <a:pt x="760868" y="-11496"/>
                  <a:pt x="572937" y="6392"/>
                  <a:pt x="1171575" y="11340"/>
                </a:cubicBezTo>
                <a:cubicBezTo>
                  <a:pt x="1176842" y="11384"/>
                  <a:pt x="1181940" y="13242"/>
                  <a:pt x="1187161" y="13938"/>
                </a:cubicBezTo>
                <a:cubicBezTo>
                  <a:pt x="1194934" y="14974"/>
                  <a:pt x="1202748" y="15670"/>
                  <a:pt x="1210541" y="16536"/>
                </a:cubicBezTo>
                <a:cubicBezTo>
                  <a:pt x="1233325" y="24129"/>
                  <a:pt x="1215631" y="18682"/>
                  <a:pt x="1265093" y="26926"/>
                </a:cubicBezTo>
                <a:lnTo>
                  <a:pt x="1280679" y="29524"/>
                </a:lnTo>
                <a:cubicBezTo>
                  <a:pt x="1285875" y="30390"/>
                  <a:pt x="1291156" y="30844"/>
                  <a:pt x="1296266" y="32122"/>
                </a:cubicBezTo>
                <a:cubicBezTo>
                  <a:pt x="1299729" y="32988"/>
                  <a:pt x="1303122" y="34215"/>
                  <a:pt x="1306656" y="34720"/>
                </a:cubicBezTo>
                <a:cubicBezTo>
                  <a:pt x="1338003" y="39198"/>
                  <a:pt x="1323973" y="35065"/>
                  <a:pt x="1348220" y="39915"/>
                </a:cubicBezTo>
                <a:cubicBezTo>
                  <a:pt x="1365090" y="43289"/>
                  <a:pt x="1352465" y="41093"/>
                  <a:pt x="1369002" y="47708"/>
                </a:cubicBezTo>
                <a:cubicBezTo>
                  <a:pt x="1369042" y="47724"/>
                  <a:pt x="1388464" y="54195"/>
                  <a:pt x="1392381" y="55501"/>
                </a:cubicBezTo>
                <a:cubicBezTo>
                  <a:pt x="1394979" y="56367"/>
                  <a:pt x="1397726" y="56874"/>
                  <a:pt x="1400175" y="58099"/>
                </a:cubicBezTo>
                <a:cubicBezTo>
                  <a:pt x="1417598" y="66811"/>
                  <a:pt x="1403270" y="60586"/>
                  <a:pt x="1420956" y="65892"/>
                </a:cubicBezTo>
                <a:cubicBezTo>
                  <a:pt x="1420963" y="65894"/>
                  <a:pt x="1452120" y="76281"/>
                  <a:pt x="1452129" y="76283"/>
                </a:cubicBezTo>
                <a:lnTo>
                  <a:pt x="1465118" y="78881"/>
                </a:lnTo>
                <a:cubicBezTo>
                  <a:pt x="1467716" y="80613"/>
                  <a:pt x="1470058" y="82808"/>
                  <a:pt x="1472911" y="84076"/>
                </a:cubicBezTo>
                <a:cubicBezTo>
                  <a:pt x="1472915" y="84078"/>
                  <a:pt x="1492393" y="90571"/>
                  <a:pt x="1496291" y="91870"/>
                </a:cubicBezTo>
                <a:cubicBezTo>
                  <a:pt x="1498889" y="92736"/>
                  <a:pt x="1501635" y="93242"/>
                  <a:pt x="1504084" y="94467"/>
                </a:cubicBezTo>
                <a:cubicBezTo>
                  <a:pt x="1507548" y="96199"/>
                  <a:pt x="1510801" y="98438"/>
                  <a:pt x="1514475" y="99663"/>
                </a:cubicBezTo>
                <a:cubicBezTo>
                  <a:pt x="1521249" y="101921"/>
                  <a:pt x="1528329" y="103126"/>
                  <a:pt x="1535256" y="104858"/>
                </a:cubicBezTo>
                <a:lnTo>
                  <a:pt x="1545647" y="107456"/>
                </a:lnTo>
                <a:cubicBezTo>
                  <a:pt x="1549111" y="108322"/>
                  <a:pt x="1552723" y="108728"/>
                  <a:pt x="1556038" y="110054"/>
                </a:cubicBezTo>
                <a:cubicBezTo>
                  <a:pt x="1578435" y="119012"/>
                  <a:pt x="1559838" y="112252"/>
                  <a:pt x="1579418" y="117847"/>
                </a:cubicBezTo>
                <a:cubicBezTo>
                  <a:pt x="1582051" y="118599"/>
                  <a:pt x="1584555" y="119781"/>
                  <a:pt x="1587211" y="120445"/>
                </a:cubicBezTo>
                <a:cubicBezTo>
                  <a:pt x="1591495" y="121516"/>
                  <a:pt x="1595890" y="122084"/>
                  <a:pt x="1600200" y="123042"/>
                </a:cubicBezTo>
                <a:cubicBezTo>
                  <a:pt x="1603685" y="123816"/>
                  <a:pt x="1607127" y="124774"/>
                  <a:pt x="1610591" y="125640"/>
                </a:cubicBezTo>
                <a:cubicBezTo>
                  <a:pt x="1613189" y="127372"/>
                  <a:pt x="1615461" y="129740"/>
                  <a:pt x="1618384" y="130836"/>
                </a:cubicBezTo>
                <a:cubicBezTo>
                  <a:pt x="1622518" y="132386"/>
                  <a:pt x="1627062" y="132475"/>
                  <a:pt x="1631372" y="133433"/>
                </a:cubicBezTo>
                <a:cubicBezTo>
                  <a:pt x="1634857" y="134207"/>
                  <a:pt x="1638330" y="135050"/>
                  <a:pt x="1641763" y="136031"/>
                </a:cubicBezTo>
                <a:cubicBezTo>
                  <a:pt x="1656995" y="140384"/>
                  <a:pt x="1642172" y="136236"/>
                  <a:pt x="1657350" y="143824"/>
                </a:cubicBezTo>
                <a:cubicBezTo>
                  <a:pt x="1662921" y="146610"/>
                  <a:pt x="1672793" y="147834"/>
                  <a:pt x="1678131" y="149020"/>
                </a:cubicBezTo>
                <a:cubicBezTo>
                  <a:pt x="1687924" y="151196"/>
                  <a:pt x="1687632" y="151320"/>
                  <a:pt x="1696316" y="154215"/>
                </a:cubicBezTo>
                <a:cubicBezTo>
                  <a:pt x="1715881" y="167260"/>
                  <a:pt x="1691015" y="151943"/>
                  <a:pt x="1714500" y="162008"/>
                </a:cubicBezTo>
                <a:cubicBezTo>
                  <a:pt x="1717370" y="163238"/>
                  <a:pt x="1719500" y="165808"/>
                  <a:pt x="1722293" y="167204"/>
                </a:cubicBezTo>
                <a:cubicBezTo>
                  <a:pt x="1724742" y="168429"/>
                  <a:pt x="1727488" y="168935"/>
                  <a:pt x="1730086" y="169801"/>
                </a:cubicBezTo>
                <a:lnTo>
                  <a:pt x="1753466" y="185388"/>
                </a:lnTo>
                <a:cubicBezTo>
                  <a:pt x="1759256" y="189248"/>
                  <a:pt x="1762221" y="190488"/>
                  <a:pt x="1766454" y="195779"/>
                </a:cubicBezTo>
                <a:cubicBezTo>
                  <a:pt x="1768404" y="198217"/>
                  <a:pt x="1769918" y="200974"/>
                  <a:pt x="1771650" y="203572"/>
                </a:cubicBezTo>
                <a:cubicBezTo>
                  <a:pt x="1772516" y="206170"/>
                  <a:pt x="1774247" y="208627"/>
                  <a:pt x="1774247" y="211365"/>
                </a:cubicBezTo>
                <a:cubicBezTo>
                  <a:pt x="1774247" y="219206"/>
                  <a:pt x="1774895" y="227607"/>
                  <a:pt x="1771650" y="234745"/>
                </a:cubicBezTo>
                <a:cubicBezTo>
                  <a:pt x="1770048" y="238270"/>
                  <a:pt x="1764854" y="238502"/>
                  <a:pt x="1761259" y="239940"/>
                </a:cubicBezTo>
                <a:cubicBezTo>
                  <a:pt x="1745407" y="246281"/>
                  <a:pt x="1744896" y="245247"/>
                  <a:pt x="1727488" y="247733"/>
                </a:cubicBezTo>
                <a:cubicBezTo>
                  <a:pt x="1724890" y="248599"/>
                  <a:pt x="1722351" y="249667"/>
                  <a:pt x="1719695" y="250331"/>
                </a:cubicBezTo>
                <a:lnTo>
                  <a:pt x="1698913" y="255526"/>
                </a:lnTo>
                <a:cubicBezTo>
                  <a:pt x="1696315" y="257258"/>
                  <a:pt x="1694043" y="259626"/>
                  <a:pt x="1691120" y="260722"/>
                </a:cubicBezTo>
                <a:cubicBezTo>
                  <a:pt x="1679980" y="264900"/>
                  <a:pt x="1639454" y="265896"/>
                  <a:pt x="1639166" y="265917"/>
                </a:cubicBezTo>
                <a:cubicBezTo>
                  <a:pt x="1628767" y="266687"/>
                  <a:pt x="1618417" y="268251"/>
                  <a:pt x="1607993" y="268515"/>
                </a:cubicBezTo>
                <a:cubicBezTo>
                  <a:pt x="1549989" y="269984"/>
                  <a:pt x="1491961" y="270247"/>
                  <a:pt x="1433945" y="271113"/>
                </a:cubicBezTo>
                <a:lnTo>
                  <a:pt x="1091045" y="268515"/>
                </a:lnTo>
                <a:cubicBezTo>
                  <a:pt x="1049820" y="267926"/>
                  <a:pt x="1085679" y="266356"/>
                  <a:pt x="1059872" y="263320"/>
                </a:cubicBezTo>
                <a:cubicBezTo>
                  <a:pt x="955677" y="251063"/>
                  <a:pt x="1072161" y="267303"/>
                  <a:pt x="1007918" y="258124"/>
                </a:cubicBezTo>
                <a:cubicBezTo>
                  <a:pt x="1002722" y="256392"/>
                  <a:pt x="997667" y="254160"/>
                  <a:pt x="992331" y="252929"/>
                </a:cubicBezTo>
                <a:cubicBezTo>
                  <a:pt x="986365" y="251552"/>
                  <a:pt x="980171" y="251426"/>
                  <a:pt x="974147" y="250331"/>
                </a:cubicBezTo>
                <a:cubicBezTo>
                  <a:pt x="970634" y="249692"/>
                  <a:pt x="967290" y="248238"/>
                  <a:pt x="963756" y="247733"/>
                </a:cubicBezTo>
                <a:cubicBezTo>
                  <a:pt x="955141" y="246502"/>
                  <a:pt x="946414" y="246215"/>
                  <a:pt x="937779" y="245136"/>
                </a:cubicBezTo>
                <a:cubicBezTo>
                  <a:pt x="932553" y="244483"/>
                  <a:pt x="927419" y="243191"/>
                  <a:pt x="922193" y="242538"/>
                </a:cubicBezTo>
                <a:cubicBezTo>
                  <a:pt x="913558" y="241458"/>
                  <a:pt x="904875" y="240806"/>
                  <a:pt x="896216" y="239940"/>
                </a:cubicBezTo>
                <a:cubicBezTo>
                  <a:pt x="878435" y="235494"/>
                  <a:pt x="891846" y="238468"/>
                  <a:pt x="867641" y="234745"/>
                </a:cubicBezTo>
                <a:cubicBezTo>
                  <a:pt x="862435" y="233944"/>
                  <a:pt x="857268" y="232892"/>
                  <a:pt x="852054" y="232147"/>
                </a:cubicBezTo>
                <a:cubicBezTo>
                  <a:pt x="845143" y="231160"/>
                  <a:pt x="838172" y="230611"/>
                  <a:pt x="831272" y="229549"/>
                </a:cubicBezTo>
                <a:cubicBezTo>
                  <a:pt x="826908" y="228878"/>
                  <a:pt x="822639" y="227677"/>
                  <a:pt x="818284" y="226951"/>
                </a:cubicBezTo>
                <a:cubicBezTo>
                  <a:pt x="803288" y="224452"/>
                  <a:pt x="798911" y="224636"/>
                  <a:pt x="784513" y="221756"/>
                </a:cubicBezTo>
                <a:cubicBezTo>
                  <a:pt x="781012" y="221056"/>
                  <a:pt x="777651" y="219701"/>
                  <a:pt x="774122" y="219158"/>
                </a:cubicBezTo>
                <a:cubicBezTo>
                  <a:pt x="766372" y="217966"/>
                  <a:pt x="758505" y="217670"/>
                  <a:pt x="750743" y="216561"/>
                </a:cubicBezTo>
                <a:cubicBezTo>
                  <a:pt x="736995" y="214597"/>
                  <a:pt x="736853" y="212700"/>
                  <a:pt x="722168" y="211365"/>
                </a:cubicBezTo>
                <a:cubicBezTo>
                  <a:pt x="708343" y="210108"/>
                  <a:pt x="694459" y="209633"/>
                  <a:pt x="680604" y="208767"/>
                </a:cubicBezTo>
                <a:cubicBezTo>
                  <a:pt x="644752" y="199807"/>
                  <a:pt x="710299" y="215746"/>
                  <a:pt x="649431" y="203572"/>
                </a:cubicBezTo>
                <a:cubicBezTo>
                  <a:pt x="630275" y="199741"/>
                  <a:pt x="611234" y="195320"/>
                  <a:pt x="592281" y="190583"/>
                </a:cubicBezTo>
                <a:cubicBezTo>
                  <a:pt x="588818" y="189717"/>
                  <a:pt x="585376" y="188760"/>
                  <a:pt x="581891" y="187986"/>
                </a:cubicBezTo>
                <a:cubicBezTo>
                  <a:pt x="577581" y="187028"/>
                  <a:pt x="573232" y="186254"/>
                  <a:pt x="568902" y="185388"/>
                </a:cubicBezTo>
                <a:cubicBezTo>
                  <a:pt x="560380" y="181127"/>
                  <a:pt x="559132" y="179890"/>
                  <a:pt x="550718" y="177595"/>
                </a:cubicBezTo>
                <a:cubicBezTo>
                  <a:pt x="543829" y="175716"/>
                  <a:pt x="536710" y="174657"/>
                  <a:pt x="529936" y="172399"/>
                </a:cubicBezTo>
                <a:lnTo>
                  <a:pt x="514350" y="167204"/>
                </a:lnTo>
                <a:cubicBezTo>
                  <a:pt x="511752" y="166338"/>
                  <a:pt x="509241" y="165143"/>
                  <a:pt x="506556" y="164606"/>
                </a:cubicBezTo>
                <a:cubicBezTo>
                  <a:pt x="497897" y="162874"/>
                  <a:pt x="488956" y="162204"/>
                  <a:pt x="480579" y="159411"/>
                </a:cubicBezTo>
                <a:cubicBezTo>
                  <a:pt x="475384" y="157679"/>
                  <a:pt x="470238" y="155789"/>
                  <a:pt x="464993" y="154215"/>
                </a:cubicBezTo>
                <a:cubicBezTo>
                  <a:pt x="461573" y="153189"/>
                  <a:pt x="458022" y="152643"/>
                  <a:pt x="454602" y="151617"/>
                </a:cubicBezTo>
                <a:cubicBezTo>
                  <a:pt x="449357" y="150043"/>
                  <a:pt x="444386" y="147496"/>
                  <a:pt x="439016" y="146422"/>
                </a:cubicBezTo>
                <a:cubicBezTo>
                  <a:pt x="434686" y="145556"/>
                  <a:pt x="430287" y="144986"/>
                  <a:pt x="426027" y="143824"/>
                </a:cubicBezTo>
                <a:cubicBezTo>
                  <a:pt x="420744" y="142383"/>
                  <a:pt x="415636" y="140361"/>
                  <a:pt x="410441" y="138629"/>
                </a:cubicBezTo>
                <a:cubicBezTo>
                  <a:pt x="407843" y="137763"/>
                  <a:pt x="405304" y="136695"/>
                  <a:pt x="402647" y="136031"/>
                </a:cubicBezTo>
                <a:cubicBezTo>
                  <a:pt x="377305" y="129695"/>
                  <a:pt x="408949" y="137431"/>
                  <a:pt x="379268" y="130836"/>
                </a:cubicBezTo>
                <a:cubicBezTo>
                  <a:pt x="375783" y="130062"/>
                  <a:pt x="372378" y="128938"/>
                  <a:pt x="368877" y="128238"/>
                </a:cubicBezTo>
                <a:cubicBezTo>
                  <a:pt x="363712" y="127205"/>
                  <a:pt x="358456" y="126673"/>
                  <a:pt x="353291" y="125640"/>
                </a:cubicBezTo>
                <a:cubicBezTo>
                  <a:pt x="349790" y="124940"/>
                  <a:pt x="346385" y="123816"/>
                  <a:pt x="342900" y="123042"/>
                </a:cubicBezTo>
                <a:cubicBezTo>
                  <a:pt x="338590" y="122084"/>
                  <a:pt x="334241" y="121311"/>
                  <a:pt x="329911" y="120445"/>
                </a:cubicBezTo>
                <a:cubicBezTo>
                  <a:pt x="326447" y="118713"/>
                  <a:pt x="323146" y="116609"/>
                  <a:pt x="319520" y="115249"/>
                </a:cubicBezTo>
                <a:cubicBezTo>
                  <a:pt x="310936" y="112030"/>
                  <a:pt x="295894" y="110997"/>
                  <a:pt x="288347" y="110054"/>
                </a:cubicBezTo>
                <a:cubicBezTo>
                  <a:pt x="223010" y="88275"/>
                  <a:pt x="296771" y="111512"/>
                  <a:pt x="249381" y="99663"/>
                </a:cubicBezTo>
                <a:cubicBezTo>
                  <a:pt x="244068" y="98335"/>
                  <a:pt x="239165" y="95541"/>
                  <a:pt x="233795" y="94467"/>
                </a:cubicBezTo>
                <a:cubicBezTo>
                  <a:pt x="225136" y="92735"/>
                  <a:pt x="216385" y="91414"/>
                  <a:pt x="207818" y="89272"/>
                </a:cubicBezTo>
                <a:cubicBezTo>
                  <a:pt x="204354" y="88406"/>
                  <a:pt x="200936" y="87332"/>
                  <a:pt x="197427" y="86674"/>
                </a:cubicBezTo>
                <a:cubicBezTo>
                  <a:pt x="158382" y="79353"/>
                  <a:pt x="176148" y="83102"/>
                  <a:pt x="140277" y="78881"/>
                </a:cubicBezTo>
                <a:cubicBezTo>
                  <a:pt x="90848" y="73065"/>
                  <a:pt x="163825" y="79760"/>
                  <a:pt x="90920" y="73686"/>
                </a:cubicBezTo>
                <a:cubicBezTo>
                  <a:pt x="85725" y="72820"/>
                  <a:pt x="80476" y="72231"/>
                  <a:pt x="75334" y="71088"/>
                </a:cubicBezTo>
                <a:cubicBezTo>
                  <a:pt x="61180" y="67942"/>
                  <a:pt x="73264" y="68490"/>
                  <a:pt x="62345" y="68490"/>
                </a:cubicBezTo>
              </a:path>
            </a:pathLst>
          </a:custGeom>
          <a:solidFill>
            <a:srgbClr val="62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426277" y="5931524"/>
            <a:ext cx="4460298" cy="491887"/>
          </a:xfrm>
          <a:custGeom>
            <a:avLst/>
            <a:gdLst>
              <a:gd name="connsiteX0" fmla="*/ 1394980 w 4460298"/>
              <a:gd name="connsiteY0" fmla="*/ 12076 h 491887"/>
              <a:gd name="connsiteX1" fmla="*/ 1381991 w 4460298"/>
              <a:gd name="connsiteY1" fmla="*/ 17271 h 491887"/>
              <a:gd name="connsiteX2" fmla="*/ 1340428 w 4460298"/>
              <a:gd name="connsiteY2" fmla="*/ 25065 h 491887"/>
              <a:gd name="connsiteX3" fmla="*/ 1314450 w 4460298"/>
              <a:gd name="connsiteY3" fmla="*/ 32858 h 491887"/>
              <a:gd name="connsiteX4" fmla="*/ 1293668 w 4460298"/>
              <a:gd name="connsiteY4" fmla="*/ 35456 h 491887"/>
              <a:gd name="connsiteX5" fmla="*/ 1278082 w 4460298"/>
              <a:gd name="connsiteY5" fmla="*/ 38053 h 491887"/>
              <a:gd name="connsiteX6" fmla="*/ 1252105 w 4460298"/>
              <a:gd name="connsiteY6" fmla="*/ 40651 h 491887"/>
              <a:gd name="connsiteX7" fmla="*/ 1213139 w 4460298"/>
              <a:gd name="connsiteY7" fmla="*/ 48444 h 491887"/>
              <a:gd name="connsiteX8" fmla="*/ 1176771 w 4460298"/>
              <a:gd name="connsiteY8" fmla="*/ 53640 h 491887"/>
              <a:gd name="connsiteX9" fmla="*/ 1145598 w 4460298"/>
              <a:gd name="connsiteY9" fmla="*/ 58835 h 491887"/>
              <a:gd name="connsiteX10" fmla="*/ 1124816 w 4460298"/>
              <a:gd name="connsiteY10" fmla="*/ 64031 h 491887"/>
              <a:gd name="connsiteX11" fmla="*/ 1117023 w 4460298"/>
              <a:gd name="connsiteY11" fmla="*/ 66628 h 491887"/>
              <a:gd name="connsiteX12" fmla="*/ 1101437 w 4460298"/>
              <a:gd name="connsiteY12" fmla="*/ 69226 h 491887"/>
              <a:gd name="connsiteX13" fmla="*/ 1093643 w 4460298"/>
              <a:gd name="connsiteY13" fmla="*/ 71824 h 491887"/>
              <a:gd name="connsiteX14" fmla="*/ 1067666 w 4460298"/>
              <a:gd name="connsiteY14" fmla="*/ 74421 h 491887"/>
              <a:gd name="connsiteX15" fmla="*/ 1049482 w 4460298"/>
              <a:gd name="connsiteY15" fmla="*/ 77019 h 491887"/>
              <a:gd name="connsiteX16" fmla="*/ 1039091 w 4460298"/>
              <a:gd name="connsiteY16" fmla="*/ 79617 h 491887"/>
              <a:gd name="connsiteX17" fmla="*/ 1013114 w 4460298"/>
              <a:gd name="connsiteY17" fmla="*/ 82215 h 491887"/>
              <a:gd name="connsiteX18" fmla="*/ 1002723 w 4460298"/>
              <a:gd name="connsiteY18" fmla="*/ 84812 h 491887"/>
              <a:gd name="connsiteX19" fmla="*/ 937780 w 4460298"/>
              <a:gd name="connsiteY19" fmla="*/ 92606 h 491887"/>
              <a:gd name="connsiteX20" fmla="*/ 911803 w 4460298"/>
              <a:gd name="connsiteY20" fmla="*/ 97801 h 491887"/>
              <a:gd name="connsiteX21" fmla="*/ 880630 w 4460298"/>
              <a:gd name="connsiteY21" fmla="*/ 102996 h 491887"/>
              <a:gd name="connsiteX22" fmla="*/ 867641 w 4460298"/>
              <a:gd name="connsiteY22" fmla="*/ 105594 h 491887"/>
              <a:gd name="connsiteX23" fmla="*/ 813089 w 4460298"/>
              <a:gd name="connsiteY23" fmla="*/ 110790 h 491887"/>
              <a:gd name="connsiteX24" fmla="*/ 797503 w 4460298"/>
              <a:gd name="connsiteY24" fmla="*/ 113387 h 491887"/>
              <a:gd name="connsiteX25" fmla="*/ 784514 w 4460298"/>
              <a:gd name="connsiteY25" fmla="*/ 115985 h 491887"/>
              <a:gd name="connsiteX26" fmla="*/ 750743 w 4460298"/>
              <a:gd name="connsiteY26" fmla="*/ 121181 h 491887"/>
              <a:gd name="connsiteX27" fmla="*/ 742950 w 4460298"/>
              <a:gd name="connsiteY27" fmla="*/ 123778 h 491887"/>
              <a:gd name="connsiteX28" fmla="*/ 732559 w 4460298"/>
              <a:gd name="connsiteY28" fmla="*/ 126376 h 491887"/>
              <a:gd name="connsiteX29" fmla="*/ 724766 w 4460298"/>
              <a:gd name="connsiteY29" fmla="*/ 128974 h 491887"/>
              <a:gd name="connsiteX30" fmla="*/ 678007 w 4460298"/>
              <a:gd name="connsiteY30" fmla="*/ 134169 h 491887"/>
              <a:gd name="connsiteX31" fmla="*/ 649432 w 4460298"/>
              <a:gd name="connsiteY31" fmla="*/ 141962 h 491887"/>
              <a:gd name="connsiteX32" fmla="*/ 639041 w 4460298"/>
              <a:gd name="connsiteY32" fmla="*/ 147158 h 491887"/>
              <a:gd name="connsiteX33" fmla="*/ 607868 w 4460298"/>
              <a:gd name="connsiteY33" fmla="*/ 152353 h 491887"/>
              <a:gd name="connsiteX34" fmla="*/ 571500 w 4460298"/>
              <a:gd name="connsiteY34" fmla="*/ 157549 h 491887"/>
              <a:gd name="connsiteX35" fmla="*/ 553316 w 4460298"/>
              <a:gd name="connsiteY35" fmla="*/ 162744 h 491887"/>
              <a:gd name="connsiteX36" fmla="*/ 540328 w 4460298"/>
              <a:gd name="connsiteY36" fmla="*/ 165342 h 491887"/>
              <a:gd name="connsiteX37" fmla="*/ 529937 w 4460298"/>
              <a:gd name="connsiteY37" fmla="*/ 167940 h 491887"/>
              <a:gd name="connsiteX38" fmla="*/ 506557 w 4460298"/>
              <a:gd name="connsiteY38" fmla="*/ 170537 h 491887"/>
              <a:gd name="connsiteX39" fmla="*/ 480580 w 4460298"/>
              <a:gd name="connsiteY39" fmla="*/ 175733 h 491887"/>
              <a:gd name="connsiteX40" fmla="*/ 464993 w 4460298"/>
              <a:gd name="connsiteY40" fmla="*/ 178331 h 491887"/>
              <a:gd name="connsiteX41" fmla="*/ 454603 w 4460298"/>
              <a:gd name="connsiteY41" fmla="*/ 180928 h 491887"/>
              <a:gd name="connsiteX42" fmla="*/ 431223 w 4460298"/>
              <a:gd name="connsiteY42" fmla="*/ 183526 h 491887"/>
              <a:gd name="connsiteX43" fmla="*/ 423430 w 4460298"/>
              <a:gd name="connsiteY43" fmla="*/ 186124 h 491887"/>
              <a:gd name="connsiteX44" fmla="*/ 392257 w 4460298"/>
              <a:gd name="connsiteY44" fmla="*/ 191319 h 491887"/>
              <a:gd name="connsiteX45" fmla="*/ 379268 w 4460298"/>
              <a:gd name="connsiteY45" fmla="*/ 193917 h 491887"/>
              <a:gd name="connsiteX46" fmla="*/ 361084 w 4460298"/>
              <a:gd name="connsiteY46" fmla="*/ 196515 h 491887"/>
              <a:gd name="connsiteX47" fmla="*/ 345498 w 4460298"/>
              <a:gd name="connsiteY47" fmla="*/ 199112 h 491887"/>
              <a:gd name="connsiteX48" fmla="*/ 316923 w 4460298"/>
              <a:gd name="connsiteY48" fmla="*/ 201710 h 491887"/>
              <a:gd name="connsiteX49" fmla="*/ 303934 w 4460298"/>
              <a:gd name="connsiteY49" fmla="*/ 204308 h 491887"/>
              <a:gd name="connsiteX50" fmla="*/ 288348 w 4460298"/>
              <a:gd name="connsiteY50" fmla="*/ 209503 h 491887"/>
              <a:gd name="connsiteX51" fmla="*/ 264968 w 4460298"/>
              <a:gd name="connsiteY51" fmla="*/ 214699 h 491887"/>
              <a:gd name="connsiteX52" fmla="*/ 249382 w 4460298"/>
              <a:gd name="connsiteY52" fmla="*/ 219894 h 491887"/>
              <a:gd name="connsiteX53" fmla="*/ 218209 w 4460298"/>
              <a:gd name="connsiteY53" fmla="*/ 225090 h 491887"/>
              <a:gd name="connsiteX54" fmla="*/ 194830 w 4460298"/>
              <a:gd name="connsiteY54" fmla="*/ 232883 h 491887"/>
              <a:gd name="connsiteX55" fmla="*/ 187037 w 4460298"/>
              <a:gd name="connsiteY55" fmla="*/ 235481 h 491887"/>
              <a:gd name="connsiteX56" fmla="*/ 166255 w 4460298"/>
              <a:gd name="connsiteY56" fmla="*/ 243274 h 491887"/>
              <a:gd name="connsiteX57" fmla="*/ 158462 w 4460298"/>
              <a:gd name="connsiteY57" fmla="*/ 248469 h 491887"/>
              <a:gd name="connsiteX58" fmla="*/ 148071 w 4460298"/>
              <a:gd name="connsiteY58" fmla="*/ 253665 h 491887"/>
              <a:gd name="connsiteX59" fmla="*/ 142875 w 4460298"/>
              <a:gd name="connsiteY59" fmla="*/ 258860 h 491887"/>
              <a:gd name="connsiteX60" fmla="*/ 122093 w 4460298"/>
              <a:gd name="connsiteY60" fmla="*/ 266653 h 491887"/>
              <a:gd name="connsiteX61" fmla="*/ 98714 w 4460298"/>
              <a:gd name="connsiteY61" fmla="*/ 271849 h 491887"/>
              <a:gd name="connsiteX62" fmla="*/ 83128 w 4460298"/>
              <a:gd name="connsiteY62" fmla="*/ 277044 h 491887"/>
              <a:gd name="connsiteX63" fmla="*/ 67541 w 4460298"/>
              <a:gd name="connsiteY63" fmla="*/ 282240 h 491887"/>
              <a:gd name="connsiteX64" fmla="*/ 59748 w 4460298"/>
              <a:gd name="connsiteY64" fmla="*/ 287435 h 491887"/>
              <a:gd name="connsiteX65" fmla="*/ 54553 w 4460298"/>
              <a:gd name="connsiteY65" fmla="*/ 292631 h 491887"/>
              <a:gd name="connsiteX66" fmla="*/ 44162 w 4460298"/>
              <a:gd name="connsiteY66" fmla="*/ 297826 h 491887"/>
              <a:gd name="connsiteX67" fmla="*/ 36368 w 4460298"/>
              <a:gd name="connsiteY67" fmla="*/ 303021 h 491887"/>
              <a:gd name="connsiteX68" fmla="*/ 25978 w 4460298"/>
              <a:gd name="connsiteY68" fmla="*/ 305619 h 491887"/>
              <a:gd name="connsiteX69" fmla="*/ 0 w 4460298"/>
              <a:gd name="connsiteY69" fmla="*/ 313412 h 491887"/>
              <a:gd name="connsiteX70" fmla="*/ 2598 w 4460298"/>
              <a:gd name="connsiteY70" fmla="*/ 321206 h 491887"/>
              <a:gd name="connsiteX71" fmla="*/ 10391 w 4460298"/>
              <a:gd name="connsiteY71" fmla="*/ 326401 h 491887"/>
              <a:gd name="connsiteX72" fmla="*/ 18184 w 4460298"/>
              <a:gd name="connsiteY72" fmla="*/ 328999 h 491887"/>
              <a:gd name="connsiteX73" fmla="*/ 46759 w 4460298"/>
              <a:gd name="connsiteY73" fmla="*/ 334194 h 491887"/>
              <a:gd name="connsiteX74" fmla="*/ 62346 w 4460298"/>
              <a:gd name="connsiteY74" fmla="*/ 339390 h 491887"/>
              <a:gd name="connsiteX75" fmla="*/ 116898 w 4460298"/>
              <a:gd name="connsiteY75" fmla="*/ 344585 h 491887"/>
              <a:gd name="connsiteX76" fmla="*/ 127289 w 4460298"/>
              <a:gd name="connsiteY76" fmla="*/ 347183 h 491887"/>
              <a:gd name="connsiteX77" fmla="*/ 135082 w 4460298"/>
              <a:gd name="connsiteY77" fmla="*/ 349781 h 491887"/>
              <a:gd name="connsiteX78" fmla="*/ 176646 w 4460298"/>
              <a:gd name="connsiteY78" fmla="*/ 352378 h 491887"/>
              <a:gd name="connsiteX79" fmla="*/ 202623 w 4460298"/>
              <a:gd name="connsiteY79" fmla="*/ 357574 h 491887"/>
              <a:gd name="connsiteX80" fmla="*/ 210416 w 4460298"/>
              <a:gd name="connsiteY80" fmla="*/ 360171 h 491887"/>
              <a:gd name="connsiteX81" fmla="*/ 251980 w 4460298"/>
              <a:gd name="connsiteY81" fmla="*/ 365367 h 491887"/>
              <a:gd name="connsiteX82" fmla="*/ 275359 w 4460298"/>
              <a:gd name="connsiteY82" fmla="*/ 370562 h 491887"/>
              <a:gd name="connsiteX83" fmla="*/ 283153 w 4460298"/>
              <a:gd name="connsiteY83" fmla="*/ 373160 h 491887"/>
              <a:gd name="connsiteX84" fmla="*/ 340303 w 4460298"/>
              <a:gd name="connsiteY84" fmla="*/ 380953 h 491887"/>
              <a:gd name="connsiteX85" fmla="*/ 350693 w 4460298"/>
              <a:gd name="connsiteY85" fmla="*/ 383551 h 491887"/>
              <a:gd name="connsiteX86" fmla="*/ 413039 w 4460298"/>
              <a:gd name="connsiteY86" fmla="*/ 388746 h 491887"/>
              <a:gd name="connsiteX87" fmla="*/ 446809 w 4460298"/>
              <a:gd name="connsiteY87" fmla="*/ 393942 h 491887"/>
              <a:gd name="connsiteX88" fmla="*/ 454603 w 4460298"/>
              <a:gd name="connsiteY88" fmla="*/ 396540 h 491887"/>
              <a:gd name="connsiteX89" fmla="*/ 472787 w 4460298"/>
              <a:gd name="connsiteY89" fmla="*/ 399137 h 491887"/>
              <a:gd name="connsiteX90" fmla="*/ 483178 w 4460298"/>
              <a:gd name="connsiteY90" fmla="*/ 401735 h 491887"/>
              <a:gd name="connsiteX91" fmla="*/ 506557 w 4460298"/>
              <a:gd name="connsiteY91" fmla="*/ 404333 h 491887"/>
              <a:gd name="connsiteX92" fmla="*/ 519546 w 4460298"/>
              <a:gd name="connsiteY92" fmla="*/ 406931 h 491887"/>
              <a:gd name="connsiteX93" fmla="*/ 659823 w 4460298"/>
              <a:gd name="connsiteY93" fmla="*/ 412126 h 491887"/>
              <a:gd name="connsiteX94" fmla="*/ 706582 w 4460298"/>
              <a:gd name="connsiteY94" fmla="*/ 417321 h 491887"/>
              <a:gd name="connsiteX95" fmla="*/ 849457 w 4460298"/>
              <a:gd name="connsiteY95" fmla="*/ 425115 h 491887"/>
              <a:gd name="connsiteX96" fmla="*/ 919596 w 4460298"/>
              <a:gd name="connsiteY96" fmla="*/ 430310 h 491887"/>
              <a:gd name="connsiteX97" fmla="*/ 955964 w 4460298"/>
              <a:gd name="connsiteY97" fmla="*/ 438103 h 491887"/>
              <a:gd name="connsiteX98" fmla="*/ 1007918 w 4460298"/>
              <a:gd name="connsiteY98" fmla="*/ 440701 h 491887"/>
              <a:gd name="connsiteX99" fmla="*/ 1093643 w 4460298"/>
              <a:gd name="connsiteY99" fmla="*/ 445896 h 491887"/>
              <a:gd name="connsiteX100" fmla="*/ 1158587 w 4460298"/>
              <a:gd name="connsiteY100" fmla="*/ 456287 h 491887"/>
              <a:gd name="connsiteX101" fmla="*/ 1171575 w 4460298"/>
              <a:gd name="connsiteY101" fmla="*/ 458885 h 491887"/>
              <a:gd name="connsiteX102" fmla="*/ 1207943 w 4460298"/>
              <a:gd name="connsiteY102" fmla="*/ 461483 h 491887"/>
              <a:gd name="connsiteX103" fmla="*/ 1280680 w 4460298"/>
              <a:gd name="connsiteY103" fmla="*/ 469276 h 491887"/>
              <a:gd name="connsiteX104" fmla="*/ 1324841 w 4460298"/>
              <a:gd name="connsiteY104" fmla="*/ 474471 h 491887"/>
              <a:gd name="connsiteX105" fmla="*/ 1363807 w 4460298"/>
              <a:gd name="connsiteY105" fmla="*/ 477069 h 491887"/>
              <a:gd name="connsiteX106" fmla="*/ 1784639 w 4460298"/>
              <a:gd name="connsiteY106" fmla="*/ 482265 h 491887"/>
              <a:gd name="connsiteX107" fmla="*/ 2865293 w 4460298"/>
              <a:gd name="connsiteY107" fmla="*/ 474471 h 491887"/>
              <a:gd name="connsiteX108" fmla="*/ 2922443 w 4460298"/>
              <a:gd name="connsiteY108" fmla="*/ 466678 h 491887"/>
              <a:gd name="connsiteX109" fmla="*/ 2956214 w 4460298"/>
              <a:gd name="connsiteY109" fmla="*/ 464081 h 491887"/>
              <a:gd name="connsiteX110" fmla="*/ 3018559 w 4460298"/>
              <a:gd name="connsiteY110" fmla="*/ 453690 h 491887"/>
              <a:gd name="connsiteX111" fmla="*/ 3039341 w 4460298"/>
              <a:gd name="connsiteY111" fmla="*/ 451092 h 491887"/>
              <a:gd name="connsiteX112" fmla="*/ 3070514 w 4460298"/>
              <a:gd name="connsiteY112" fmla="*/ 440701 h 491887"/>
              <a:gd name="connsiteX113" fmla="*/ 3091296 w 4460298"/>
              <a:gd name="connsiteY113" fmla="*/ 438103 h 491887"/>
              <a:gd name="connsiteX114" fmla="*/ 3145848 w 4460298"/>
              <a:gd name="connsiteY114" fmla="*/ 430310 h 491887"/>
              <a:gd name="connsiteX115" fmla="*/ 3174423 w 4460298"/>
              <a:gd name="connsiteY115" fmla="*/ 425115 h 491887"/>
              <a:gd name="connsiteX116" fmla="*/ 3202998 w 4460298"/>
              <a:gd name="connsiteY116" fmla="*/ 422517 h 491887"/>
              <a:gd name="connsiteX117" fmla="*/ 3234171 w 4460298"/>
              <a:gd name="connsiteY117" fmla="*/ 417321 h 491887"/>
              <a:gd name="connsiteX118" fmla="*/ 3265343 w 4460298"/>
              <a:gd name="connsiteY118" fmla="*/ 414724 h 491887"/>
              <a:gd name="connsiteX119" fmla="*/ 3280930 w 4460298"/>
              <a:gd name="connsiteY119" fmla="*/ 412126 h 491887"/>
              <a:gd name="connsiteX120" fmla="*/ 3293918 w 4460298"/>
              <a:gd name="connsiteY120" fmla="*/ 409528 h 491887"/>
              <a:gd name="connsiteX121" fmla="*/ 3387437 w 4460298"/>
              <a:gd name="connsiteY121" fmla="*/ 404333 h 491887"/>
              <a:gd name="connsiteX122" fmla="*/ 3426403 w 4460298"/>
              <a:gd name="connsiteY122" fmla="*/ 401735 h 491887"/>
              <a:gd name="connsiteX123" fmla="*/ 3480955 w 4460298"/>
              <a:gd name="connsiteY123" fmla="*/ 399137 h 491887"/>
              <a:gd name="connsiteX124" fmla="*/ 3644612 w 4460298"/>
              <a:gd name="connsiteY124" fmla="*/ 393942 h 491887"/>
              <a:gd name="connsiteX125" fmla="*/ 4265468 w 4460298"/>
              <a:gd name="connsiteY125" fmla="*/ 393942 h 491887"/>
              <a:gd name="connsiteX126" fmla="*/ 4283653 w 4460298"/>
              <a:gd name="connsiteY126" fmla="*/ 388746 h 491887"/>
              <a:gd name="connsiteX127" fmla="*/ 4312228 w 4460298"/>
              <a:gd name="connsiteY127" fmla="*/ 386149 h 491887"/>
              <a:gd name="connsiteX128" fmla="*/ 4343400 w 4460298"/>
              <a:gd name="connsiteY128" fmla="*/ 378356 h 491887"/>
              <a:gd name="connsiteX129" fmla="*/ 4356389 w 4460298"/>
              <a:gd name="connsiteY129" fmla="*/ 375758 h 491887"/>
              <a:gd name="connsiteX130" fmla="*/ 4364182 w 4460298"/>
              <a:gd name="connsiteY130" fmla="*/ 373160 h 491887"/>
              <a:gd name="connsiteX131" fmla="*/ 4387562 w 4460298"/>
              <a:gd name="connsiteY131" fmla="*/ 367965 h 491887"/>
              <a:gd name="connsiteX132" fmla="*/ 4400550 w 4460298"/>
              <a:gd name="connsiteY132" fmla="*/ 357574 h 491887"/>
              <a:gd name="connsiteX133" fmla="*/ 4416137 w 4460298"/>
              <a:gd name="connsiteY133" fmla="*/ 352378 h 491887"/>
              <a:gd name="connsiteX134" fmla="*/ 4431723 w 4460298"/>
              <a:gd name="connsiteY134" fmla="*/ 341987 h 491887"/>
              <a:gd name="connsiteX135" fmla="*/ 4442114 w 4460298"/>
              <a:gd name="connsiteY135" fmla="*/ 328999 h 491887"/>
              <a:gd name="connsiteX136" fmla="*/ 4460298 w 4460298"/>
              <a:gd name="connsiteY136" fmla="*/ 316010 h 491887"/>
              <a:gd name="connsiteX137" fmla="*/ 4431723 w 4460298"/>
              <a:gd name="connsiteY137" fmla="*/ 305619 h 491887"/>
              <a:gd name="connsiteX138" fmla="*/ 4423930 w 4460298"/>
              <a:gd name="connsiteY138" fmla="*/ 303021 h 491887"/>
              <a:gd name="connsiteX139" fmla="*/ 4408343 w 4460298"/>
              <a:gd name="connsiteY139" fmla="*/ 300424 h 491887"/>
              <a:gd name="connsiteX140" fmla="*/ 4390159 w 4460298"/>
              <a:gd name="connsiteY140" fmla="*/ 297826 h 491887"/>
              <a:gd name="connsiteX141" fmla="*/ 4377171 w 4460298"/>
              <a:gd name="connsiteY141" fmla="*/ 295228 h 491887"/>
              <a:gd name="connsiteX142" fmla="*/ 4340803 w 4460298"/>
              <a:gd name="connsiteY142" fmla="*/ 292631 h 491887"/>
              <a:gd name="connsiteX143" fmla="*/ 4275859 w 4460298"/>
              <a:gd name="connsiteY143" fmla="*/ 284837 h 491887"/>
              <a:gd name="connsiteX144" fmla="*/ 4255078 w 4460298"/>
              <a:gd name="connsiteY144" fmla="*/ 282240 h 491887"/>
              <a:gd name="connsiteX145" fmla="*/ 4221307 w 4460298"/>
              <a:gd name="connsiteY145" fmla="*/ 279642 h 491887"/>
              <a:gd name="connsiteX146" fmla="*/ 4192732 w 4460298"/>
              <a:gd name="connsiteY146" fmla="*/ 277044 h 491887"/>
              <a:gd name="connsiteX147" fmla="*/ 4127789 w 4460298"/>
              <a:gd name="connsiteY147" fmla="*/ 271849 h 491887"/>
              <a:gd name="connsiteX148" fmla="*/ 4096616 w 4460298"/>
              <a:gd name="connsiteY148" fmla="*/ 266653 h 491887"/>
              <a:gd name="connsiteX149" fmla="*/ 4042064 w 4460298"/>
              <a:gd name="connsiteY149" fmla="*/ 258860 h 491887"/>
              <a:gd name="connsiteX150" fmla="*/ 4021282 w 4460298"/>
              <a:gd name="connsiteY150" fmla="*/ 256262 h 491887"/>
              <a:gd name="connsiteX151" fmla="*/ 4003098 w 4460298"/>
              <a:gd name="connsiteY151" fmla="*/ 253665 h 491887"/>
              <a:gd name="connsiteX152" fmla="*/ 3987512 w 4460298"/>
              <a:gd name="connsiteY152" fmla="*/ 251067 h 491887"/>
              <a:gd name="connsiteX153" fmla="*/ 3964132 w 4460298"/>
              <a:gd name="connsiteY153" fmla="*/ 248469 h 491887"/>
              <a:gd name="connsiteX154" fmla="*/ 3935557 w 4460298"/>
              <a:gd name="connsiteY154" fmla="*/ 243274 h 491887"/>
              <a:gd name="connsiteX155" fmla="*/ 3883603 w 4460298"/>
              <a:gd name="connsiteY155" fmla="*/ 235481 h 491887"/>
              <a:gd name="connsiteX156" fmla="*/ 3857625 w 4460298"/>
              <a:gd name="connsiteY156" fmla="*/ 232883 h 491887"/>
              <a:gd name="connsiteX157" fmla="*/ 3834246 w 4460298"/>
              <a:gd name="connsiteY157" fmla="*/ 227687 h 491887"/>
              <a:gd name="connsiteX158" fmla="*/ 3816062 w 4460298"/>
              <a:gd name="connsiteY158" fmla="*/ 225090 h 491887"/>
              <a:gd name="connsiteX159" fmla="*/ 3803073 w 4460298"/>
              <a:gd name="connsiteY159" fmla="*/ 222492 h 491887"/>
              <a:gd name="connsiteX160" fmla="*/ 3766705 w 4460298"/>
              <a:gd name="connsiteY160" fmla="*/ 219894 h 491887"/>
              <a:gd name="connsiteX161" fmla="*/ 3751118 w 4460298"/>
              <a:gd name="connsiteY161" fmla="*/ 217296 h 491887"/>
              <a:gd name="connsiteX162" fmla="*/ 3701762 w 4460298"/>
              <a:gd name="connsiteY162" fmla="*/ 212101 h 491887"/>
              <a:gd name="connsiteX163" fmla="*/ 3688773 w 4460298"/>
              <a:gd name="connsiteY163" fmla="*/ 209503 h 491887"/>
              <a:gd name="connsiteX164" fmla="*/ 3655003 w 4460298"/>
              <a:gd name="connsiteY164" fmla="*/ 204308 h 491887"/>
              <a:gd name="connsiteX165" fmla="*/ 3644612 w 4460298"/>
              <a:gd name="connsiteY165" fmla="*/ 201710 h 491887"/>
              <a:gd name="connsiteX166" fmla="*/ 3584864 w 4460298"/>
              <a:gd name="connsiteY166" fmla="*/ 199112 h 491887"/>
              <a:gd name="connsiteX167" fmla="*/ 3574473 w 4460298"/>
              <a:gd name="connsiteY167" fmla="*/ 196515 h 491887"/>
              <a:gd name="connsiteX168" fmla="*/ 3566680 w 4460298"/>
              <a:gd name="connsiteY168" fmla="*/ 193917 h 491887"/>
              <a:gd name="connsiteX169" fmla="*/ 3509530 w 4460298"/>
              <a:gd name="connsiteY169" fmla="*/ 188721 h 491887"/>
              <a:gd name="connsiteX170" fmla="*/ 3457575 w 4460298"/>
              <a:gd name="connsiteY170" fmla="*/ 183526 h 491887"/>
              <a:gd name="connsiteX171" fmla="*/ 3091296 w 4460298"/>
              <a:gd name="connsiteY171" fmla="*/ 180928 h 491887"/>
              <a:gd name="connsiteX172" fmla="*/ 2948421 w 4460298"/>
              <a:gd name="connsiteY172" fmla="*/ 170537 h 491887"/>
              <a:gd name="connsiteX173" fmla="*/ 2896466 w 4460298"/>
              <a:gd name="connsiteY173" fmla="*/ 165342 h 491887"/>
              <a:gd name="connsiteX174" fmla="*/ 2875684 w 4460298"/>
              <a:gd name="connsiteY174" fmla="*/ 160146 h 491887"/>
              <a:gd name="connsiteX175" fmla="*/ 2852305 w 4460298"/>
              <a:gd name="connsiteY175" fmla="*/ 157549 h 491887"/>
              <a:gd name="connsiteX176" fmla="*/ 2839316 w 4460298"/>
              <a:gd name="connsiteY176" fmla="*/ 154951 h 491887"/>
              <a:gd name="connsiteX177" fmla="*/ 2763982 w 4460298"/>
              <a:gd name="connsiteY177" fmla="*/ 144560 h 491887"/>
              <a:gd name="connsiteX178" fmla="*/ 2727614 w 4460298"/>
              <a:gd name="connsiteY178" fmla="*/ 136767 h 491887"/>
              <a:gd name="connsiteX179" fmla="*/ 2688648 w 4460298"/>
              <a:gd name="connsiteY179" fmla="*/ 131571 h 491887"/>
              <a:gd name="connsiteX180" fmla="*/ 2654878 w 4460298"/>
              <a:gd name="connsiteY180" fmla="*/ 123778 h 491887"/>
              <a:gd name="connsiteX181" fmla="*/ 2639291 w 4460298"/>
              <a:gd name="connsiteY181" fmla="*/ 113387 h 491887"/>
              <a:gd name="connsiteX182" fmla="*/ 2610716 w 4460298"/>
              <a:gd name="connsiteY182" fmla="*/ 108192 h 491887"/>
              <a:gd name="connsiteX183" fmla="*/ 2600325 w 4460298"/>
              <a:gd name="connsiteY183" fmla="*/ 102996 h 491887"/>
              <a:gd name="connsiteX184" fmla="*/ 2571750 w 4460298"/>
              <a:gd name="connsiteY184" fmla="*/ 97801 h 491887"/>
              <a:gd name="connsiteX185" fmla="*/ 2522393 w 4460298"/>
              <a:gd name="connsiteY185" fmla="*/ 92606 h 491887"/>
              <a:gd name="connsiteX186" fmla="*/ 2452255 w 4460298"/>
              <a:gd name="connsiteY186" fmla="*/ 82215 h 491887"/>
              <a:gd name="connsiteX187" fmla="*/ 2434071 w 4460298"/>
              <a:gd name="connsiteY187" fmla="*/ 77019 h 491887"/>
              <a:gd name="connsiteX188" fmla="*/ 2384714 w 4460298"/>
              <a:gd name="connsiteY188" fmla="*/ 71824 h 491887"/>
              <a:gd name="connsiteX189" fmla="*/ 2322368 w 4460298"/>
              <a:gd name="connsiteY189" fmla="*/ 61433 h 491887"/>
              <a:gd name="connsiteX190" fmla="*/ 2275609 w 4460298"/>
              <a:gd name="connsiteY190" fmla="*/ 56237 h 491887"/>
              <a:gd name="connsiteX191" fmla="*/ 2228850 w 4460298"/>
              <a:gd name="connsiteY191" fmla="*/ 48444 h 491887"/>
              <a:gd name="connsiteX192" fmla="*/ 2140528 w 4460298"/>
              <a:gd name="connsiteY192" fmla="*/ 35456 h 491887"/>
              <a:gd name="connsiteX193" fmla="*/ 2122343 w 4460298"/>
              <a:gd name="connsiteY193" fmla="*/ 30260 h 491887"/>
              <a:gd name="connsiteX194" fmla="*/ 2080780 w 4460298"/>
              <a:gd name="connsiteY194" fmla="*/ 27662 h 491887"/>
              <a:gd name="connsiteX195" fmla="*/ 2062596 w 4460298"/>
              <a:gd name="connsiteY195" fmla="*/ 25065 h 491887"/>
              <a:gd name="connsiteX196" fmla="*/ 2036618 w 4460298"/>
              <a:gd name="connsiteY196" fmla="*/ 17271 h 491887"/>
              <a:gd name="connsiteX197" fmla="*/ 1987262 w 4460298"/>
              <a:gd name="connsiteY197" fmla="*/ 14674 h 491887"/>
              <a:gd name="connsiteX198" fmla="*/ 1958687 w 4460298"/>
              <a:gd name="connsiteY198" fmla="*/ 12076 h 491887"/>
              <a:gd name="connsiteX199" fmla="*/ 1849582 w 4460298"/>
              <a:gd name="connsiteY199" fmla="*/ 9478 h 491887"/>
              <a:gd name="connsiteX200" fmla="*/ 1795030 w 4460298"/>
              <a:gd name="connsiteY200" fmla="*/ 6881 h 491887"/>
              <a:gd name="connsiteX201" fmla="*/ 1400175 w 4460298"/>
              <a:gd name="connsiteY201" fmla="*/ 4283 h 491887"/>
              <a:gd name="connsiteX202" fmla="*/ 1394980 w 4460298"/>
              <a:gd name="connsiteY202" fmla="*/ 12076 h 49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4460298" h="491887">
                <a:moveTo>
                  <a:pt x="1394980" y="12076"/>
                </a:moveTo>
                <a:cubicBezTo>
                  <a:pt x="1391949" y="14241"/>
                  <a:pt x="1386497" y="16069"/>
                  <a:pt x="1381991" y="17271"/>
                </a:cubicBezTo>
                <a:cubicBezTo>
                  <a:pt x="1371608" y="20040"/>
                  <a:pt x="1352343" y="23079"/>
                  <a:pt x="1340428" y="25065"/>
                </a:cubicBezTo>
                <a:cubicBezTo>
                  <a:pt x="1327733" y="33527"/>
                  <a:pt x="1335345" y="30072"/>
                  <a:pt x="1314450" y="32858"/>
                </a:cubicBezTo>
                <a:lnTo>
                  <a:pt x="1293668" y="35456"/>
                </a:lnTo>
                <a:cubicBezTo>
                  <a:pt x="1288454" y="36201"/>
                  <a:pt x="1283308" y="37400"/>
                  <a:pt x="1278082" y="38053"/>
                </a:cubicBezTo>
                <a:cubicBezTo>
                  <a:pt x="1269447" y="39132"/>
                  <a:pt x="1260764" y="39785"/>
                  <a:pt x="1252105" y="40651"/>
                </a:cubicBezTo>
                <a:cubicBezTo>
                  <a:pt x="1235417" y="46214"/>
                  <a:pt x="1242785" y="44208"/>
                  <a:pt x="1213139" y="48444"/>
                </a:cubicBezTo>
                <a:lnTo>
                  <a:pt x="1176771" y="53640"/>
                </a:lnTo>
                <a:cubicBezTo>
                  <a:pt x="1157738" y="59983"/>
                  <a:pt x="1182583" y="52308"/>
                  <a:pt x="1145598" y="58835"/>
                </a:cubicBezTo>
                <a:cubicBezTo>
                  <a:pt x="1138566" y="60076"/>
                  <a:pt x="1131590" y="61773"/>
                  <a:pt x="1124816" y="64031"/>
                </a:cubicBezTo>
                <a:cubicBezTo>
                  <a:pt x="1122218" y="64897"/>
                  <a:pt x="1119696" y="66034"/>
                  <a:pt x="1117023" y="66628"/>
                </a:cubicBezTo>
                <a:cubicBezTo>
                  <a:pt x="1111881" y="67771"/>
                  <a:pt x="1106579" y="68083"/>
                  <a:pt x="1101437" y="69226"/>
                </a:cubicBezTo>
                <a:cubicBezTo>
                  <a:pt x="1098764" y="69820"/>
                  <a:pt x="1096350" y="71408"/>
                  <a:pt x="1093643" y="71824"/>
                </a:cubicBezTo>
                <a:cubicBezTo>
                  <a:pt x="1085042" y="73147"/>
                  <a:pt x="1076309" y="73404"/>
                  <a:pt x="1067666" y="74421"/>
                </a:cubicBezTo>
                <a:cubicBezTo>
                  <a:pt x="1061585" y="75136"/>
                  <a:pt x="1055506" y="75924"/>
                  <a:pt x="1049482" y="77019"/>
                </a:cubicBezTo>
                <a:cubicBezTo>
                  <a:pt x="1045969" y="77658"/>
                  <a:pt x="1042625" y="79112"/>
                  <a:pt x="1039091" y="79617"/>
                </a:cubicBezTo>
                <a:cubicBezTo>
                  <a:pt x="1030476" y="80848"/>
                  <a:pt x="1021773" y="81349"/>
                  <a:pt x="1013114" y="82215"/>
                </a:cubicBezTo>
                <a:cubicBezTo>
                  <a:pt x="1009650" y="83081"/>
                  <a:pt x="1006260" y="84330"/>
                  <a:pt x="1002723" y="84812"/>
                </a:cubicBezTo>
                <a:cubicBezTo>
                  <a:pt x="927689" y="95044"/>
                  <a:pt x="980152" y="86088"/>
                  <a:pt x="937780" y="92606"/>
                </a:cubicBezTo>
                <a:cubicBezTo>
                  <a:pt x="883439" y="100965"/>
                  <a:pt x="951182" y="90418"/>
                  <a:pt x="911803" y="97801"/>
                </a:cubicBezTo>
                <a:cubicBezTo>
                  <a:pt x="901449" y="99742"/>
                  <a:pt x="890960" y="100930"/>
                  <a:pt x="880630" y="102996"/>
                </a:cubicBezTo>
                <a:cubicBezTo>
                  <a:pt x="876300" y="103862"/>
                  <a:pt x="872027" y="105088"/>
                  <a:pt x="867641" y="105594"/>
                </a:cubicBezTo>
                <a:cubicBezTo>
                  <a:pt x="849495" y="107688"/>
                  <a:pt x="831107" y="107788"/>
                  <a:pt x="813089" y="110790"/>
                </a:cubicBezTo>
                <a:lnTo>
                  <a:pt x="797503" y="113387"/>
                </a:lnTo>
                <a:cubicBezTo>
                  <a:pt x="793159" y="114177"/>
                  <a:pt x="788878" y="115314"/>
                  <a:pt x="784514" y="115985"/>
                </a:cubicBezTo>
                <a:cubicBezTo>
                  <a:pt x="768099" y="118511"/>
                  <a:pt x="765044" y="117606"/>
                  <a:pt x="750743" y="121181"/>
                </a:cubicBezTo>
                <a:cubicBezTo>
                  <a:pt x="748087" y="121845"/>
                  <a:pt x="745583" y="123026"/>
                  <a:pt x="742950" y="123778"/>
                </a:cubicBezTo>
                <a:cubicBezTo>
                  <a:pt x="739517" y="124759"/>
                  <a:pt x="735992" y="125395"/>
                  <a:pt x="732559" y="126376"/>
                </a:cubicBezTo>
                <a:cubicBezTo>
                  <a:pt x="729926" y="127128"/>
                  <a:pt x="727477" y="128587"/>
                  <a:pt x="724766" y="128974"/>
                </a:cubicBezTo>
                <a:cubicBezTo>
                  <a:pt x="709241" y="131192"/>
                  <a:pt x="678007" y="134169"/>
                  <a:pt x="678007" y="134169"/>
                </a:cubicBezTo>
                <a:cubicBezTo>
                  <a:pt x="658232" y="140761"/>
                  <a:pt x="667791" y="138291"/>
                  <a:pt x="649432" y="141962"/>
                </a:cubicBezTo>
                <a:cubicBezTo>
                  <a:pt x="645968" y="143694"/>
                  <a:pt x="642715" y="145933"/>
                  <a:pt x="639041" y="147158"/>
                </a:cubicBezTo>
                <a:cubicBezTo>
                  <a:pt x="633338" y="149059"/>
                  <a:pt x="611993" y="151764"/>
                  <a:pt x="607868" y="152353"/>
                </a:cubicBezTo>
                <a:cubicBezTo>
                  <a:pt x="589102" y="158609"/>
                  <a:pt x="609437" y="152491"/>
                  <a:pt x="571500" y="157549"/>
                </a:cubicBezTo>
                <a:cubicBezTo>
                  <a:pt x="561079" y="158938"/>
                  <a:pt x="562481" y="160452"/>
                  <a:pt x="553316" y="162744"/>
                </a:cubicBezTo>
                <a:cubicBezTo>
                  <a:pt x="549033" y="163815"/>
                  <a:pt x="544638" y="164384"/>
                  <a:pt x="540328" y="165342"/>
                </a:cubicBezTo>
                <a:cubicBezTo>
                  <a:pt x="536843" y="166117"/>
                  <a:pt x="533466" y="167397"/>
                  <a:pt x="529937" y="167940"/>
                </a:cubicBezTo>
                <a:cubicBezTo>
                  <a:pt x="522187" y="169132"/>
                  <a:pt x="514302" y="169314"/>
                  <a:pt x="506557" y="170537"/>
                </a:cubicBezTo>
                <a:cubicBezTo>
                  <a:pt x="497835" y="171914"/>
                  <a:pt x="489290" y="174281"/>
                  <a:pt x="480580" y="175733"/>
                </a:cubicBezTo>
                <a:cubicBezTo>
                  <a:pt x="475384" y="176599"/>
                  <a:pt x="470158" y="177298"/>
                  <a:pt x="464993" y="178331"/>
                </a:cubicBezTo>
                <a:cubicBezTo>
                  <a:pt x="461492" y="179031"/>
                  <a:pt x="458131" y="180385"/>
                  <a:pt x="454603" y="180928"/>
                </a:cubicBezTo>
                <a:cubicBezTo>
                  <a:pt x="446853" y="182120"/>
                  <a:pt x="439016" y="182660"/>
                  <a:pt x="431223" y="183526"/>
                </a:cubicBezTo>
                <a:cubicBezTo>
                  <a:pt x="428625" y="184392"/>
                  <a:pt x="426086" y="185460"/>
                  <a:pt x="423430" y="186124"/>
                </a:cubicBezTo>
                <a:cubicBezTo>
                  <a:pt x="411197" y="189182"/>
                  <a:pt x="405437" y="189122"/>
                  <a:pt x="392257" y="191319"/>
                </a:cubicBezTo>
                <a:cubicBezTo>
                  <a:pt x="387902" y="192045"/>
                  <a:pt x="383623" y="193191"/>
                  <a:pt x="379268" y="193917"/>
                </a:cubicBezTo>
                <a:cubicBezTo>
                  <a:pt x="373228" y="194924"/>
                  <a:pt x="367136" y="195584"/>
                  <a:pt x="361084" y="196515"/>
                </a:cubicBezTo>
                <a:cubicBezTo>
                  <a:pt x="355878" y="197316"/>
                  <a:pt x="350729" y="198497"/>
                  <a:pt x="345498" y="199112"/>
                </a:cubicBezTo>
                <a:cubicBezTo>
                  <a:pt x="335999" y="200229"/>
                  <a:pt x="326448" y="200844"/>
                  <a:pt x="316923" y="201710"/>
                </a:cubicBezTo>
                <a:cubicBezTo>
                  <a:pt x="312593" y="202576"/>
                  <a:pt x="308194" y="203146"/>
                  <a:pt x="303934" y="204308"/>
                </a:cubicBezTo>
                <a:cubicBezTo>
                  <a:pt x="298651" y="205749"/>
                  <a:pt x="293718" y="208429"/>
                  <a:pt x="288348" y="209503"/>
                </a:cubicBezTo>
                <a:cubicBezTo>
                  <a:pt x="280929" y="210987"/>
                  <a:pt x="272308" y="212497"/>
                  <a:pt x="264968" y="214699"/>
                </a:cubicBezTo>
                <a:cubicBezTo>
                  <a:pt x="259723" y="216273"/>
                  <a:pt x="254816" y="219215"/>
                  <a:pt x="249382" y="219894"/>
                </a:cubicBezTo>
                <a:cubicBezTo>
                  <a:pt x="234642" y="221737"/>
                  <a:pt x="230471" y="221411"/>
                  <a:pt x="218209" y="225090"/>
                </a:cubicBezTo>
                <a:cubicBezTo>
                  <a:pt x="218174" y="225100"/>
                  <a:pt x="198744" y="231578"/>
                  <a:pt x="194830" y="232883"/>
                </a:cubicBezTo>
                <a:cubicBezTo>
                  <a:pt x="192232" y="233749"/>
                  <a:pt x="189486" y="234257"/>
                  <a:pt x="187037" y="235481"/>
                </a:cubicBezTo>
                <a:cubicBezTo>
                  <a:pt x="173453" y="242273"/>
                  <a:pt x="180403" y="239737"/>
                  <a:pt x="166255" y="243274"/>
                </a:cubicBezTo>
                <a:cubicBezTo>
                  <a:pt x="163657" y="245006"/>
                  <a:pt x="161173" y="246920"/>
                  <a:pt x="158462" y="248469"/>
                </a:cubicBezTo>
                <a:cubicBezTo>
                  <a:pt x="155100" y="250390"/>
                  <a:pt x="151293" y="251517"/>
                  <a:pt x="148071" y="253665"/>
                </a:cubicBezTo>
                <a:cubicBezTo>
                  <a:pt x="146033" y="255024"/>
                  <a:pt x="145001" y="257645"/>
                  <a:pt x="142875" y="258860"/>
                </a:cubicBezTo>
                <a:cubicBezTo>
                  <a:pt x="141010" y="259925"/>
                  <a:pt x="126285" y="265605"/>
                  <a:pt x="122093" y="266653"/>
                </a:cubicBezTo>
                <a:cubicBezTo>
                  <a:pt x="107269" y="270359"/>
                  <a:pt x="112042" y="267851"/>
                  <a:pt x="98714" y="271849"/>
                </a:cubicBezTo>
                <a:cubicBezTo>
                  <a:pt x="93469" y="273423"/>
                  <a:pt x="88323" y="275312"/>
                  <a:pt x="83128" y="277044"/>
                </a:cubicBezTo>
                <a:cubicBezTo>
                  <a:pt x="83127" y="277044"/>
                  <a:pt x="67542" y="282239"/>
                  <a:pt x="67541" y="282240"/>
                </a:cubicBezTo>
                <a:cubicBezTo>
                  <a:pt x="64943" y="283972"/>
                  <a:pt x="62186" y="285485"/>
                  <a:pt x="59748" y="287435"/>
                </a:cubicBezTo>
                <a:cubicBezTo>
                  <a:pt x="57836" y="288965"/>
                  <a:pt x="56591" y="291272"/>
                  <a:pt x="54553" y="292631"/>
                </a:cubicBezTo>
                <a:cubicBezTo>
                  <a:pt x="51331" y="294779"/>
                  <a:pt x="47524" y="295905"/>
                  <a:pt x="44162" y="297826"/>
                </a:cubicBezTo>
                <a:cubicBezTo>
                  <a:pt x="41451" y="299375"/>
                  <a:pt x="39238" y="301791"/>
                  <a:pt x="36368" y="303021"/>
                </a:cubicBezTo>
                <a:cubicBezTo>
                  <a:pt x="33087" y="304427"/>
                  <a:pt x="29397" y="304593"/>
                  <a:pt x="25978" y="305619"/>
                </a:cubicBezTo>
                <a:cubicBezTo>
                  <a:pt x="-5613" y="315097"/>
                  <a:pt x="23929" y="307431"/>
                  <a:pt x="0" y="313412"/>
                </a:cubicBezTo>
                <a:cubicBezTo>
                  <a:pt x="866" y="316010"/>
                  <a:pt x="887" y="319068"/>
                  <a:pt x="2598" y="321206"/>
                </a:cubicBezTo>
                <a:cubicBezTo>
                  <a:pt x="4548" y="323644"/>
                  <a:pt x="7599" y="325005"/>
                  <a:pt x="10391" y="326401"/>
                </a:cubicBezTo>
                <a:cubicBezTo>
                  <a:pt x="12840" y="327626"/>
                  <a:pt x="15551" y="328247"/>
                  <a:pt x="18184" y="328999"/>
                </a:cubicBezTo>
                <a:cubicBezTo>
                  <a:pt x="30426" y="332496"/>
                  <a:pt x="32054" y="332093"/>
                  <a:pt x="46759" y="334194"/>
                </a:cubicBezTo>
                <a:cubicBezTo>
                  <a:pt x="51955" y="335926"/>
                  <a:pt x="56888" y="338935"/>
                  <a:pt x="62346" y="339390"/>
                </a:cubicBezTo>
                <a:cubicBezTo>
                  <a:pt x="101332" y="342638"/>
                  <a:pt x="83155" y="340835"/>
                  <a:pt x="116898" y="344585"/>
                </a:cubicBezTo>
                <a:cubicBezTo>
                  <a:pt x="120362" y="345451"/>
                  <a:pt x="123856" y="346202"/>
                  <a:pt x="127289" y="347183"/>
                </a:cubicBezTo>
                <a:cubicBezTo>
                  <a:pt x="129922" y="347935"/>
                  <a:pt x="132359" y="349494"/>
                  <a:pt x="135082" y="349781"/>
                </a:cubicBezTo>
                <a:cubicBezTo>
                  <a:pt x="148887" y="351234"/>
                  <a:pt x="162791" y="351512"/>
                  <a:pt x="176646" y="352378"/>
                </a:cubicBezTo>
                <a:cubicBezTo>
                  <a:pt x="188900" y="354421"/>
                  <a:pt x="191768" y="354473"/>
                  <a:pt x="202623" y="357574"/>
                </a:cubicBezTo>
                <a:cubicBezTo>
                  <a:pt x="205256" y="358326"/>
                  <a:pt x="207711" y="359744"/>
                  <a:pt x="210416" y="360171"/>
                </a:cubicBezTo>
                <a:cubicBezTo>
                  <a:pt x="224208" y="362349"/>
                  <a:pt x="238289" y="362628"/>
                  <a:pt x="251980" y="365367"/>
                </a:cubicBezTo>
                <a:cubicBezTo>
                  <a:pt x="260894" y="367150"/>
                  <a:pt x="266810" y="368120"/>
                  <a:pt x="275359" y="370562"/>
                </a:cubicBezTo>
                <a:cubicBezTo>
                  <a:pt x="277992" y="371314"/>
                  <a:pt x="280459" y="372670"/>
                  <a:pt x="283153" y="373160"/>
                </a:cubicBezTo>
                <a:cubicBezTo>
                  <a:pt x="304741" y="377086"/>
                  <a:pt x="316923" y="375107"/>
                  <a:pt x="340303" y="380953"/>
                </a:cubicBezTo>
                <a:cubicBezTo>
                  <a:pt x="343766" y="381819"/>
                  <a:pt x="347172" y="382964"/>
                  <a:pt x="350693" y="383551"/>
                </a:cubicBezTo>
                <a:cubicBezTo>
                  <a:pt x="371429" y="387007"/>
                  <a:pt x="391988" y="387431"/>
                  <a:pt x="413039" y="388746"/>
                </a:cubicBezTo>
                <a:cubicBezTo>
                  <a:pt x="431797" y="394999"/>
                  <a:pt x="409498" y="388201"/>
                  <a:pt x="446809" y="393942"/>
                </a:cubicBezTo>
                <a:cubicBezTo>
                  <a:pt x="449516" y="394358"/>
                  <a:pt x="451918" y="396003"/>
                  <a:pt x="454603" y="396540"/>
                </a:cubicBezTo>
                <a:cubicBezTo>
                  <a:pt x="460607" y="397741"/>
                  <a:pt x="466763" y="398042"/>
                  <a:pt x="472787" y="399137"/>
                </a:cubicBezTo>
                <a:cubicBezTo>
                  <a:pt x="476300" y="399776"/>
                  <a:pt x="479649" y="401192"/>
                  <a:pt x="483178" y="401735"/>
                </a:cubicBezTo>
                <a:cubicBezTo>
                  <a:pt x="490928" y="402927"/>
                  <a:pt x="498795" y="403224"/>
                  <a:pt x="506557" y="404333"/>
                </a:cubicBezTo>
                <a:cubicBezTo>
                  <a:pt x="510928" y="404958"/>
                  <a:pt x="515136" y="406707"/>
                  <a:pt x="519546" y="406931"/>
                </a:cubicBezTo>
                <a:cubicBezTo>
                  <a:pt x="566277" y="409307"/>
                  <a:pt x="659823" y="412126"/>
                  <a:pt x="659823" y="412126"/>
                </a:cubicBezTo>
                <a:cubicBezTo>
                  <a:pt x="675409" y="413858"/>
                  <a:pt x="690928" y="416372"/>
                  <a:pt x="706582" y="417321"/>
                </a:cubicBezTo>
                <a:cubicBezTo>
                  <a:pt x="811342" y="423671"/>
                  <a:pt x="763709" y="421217"/>
                  <a:pt x="849457" y="425115"/>
                </a:cubicBezTo>
                <a:cubicBezTo>
                  <a:pt x="887329" y="431425"/>
                  <a:pt x="844819" y="424968"/>
                  <a:pt x="919596" y="430310"/>
                </a:cubicBezTo>
                <a:cubicBezTo>
                  <a:pt x="1002924" y="436263"/>
                  <a:pt x="871248" y="428690"/>
                  <a:pt x="955964" y="438103"/>
                </a:cubicBezTo>
                <a:cubicBezTo>
                  <a:pt x="973198" y="440018"/>
                  <a:pt x="990600" y="439835"/>
                  <a:pt x="1007918" y="440701"/>
                </a:cubicBezTo>
                <a:cubicBezTo>
                  <a:pt x="1049412" y="447617"/>
                  <a:pt x="1005672" y="441009"/>
                  <a:pt x="1093643" y="445896"/>
                </a:cubicBezTo>
                <a:cubicBezTo>
                  <a:pt x="1115028" y="447084"/>
                  <a:pt x="1138088" y="452382"/>
                  <a:pt x="1158587" y="456287"/>
                </a:cubicBezTo>
                <a:cubicBezTo>
                  <a:pt x="1162924" y="457113"/>
                  <a:pt x="1167171" y="458570"/>
                  <a:pt x="1171575" y="458885"/>
                </a:cubicBezTo>
                <a:lnTo>
                  <a:pt x="1207943" y="461483"/>
                </a:lnTo>
                <a:cubicBezTo>
                  <a:pt x="1245465" y="472202"/>
                  <a:pt x="1214538" y="464866"/>
                  <a:pt x="1280680" y="469276"/>
                </a:cubicBezTo>
                <a:cubicBezTo>
                  <a:pt x="1304679" y="470876"/>
                  <a:pt x="1301905" y="472477"/>
                  <a:pt x="1324841" y="474471"/>
                </a:cubicBezTo>
                <a:cubicBezTo>
                  <a:pt x="1337810" y="475599"/>
                  <a:pt x="1350818" y="476203"/>
                  <a:pt x="1363807" y="477069"/>
                </a:cubicBezTo>
                <a:cubicBezTo>
                  <a:pt x="1509457" y="506201"/>
                  <a:pt x="1392357" y="483634"/>
                  <a:pt x="1784639" y="482265"/>
                </a:cubicBezTo>
                <a:lnTo>
                  <a:pt x="2865293" y="474471"/>
                </a:lnTo>
                <a:cubicBezTo>
                  <a:pt x="2888625" y="470584"/>
                  <a:pt x="2891630" y="469865"/>
                  <a:pt x="2922443" y="466678"/>
                </a:cubicBezTo>
                <a:cubicBezTo>
                  <a:pt x="2933673" y="465516"/>
                  <a:pt x="2944980" y="465204"/>
                  <a:pt x="2956214" y="464081"/>
                </a:cubicBezTo>
                <a:cubicBezTo>
                  <a:pt x="2974950" y="462208"/>
                  <a:pt x="3003146" y="455617"/>
                  <a:pt x="3018559" y="453690"/>
                </a:cubicBezTo>
                <a:cubicBezTo>
                  <a:pt x="3025486" y="452824"/>
                  <a:pt x="3032455" y="452240"/>
                  <a:pt x="3039341" y="451092"/>
                </a:cubicBezTo>
                <a:cubicBezTo>
                  <a:pt x="3056801" y="448182"/>
                  <a:pt x="3046614" y="446676"/>
                  <a:pt x="3070514" y="440701"/>
                </a:cubicBezTo>
                <a:cubicBezTo>
                  <a:pt x="3077287" y="439008"/>
                  <a:pt x="3084410" y="439251"/>
                  <a:pt x="3091296" y="438103"/>
                </a:cubicBezTo>
                <a:cubicBezTo>
                  <a:pt x="3142205" y="429618"/>
                  <a:pt x="3091633" y="435239"/>
                  <a:pt x="3145848" y="430310"/>
                </a:cubicBezTo>
                <a:cubicBezTo>
                  <a:pt x="3154061" y="428667"/>
                  <a:pt x="3166340" y="426066"/>
                  <a:pt x="3174423" y="425115"/>
                </a:cubicBezTo>
                <a:cubicBezTo>
                  <a:pt x="3183922" y="423998"/>
                  <a:pt x="3193473" y="423383"/>
                  <a:pt x="3202998" y="422517"/>
                </a:cubicBezTo>
                <a:cubicBezTo>
                  <a:pt x="3215534" y="420010"/>
                  <a:pt x="3220570" y="418753"/>
                  <a:pt x="3234171" y="417321"/>
                </a:cubicBezTo>
                <a:cubicBezTo>
                  <a:pt x="3244540" y="416230"/>
                  <a:pt x="3254952" y="415590"/>
                  <a:pt x="3265343" y="414724"/>
                </a:cubicBezTo>
                <a:lnTo>
                  <a:pt x="3280930" y="412126"/>
                </a:lnTo>
                <a:cubicBezTo>
                  <a:pt x="3285274" y="411336"/>
                  <a:pt x="3289537" y="410076"/>
                  <a:pt x="3293918" y="409528"/>
                </a:cubicBezTo>
                <a:cubicBezTo>
                  <a:pt x="3325645" y="405562"/>
                  <a:pt x="3354673" y="405971"/>
                  <a:pt x="3387437" y="404333"/>
                </a:cubicBezTo>
                <a:cubicBezTo>
                  <a:pt x="3400438" y="403683"/>
                  <a:pt x="3413406" y="402457"/>
                  <a:pt x="3426403" y="401735"/>
                </a:cubicBezTo>
                <a:lnTo>
                  <a:pt x="3480955" y="399137"/>
                </a:lnTo>
                <a:cubicBezTo>
                  <a:pt x="3562812" y="395499"/>
                  <a:pt x="3545636" y="396480"/>
                  <a:pt x="3644612" y="393942"/>
                </a:cubicBezTo>
                <a:cubicBezTo>
                  <a:pt x="3884384" y="403165"/>
                  <a:pt x="3788455" y="400447"/>
                  <a:pt x="4265468" y="393942"/>
                </a:cubicBezTo>
                <a:cubicBezTo>
                  <a:pt x="4271772" y="393856"/>
                  <a:pt x="4277435" y="389782"/>
                  <a:pt x="4283653" y="388746"/>
                </a:cubicBezTo>
                <a:cubicBezTo>
                  <a:pt x="4293087" y="387174"/>
                  <a:pt x="4302703" y="387015"/>
                  <a:pt x="4312228" y="386149"/>
                </a:cubicBezTo>
                <a:cubicBezTo>
                  <a:pt x="4342622" y="380069"/>
                  <a:pt x="4304944" y="387970"/>
                  <a:pt x="4343400" y="378356"/>
                </a:cubicBezTo>
                <a:cubicBezTo>
                  <a:pt x="4347684" y="377285"/>
                  <a:pt x="4352105" y="376829"/>
                  <a:pt x="4356389" y="375758"/>
                </a:cubicBezTo>
                <a:cubicBezTo>
                  <a:pt x="4359045" y="375094"/>
                  <a:pt x="4361549" y="373912"/>
                  <a:pt x="4364182" y="373160"/>
                </a:cubicBezTo>
                <a:cubicBezTo>
                  <a:pt x="4372747" y="370712"/>
                  <a:pt x="4378627" y="369751"/>
                  <a:pt x="4387562" y="367965"/>
                </a:cubicBezTo>
                <a:cubicBezTo>
                  <a:pt x="4391881" y="363645"/>
                  <a:pt x="4394649" y="360196"/>
                  <a:pt x="4400550" y="357574"/>
                </a:cubicBezTo>
                <a:cubicBezTo>
                  <a:pt x="4405555" y="355350"/>
                  <a:pt x="4411580" y="355416"/>
                  <a:pt x="4416137" y="352378"/>
                </a:cubicBezTo>
                <a:lnTo>
                  <a:pt x="4431723" y="341987"/>
                </a:lnTo>
                <a:cubicBezTo>
                  <a:pt x="4434504" y="337815"/>
                  <a:pt x="4437670" y="331962"/>
                  <a:pt x="4442114" y="328999"/>
                </a:cubicBezTo>
                <a:cubicBezTo>
                  <a:pt x="4462626" y="315325"/>
                  <a:pt x="4443283" y="333025"/>
                  <a:pt x="4460298" y="316010"/>
                </a:cubicBezTo>
                <a:cubicBezTo>
                  <a:pt x="4442224" y="308781"/>
                  <a:pt x="4451733" y="312290"/>
                  <a:pt x="4431723" y="305619"/>
                </a:cubicBezTo>
                <a:cubicBezTo>
                  <a:pt x="4429125" y="304753"/>
                  <a:pt x="4426631" y="303471"/>
                  <a:pt x="4423930" y="303021"/>
                </a:cubicBezTo>
                <a:lnTo>
                  <a:pt x="4408343" y="300424"/>
                </a:lnTo>
                <a:cubicBezTo>
                  <a:pt x="4402291" y="299493"/>
                  <a:pt x="4396199" y="298833"/>
                  <a:pt x="4390159" y="297826"/>
                </a:cubicBezTo>
                <a:cubicBezTo>
                  <a:pt x="4385804" y="297100"/>
                  <a:pt x="4381562" y="295690"/>
                  <a:pt x="4377171" y="295228"/>
                </a:cubicBezTo>
                <a:cubicBezTo>
                  <a:pt x="4365084" y="293956"/>
                  <a:pt x="4352893" y="293871"/>
                  <a:pt x="4340803" y="292631"/>
                </a:cubicBezTo>
                <a:cubicBezTo>
                  <a:pt x="4319113" y="290406"/>
                  <a:pt x="4297504" y="287461"/>
                  <a:pt x="4275859" y="284837"/>
                </a:cubicBezTo>
                <a:cubicBezTo>
                  <a:pt x="4268929" y="283997"/>
                  <a:pt x="4262038" y="282775"/>
                  <a:pt x="4255078" y="282240"/>
                </a:cubicBezTo>
                <a:lnTo>
                  <a:pt x="4221307" y="279642"/>
                </a:lnTo>
                <a:lnTo>
                  <a:pt x="4192732" y="277044"/>
                </a:lnTo>
                <a:cubicBezTo>
                  <a:pt x="4172515" y="275489"/>
                  <a:pt x="4148381" y="274657"/>
                  <a:pt x="4127789" y="271849"/>
                </a:cubicBezTo>
                <a:cubicBezTo>
                  <a:pt x="4117351" y="270426"/>
                  <a:pt x="4107069" y="267959"/>
                  <a:pt x="4096616" y="266653"/>
                </a:cubicBezTo>
                <a:cubicBezTo>
                  <a:pt x="4049232" y="260732"/>
                  <a:pt x="4107695" y="268237"/>
                  <a:pt x="4042064" y="258860"/>
                </a:cubicBezTo>
                <a:cubicBezTo>
                  <a:pt x="4035153" y="257873"/>
                  <a:pt x="4028202" y="257185"/>
                  <a:pt x="4021282" y="256262"/>
                </a:cubicBezTo>
                <a:lnTo>
                  <a:pt x="4003098" y="253665"/>
                </a:lnTo>
                <a:cubicBezTo>
                  <a:pt x="3997892" y="252864"/>
                  <a:pt x="3992733" y="251763"/>
                  <a:pt x="3987512" y="251067"/>
                </a:cubicBezTo>
                <a:cubicBezTo>
                  <a:pt x="3979739" y="250031"/>
                  <a:pt x="3971925" y="249335"/>
                  <a:pt x="3964132" y="248469"/>
                </a:cubicBezTo>
                <a:cubicBezTo>
                  <a:pt x="3946351" y="244023"/>
                  <a:pt x="3959763" y="246998"/>
                  <a:pt x="3935557" y="243274"/>
                </a:cubicBezTo>
                <a:cubicBezTo>
                  <a:pt x="3906631" y="238824"/>
                  <a:pt x="3928116" y="241045"/>
                  <a:pt x="3883603" y="235481"/>
                </a:cubicBezTo>
                <a:cubicBezTo>
                  <a:pt x="3874968" y="234402"/>
                  <a:pt x="3866260" y="233963"/>
                  <a:pt x="3857625" y="232883"/>
                </a:cubicBezTo>
                <a:cubicBezTo>
                  <a:pt x="3805733" y="226396"/>
                  <a:pt x="3864506" y="233739"/>
                  <a:pt x="3834246" y="227687"/>
                </a:cubicBezTo>
                <a:cubicBezTo>
                  <a:pt x="3828242" y="226486"/>
                  <a:pt x="3822102" y="226096"/>
                  <a:pt x="3816062" y="225090"/>
                </a:cubicBezTo>
                <a:cubicBezTo>
                  <a:pt x="3811707" y="224364"/>
                  <a:pt x="3807464" y="222954"/>
                  <a:pt x="3803073" y="222492"/>
                </a:cubicBezTo>
                <a:cubicBezTo>
                  <a:pt x="3790986" y="221220"/>
                  <a:pt x="3778828" y="220760"/>
                  <a:pt x="3766705" y="219894"/>
                </a:cubicBezTo>
                <a:cubicBezTo>
                  <a:pt x="3761509" y="219028"/>
                  <a:pt x="3756345" y="217949"/>
                  <a:pt x="3751118" y="217296"/>
                </a:cubicBezTo>
                <a:cubicBezTo>
                  <a:pt x="3733191" y="215055"/>
                  <a:pt x="3719507" y="214636"/>
                  <a:pt x="3701762" y="212101"/>
                </a:cubicBezTo>
                <a:cubicBezTo>
                  <a:pt x="3697391" y="211476"/>
                  <a:pt x="3693128" y="210229"/>
                  <a:pt x="3688773" y="209503"/>
                </a:cubicBezTo>
                <a:cubicBezTo>
                  <a:pt x="3673776" y="207004"/>
                  <a:pt x="3669401" y="207188"/>
                  <a:pt x="3655003" y="204308"/>
                </a:cubicBezTo>
                <a:cubicBezTo>
                  <a:pt x="3651502" y="203608"/>
                  <a:pt x="3648173" y="201974"/>
                  <a:pt x="3644612" y="201710"/>
                </a:cubicBezTo>
                <a:cubicBezTo>
                  <a:pt x="3624732" y="200237"/>
                  <a:pt x="3604780" y="199978"/>
                  <a:pt x="3584864" y="199112"/>
                </a:cubicBezTo>
                <a:cubicBezTo>
                  <a:pt x="3581400" y="198246"/>
                  <a:pt x="3577906" y="197496"/>
                  <a:pt x="3574473" y="196515"/>
                </a:cubicBezTo>
                <a:cubicBezTo>
                  <a:pt x="3571840" y="195763"/>
                  <a:pt x="3569374" y="194407"/>
                  <a:pt x="3566680" y="193917"/>
                </a:cubicBezTo>
                <a:cubicBezTo>
                  <a:pt x="3549437" y="190782"/>
                  <a:pt x="3525706" y="190127"/>
                  <a:pt x="3509530" y="188721"/>
                </a:cubicBezTo>
                <a:cubicBezTo>
                  <a:pt x="3497325" y="187660"/>
                  <a:pt x="3468734" y="183673"/>
                  <a:pt x="3457575" y="183526"/>
                </a:cubicBezTo>
                <a:lnTo>
                  <a:pt x="3091296" y="180928"/>
                </a:lnTo>
                <a:cubicBezTo>
                  <a:pt x="2999312" y="176930"/>
                  <a:pt x="3057582" y="180461"/>
                  <a:pt x="2948421" y="170537"/>
                </a:cubicBezTo>
                <a:cubicBezTo>
                  <a:pt x="2901792" y="166298"/>
                  <a:pt x="2933284" y="169945"/>
                  <a:pt x="2896466" y="165342"/>
                </a:cubicBezTo>
                <a:cubicBezTo>
                  <a:pt x="2887401" y="162320"/>
                  <a:pt x="2886655" y="161713"/>
                  <a:pt x="2875684" y="160146"/>
                </a:cubicBezTo>
                <a:cubicBezTo>
                  <a:pt x="2867922" y="159037"/>
                  <a:pt x="2860067" y="158658"/>
                  <a:pt x="2852305" y="157549"/>
                </a:cubicBezTo>
                <a:cubicBezTo>
                  <a:pt x="2847934" y="156925"/>
                  <a:pt x="2843684" y="155593"/>
                  <a:pt x="2839316" y="154951"/>
                </a:cubicBezTo>
                <a:lnTo>
                  <a:pt x="2763982" y="144560"/>
                </a:lnTo>
                <a:cubicBezTo>
                  <a:pt x="2708357" y="136834"/>
                  <a:pt x="2783808" y="148005"/>
                  <a:pt x="2727614" y="136767"/>
                </a:cubicBezTo>
                <a:cubicBezTo>
                  <a:pt x="2714765" y="134197"/>
                  <a:pt x="2701497" y="134141"/>
                  <a:pt x="2688648" y="131571"/>
                </a:cubicBezTo>
                <a:cubicBezTo>
                  <a:pt x="2677320" y="129305"/>
                  <a:pt x="2666135" y="126376"/>
                  <a:pt x="2654878" y="123778"/>
                </a:cubicBezTo>
                <a:cubicBezTo>
                  <a:pt x="2649682" y="120314"/>
                  <a:pt x="2644876" y="116179"/>
                  <a:pt x="2639291" y="113387"/>
                </a:cubicBezTo>
                <a:cubicBezTo>
                  <a:pt x="2634395" y="110939"/>
                  <a:pt x="2612823" y="108493"/>
                  <a:pt x="2610716" y="108192"/>
                </a:cubicBezTo>
                <a:cubicBezTo>
                  <a:pt x="2607252" y="106460"/>
                  <a:pt x="2603951" y="104356"/>
                  <a:pt x="2600325" y="102996"/>
                </a:cubicBezTo>
                <a:cubicBezTo>
                  <a:pt x="2593171" y="100314"/>
                  <a:pt x="2577729" y="98504"/>
                  <a:pt x="2571750" y="97801"/>
                </a:cubicBezTo>
                <a:cubicBezTo>
                  <a:pt x="2556450" y="96001"/>
                  <a:pt x="2537771" y="94742"/>
                  <a:pt x="2522393" y="92606"/>
                </a:cubicBezTo>
                <a:cubicBezTo>
                  <a:pt x="2498983" y="89355"/>
                  <a:pt x="2474980" y="88709"/>
                  <a:pt x="2452255" y="82215"/>
                </a:cubicBezTo>
                <a:cubicBezTo>
                  <a:pt x="2446194" y="80483"/>
                  <a:pt x="2440235" y="78340"/>
                  <a:pt x="2434071" y="77019"/>
                </a:cubicBezTo>
                <a:cubicBezTo>
                  <a:pt x="2421110" y="74241"/>
                  <a:pt x="2395517" y="72724"/>
                  <a:pt x="2384714" y="71824"/>
                </a:cubicBezTo>
                <a:cubicBezTo>
                  <a:pt x="2345651" y="64500"/>
                  <a:pt x="2352500" y="64910"/>
                  <a:pt x="2322368" y="61433"/>
                </a:cubicBezTo>
                <a:lnTo>
                  <a:pt x="2275609" y="56237"/>
                </a:lnTo>
                <a:cubicBezTo>
                  <a:pt x="2250009" y="49839"/>
                  <a:pt x="2280169" y="56998"/>
                  <a:pt x="2228850" y="48444"/>
                </a:cubicBezTo>
                <a:cubicBezTo>
                  <a:pt x="2199488" y="43550"/>
                  <a:pt x="2170064" y="39147"/>
                  <a:pt x="2140528" y="35456"/>
                </a:cubicBezTo>
                <a:cubicBezTo>
                  <a:pt x="2135782" y="33874"/>
                  <a:pt x="2127002" y="30726"/>
                  <a:pt x="2122343" y="30260"/>
                </a:cubicBezTo>
                <a:cubicBezTo>
                  <a:pt x="2108531" y="28879"/>
                  <a:pt x="2094634" y="28528"/>
                  <a:pt x="2080780" y="27662"/>
                </a:cubicBezTo>
                <a:cubicBezTo>
                  <a:pt x="2074719" y="26796"/>
                  <a:pt x="2068556" y="26467"/>
                  <a:pt x="2062596" y="25065"/>
                </a:cubicBezTo>
                <a:cubicBezTo>
                  <a:pt x="2053796" y="22994"/>
                  <a:pt x="2045574" y="18506"/>
                  <a:pt x="2036618" y="17271"/>
                </a:cubicBezTo>
                <a:cubicBezTo>
                  <a:pt x="2020298" y="15020"/>
                  <a:pt x="2003700" y="15770"/>
                  <a:pt x="1987262" y="14674"/>
                </a:cubicBezTo>
                <a:cubicBezTo>
                  <a:pt x="1977719" y="14038"/>
                  <a:pt x="1968244" y="12437"/>
                  <a:pt x="1958687" y="12076"/>
                </a:cubicBezTo>
                <a:cubicBezTo>
                  <a:pt x="1922334" y="10704"/>
                  <a:pt x="1885942" y="10632"/>
                  <a:pt x="1849582" y="9478"/>
                </a:cubicBezTo>
                <a:cubicBezTo>
                  <a:pt x="1831387" y="8900"/>
                  <a:pt x="1813214" y="7747"/>
                  <a:pt x="1795030" y="6881"/>
                </a:cubicBezTo>
                <a:cubicBezTo>
                  <a:pt x="1664014" y="-6222"/>
                  <a:pt x="1531058" y="3219"/>
                  <a:pt x="1400175" y="4283"/>
                </a:cubicBezTo>
                <a:cubicBezTo>
                  <a:pt x="1391220" y="7268"/>
                  <a:pt x="1398011" y="9911"/>
                  <a:pt x="1394980" y="12076"/>
                </a:cubicBezTo>
                <a:close/>
              </a:path>
            </a:pathLst>
          </a:custGeom>
          <a:solidFill>
            <a:srgbClr val="623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8266" y="5883852"/>
            <a:ext cx="1265874" cy="614032"/>
          </a:xfrm>
          <a:prstGeom prst="rect">
            <a:avLst/>
          </a:prstGeom>
        </p:spPr>
      </p:pic>
    </p:spTree>
    <p:custDataLst>
      <p:tags r:id="rId1"/>
    </p:custDataLst>
    <p:extLst>
      <p:ext uri="{BB962C8B-B14F-4D97-AF65-F5344CB8AC3E}">
        <p14:creationId xmlns:p14="http://schemas.microsoft.com/office/powerpoint/2010/main" val="2530984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091" y="747836"/>
            <a:ext cx="7760447" cy="490119"/>
          </a:xfrm>
        </p:spPr>
        <p:txBody>
          <a:bodyPr/>
          <a:lstStyle/>
          <a:p>
            <a:r>
              <a:rPr lang="en-US" b="1" dirty="0" smtClean="0"/>
              <a:t>STEPS TO CREATING A BUDGET</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36319906"/>
              </p:ext>
            </p:extLst>
          </p:nvPr>
        </p:nvGraphicFramePr>
        <p:xfrm>
          <a:off x="886262" y="1308081"/>
          <a:ext cx="8257738" cy="47550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17350" y="6063175"/>
            <a:ext cx="1009188" cy="489522"/>
          </a:xfrm>
          <a:prstGeom prst="rect">
            <a:avLst/>
          </a:prstGeom>
        </p:spPr>
      </p:pic>
    </p:spTree>
    <p:custDataLst>
      <p:tags r:id="rId1"/>
    </p:custDataLst>
    <p:extLst>
      <p:ext uri="{BB962C8B-B14F-4D97-AF65-F5344CB8AC3E}">
        <p14:creationId xmlns:p14="http://schemas.microsoft.com/office/powerpoint/2010/main" val="273077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888" y="745589"/>
            <a:ext cx="7744265" cy="520504"/>
          </a:xfrm>
        </p:spPr>
        <p:txBody>
          <a:bodyPr/>
          <a:lstStyle/>
          <a:p>
            <a:r>
              <a:rPr lang="en-US" b="1" dirty="0" smtClean="0"/>
              <a:t>BUDGET SPENDING SUGGESTIONS</a:t>
            </a:r>
            <a:endParaRPr lang="en-US" b="1" dirty="0"/>
          </a:p>
        </p:txBody>
      </p:sp>
      <p:graphicFrame>
        <p:nvGraphicFramePr>
          <p:cNvPr id="7" name="Chart 6"/>
          <p:cNvGraphicFramePr/>
          <p:nvPr>
            <p:extLst>
              <p:ext uri="{D42A27DB-BD31-4B8C-83A1-F6EECF244321}">
                <p14:modId xmlns:p14="http://schemas.microsoft.com/office/powerpoint/2010/main" val="1578933557"/>
              </p:ext>
            </p:extLst>
          </p:nvPr>
        </p:nvGraphicFramePr>
        <p:xfrm>
          <a:off x="1832863" y="1371600"/>
          <a:ext cx="6528621" cy="4686301"/>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8921" y="5975926"/>
            <a:ext cx="1194376" cy="579351"/>
          </a:xfrm>
          <a:prstGeom prst="rect">
            <a:avLst/>
          </a:prstGeom>
        </p:spPr>
      </p:pic>
    </p:spTree>
    <p:custDataLst>
      <p:tags r:id="rId1"/>
    </p:custDataLst>
    <p:extLst>
      <p:ext uri="{BB962C8B-B14F-4D97-AF65-F5344CB8AC3E}">
        <p14:creationId xmlns:p14="http://schemas.microsoft.com/office/powerpoint/2010/main" val="3056939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299" y="773723"/>
            <a:ext cx="7623463" cy="506437"/>
          </a:xfrm>
        </p:spPr>
        <p:txBody>
          <a:bodyPr/>
          <a:lstStyle/>
          <a:p>
            <a:r>
              <a:rPr lang="en-US" b="1" dirty="0" smtClean="0"/>
              <a:t>MANAGING YOUR BUDGET</a:t>
            </a:r>
            <a:endParaRPr lang="en-US" b="1" dirty="0"/>
          </a:p>
        </p:txBody>
      </p:sp>
      <p:sp>
        <p:nvSpPr>
          <p:cNvPr id="3" name="Content Placeholder 2"/>
          <p:cNvSpPr>
            <a:spLocks noGrp="1"/>
          </p:cNvSpPr>
          <p:nvPr>
            <p:ph idx="1"/>
          </p:nvPr>
        </p:nvSpPr>
        <p:spPr>
          <a:xfrm>
            <a:off x="1257300" y="1378634"/>
            <a:ext cx="7886700" cy="4663393"/>
          </a:xfrm>
        </p:spPr>
        <p:txBody>
          <a:bodyPr/>
          <a:lstStyle/>
          <a:p>
            <a:pPr>
              <a:buFont typeface="Wingdings" panose="05000000000000000000" pitchFamily="2" charset="2"/>
              <a:buChar char="§"/>
            </a:pPr>
            <a:r>
              <a:rPr lang="en-US" sz="2800" dirty="0" smtClean="0">
                <a:solidFill>
                  <a:schemeClr val="tx1"/>
                </a:solidFill>
              </a:rPr>
              <a:t> Increase </a:t>
            </a:r>
            <a:r>
              <a:rPr lang="en-US" sz="2800" dirty="0">
                <a:solidFill>
                  <a:schemeClr val="tx1"/>
                </a:solidFill>
              </a:rPr>
              <a:t>income</a:t>
            </a:r>
          </a:p>
          <a:p>
            <a:pPr lvl="1">
              <a:buFont typeface="Arial" panose="020B0604020202020204" pitchFamily="34" charset="0"/>
              <a:buChar char="•"/>
            </a:pPr>
            <a:r>
              <a:rPr lang="en-US" sz="2800" dirty="0">
                <a:solidFill>
                  <a:schemeClr val="tx1"/>
                </a:solidFill>
              </a:rPr>
              <a:t>Afterschool/weekend job</a:t>
            </a:r>
          </a:p>
          <a:p>
            <a:pPr lvl="1">
              <a:buFont typeface="Arial" panose="020B0604020202020204" pitchFamily="34" charset="0"/>
              <a:buChar char="•"/>
            </a:pPr>
            <a:r>
              <a:rPr lang="en-US" sz="2800" dirty="0">
                <a:solidFill>
                  <a:schemeClr val="tx1"/>
                </a:solidFill>
              </a:rPr>
              <a:t>Babysitting</a:t>
            </a:r>
          </a:p>
          <a:p>
            <a:pPr lvl="1">
              <a:buFont typeface="Arial" panose="020B0604020202020204" pitchFamily="34" charset="0"/>
              <a:buChar char="•"/>
            </a:pPr>
            <a:r>
              <a:rPr lang="en-US" sz="2800" dirty="0">
                <a:solidFill>
                  <a:schemeClr val="tx1"/>
                </a:solidFill>
              </a:rPr>
              <a:t>Helping neighbors with chores</a:t>
            </a:r>
          </a:p>
          <a:p>
            <a:pPr>
              <a:buFont typeface="Wingdings" panose="05000000000000000000" pitchFamily="2" charset="2"/>
              <a:buChar char="§"/>
            </a:pPr>
            <a:r>
              <a:rPr lang="en-US" sz="2800" dirty="0" smtClean="0">
                <a:solidFill>
                  <a:schemeClr val="tx1"/>
                </a:solidFill>
              </a:rPr>
              <a:t> Reduce </a:t>
            </a:r>
            <a:r>
              <a:rPr lang="en-US" sz="2800" dirty="0">
                <a:solidFill>
                  <a:schemeClr val="tx1"/>
                </a:solidFill>
              </a:rPr>
              <a:t>spending</a:t>
            </a:r>
          </a:p>
          <a:p>
            <a:pPr lvl="1">
              <a:buFont typeface="Arial" panose="020B0604020202020204" pitchFamily="34" charset="0"/>
              <a:buChar char="•"/>
            </a:pPr>
            <a:r>
              <a:rPr lang="en-US" sz="2800" dirty="0">
                <a:solidFill>
                  <a:schemeClr val="tx1"/>
                </a:solidFill>
              </a:rPr>
              <a:t>Coupons </a:t>
            </a:r>
          </a:p>
          <a:p>
            <a:pPr lvl="1">
              <a:buFont typeface="Arial" panose="020B0604020202020204" pitchFamily="34" charset="0"/>
              <a:buChar char="•"/>
            </a:pPr>
            <a:r>
              <a:rPr lang="en-US" sz="2800" dirty="0">
                <a:solidFill>
                  <a:schemeClr val="tx1"/>
                </a:solidFill>
              </a:rPr>
              <a:t>Smart shopping</a:t>
            </a:r>
          </a:p>
          <a:p>
            <a:pPr lvl="1">
              <a:buFont typeface="Arial" panose="020B0604020202020204" pitchFamily="34" charset="0"/>
              <a:buChar char="•"/>
            </a:pPr>
            <a:r>
              <a:rPr lang="en-US" sz="2800" dirty="0">
                <a:solidFill>
                  <a:schemeClr val="tx1"/>
                </a:solidFill>
              </a:rPr>
              <a:t>Avoid impulse purchases</a:t>
            </a:r>
          </a:p>
          <a:p>
            <a:pPr lvl="1">
              <a:buFont typeface="Arial" panose="020B0604020202020204" pitchFamily="34" charset="0"/>
              <a:buChar char="•"/>
            </a:pPr>
            <a:r>
              <a:rPr lang="en-US" sz="2800" dirty="0">
                <a:solidFill>
                  <a:schemeClr val="tx1"/>
                </a:solidFill>
              </a:rPr>
              <a:t>Eat at home</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363" y="2542309"/>
            <a:ext cx="2438400" cy="2438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599" y="5593414"/>
            <a:ext cx="1849697" cy="897225"/>
          </a:xfrm>
          <a:prstGeom prst="rect">
            <a:avLst/>
          </a:prstGeom>
        </p:spPr>
      </p:pic>
    </p:spTree>
    <p:custDataLst>
      <p:tags r:id="rId1"/>
    </p:custDataLst>
    <p:extLst>
      <p:ext uri="{BB962C8B-B14F-4D97-AF65-F5344CB8AC3E}">
        <p14:creationId xmlns:p14="http://schemas.microsoft.com/office/powerpoint/2010/main" val="2817327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889" y="801858"/>
            <a:ext cx="7788225" cy="618979"/>
          </a:xfrm>
        </p:spPr>
        <p:txBody>
          <a:bodyPr>
            <a:normAutofit/>
          </a:bodyPr>
          <a:lstStyle/>
          <a:p>
            <a:r>
              <a:rPr lang="en-US" b="1" dirty="0" smtClean="0"/>
              <a:t>TOOLS TO HELP YOU BUDGET</a:t>
            </a:r>
            <a:endParaRPr lang="en-US" b="1" dirty="0"/>
          </a:p>
        </p:txBody>
      </p:sp>
      <p:graphicFrame>
        <p:nvGraphicFramePr>
          <p:cNvPr id="4" name="Diagram 3"/>
          <p:cNvGraphicFramePr/>
          <p:nvPr>
            <p:extLst>
              <p:ext uri="{D42A27DB-BD31-4B8C-83A1-F6EECF244321}">
                <p14:modId xmlns:p14="http://schemas.microsoft.com/office/powerpoint/2010/main" val="1245609688"/>
              </p:ext>
            </p:extLst>
          </p:nvPr>
        </p:nvGraphicFramePr>
        <p:xfrm>
          <a:off x="1345626" y="1471912"/>
          <a:ext cx="7544750" cy="46362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342499" flipH="1">
            <a:off x="1553059" y="1989222"/>
            <a:ext cx="648655" cy="40804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342499" flipH="1">
            <a:off x="1567128" y="5201661"/>
            <a:ext cx="648655" cy="40804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342499" flipH="1">
            <a:off x="1972838" y="4130848"/>
            <a:ext cx="648655" cy="40804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342499" flipH="1">
            <a:off x="1976969" y="3060035"/>
            <a:ext cx="648655" cy="408043"/>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60970" y="5922388"/>
            <a:ext cx="1304752" cy="632890"/>
          </a:xfrm>
          <a:prstGeom prst="rect">
            <a:avLst/>
          </a:prstGeom>
        </p:spPr>
      </p:pic>
    </p:spTree>
    <p:custDataLst>
      <p:tags r:id="rId1"/>
    </p:custDataLst>
    <p:extLst>
      <p:ext uri="{BB962C8B-B14F-4D97-AF65-F5344CB8AC3E}">
        <p14:creationId xmlns:p14="http://schemas.microsoft.com/office/powerpoint/2010/main" val="787542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9842" l="0" r="100000">
                        <a14:foregroundMark x1="11758" y1="6467" x2="86301" y2="5205"/>
                        <a14:foregroundMark x1="3881" y1="5205" x2="12785" y2="7413"/>
                        <a14:foregroundMark x1="95205" y1="4416" x2="87671" y2="7098"/>
                        <a14:backgroundMark x1="54909" y1="19085" x2="87215" y2="37855"/>
                        <a14:backgroundMark x1="86872" y1="15615" x2="89498" y2="19874"/>
                        <a14:backgroundMark x1="5023" y1="4101" x2="95205" y2="4732"/>
                        <a14:backgroundMark x1="94635" y1="9464" x2="5936" y2="8675"/>
                        <a14:backgroundMark x1="73174" y1="6151" x2="23744" y2="5047"/>
                        <a14:backgroundMark x1="48059" y1="7098" x2="24658" y2="6940"/>
                        <a14:backgroundMark x1="26370" y1="6309" x2="77169" y2="4732"/>
                        <a14:backgroundMark x1="79110" y1="5678" x2="6735" y2="6782"/>
                        <a14:backgroundMark x1="84475" y1="20347" x2="84475" y2="35647"/>
                        <a14:backgroundMark x1="50457" y1="35647" x2="76484" y2="36751"/>
                        <a14:backgroundMark x1="48973" y1="39905" x2="80023" y2="38644"/>
                        <a14:backgroundMark x1="4909" y1="6309" x2="95890" y2="5678"/>
                        <a14:backgroundMark x1="86986" y1="2366" x2="77626" y2="8044"/>
                        <a14:backgroundMark x1="86872" y1="4416" x2="91895" y2="9148"/>
                        <a14:backgroundMark x1="40639" y1="2997" x2="72717" y2="8833"/>
                      </a14:backgroundRemoval>
                    </a14:imgEffect>
                    <a14:imgEffect>
                      <a14:sharpenSoften amount="46000"/>
                    </a14:imgEffect>
                  </a14:imgLayer>
                </a14:imgProps>
              </a:ext>
              <a:ext uri="{28A0092B-C50C-407E-A947-70E740481C1C}">
                <a14:useLocalDpi xmlns:a14="http://schemas.microsoft.com/office/drawing/2010/main" val="0"/>
              </a:ext>
            </a:extLst>
          </a:blip>
          <a:stretch>
            <a:fillRect/>
          </a:stretch>
        </p:blipFill>
        <p:spPr>
          <a:xfrm>
            <a:off x="1444378" y="306900"/>
            <a:ext cx="5752047" cy="4281507"/>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sharpenSoften amount="46000"/>
                    </a14:imgEffect>
                  </a14:imgLayer>
                </a14:imgProps>
              </a:ext>
              <a:ext uri="{28A0092B-C50C-407E-A947-70E740481C1C}">
                <a14:useLocalDpi xmlns:a14="http://schemas.microsoft.com/office/drawing/2010/main" val="0"/>
              </a:ext>
            </a:extLst>
          </a:blip>
          <a:srcRect b="45342"/>
          <a:stretch/>
        </p:blipFill>
        <p:spPr>
          <a:xfrm>
            <a:off x="1444379" y="4339092"/>
            <a:ext cx="5752046" cy="2230384"/>
          </a:xfrm>
          <a:prstGeom prst="rect">
            <a:avLst/>
          </a:prstGeom>
        </p:spPr>
      </p:pic>
      <p:sp>
        <p:nvSpPr>
          <p:cNvPr id="7" name="Oval 6"/>
          <p:cNvSpPr/>
          <p:nvPr/>
        </p:nvSpPr>
        <p:spPr>
          <a:xfrm>
            <a:off x="3935307" y="1185333"/>
            <a:ext cx="54186" cy="1354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44379" y="498595"/>
            <a:ext cx="5463863" cy="396140"/>
          </a:xfrm>
          <a:prstGeom prst="rect">
            <a:avLst/>
          </a:prstGeom>
          <a:solidFill>
            <a:srgbClr val="50913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cap="small" dirty="0" smtClean="0">
                <a:solidFill>
                  <a:schemeClr val="tx1"/>
                </a:solidFill>
                <a:latin typeface="Adobe Devanagari" panose="02040503050201020203" pitchFamily="18" charset="0"/>
                <a:cs typeface="Adobe Devanagari" panose="02040503050201020203" pitchFamily="18" charset="0"/>
              </a:rPr>
              <a:t>Personal Monthly Budget</a:t>
            </a:r>
            <a:endParaRPr lang="en-US" sz="2400" cap="small" dirty="0">
              <a:solidFill>
                <a:schemeClr val="tx1"/>
              </a:solidFill>
              <a:latin typeface="Adobe Devanagari" panose="02040503050201020203" pitchFamily="18" charset="0"/>
              <a:cs typeface="Adobe Devanagari" panose="02040503050201020203" pitchFamily="18" charset="0"/>
            </a:endParaRPr>
          </a:p>
        </p:txBody>
      </p:sp>
      <p:pic>
        <p:nvPicPr>
          <p:cNvPr id="6" name="Picture 5"/>
          <p:cNvPicPr>
            <a:picLocks noChangeAspect="1"/>
          </p:cNvPicPr>
          <p:nvPr/>
        </p:nvPicPr>
        <p:blipFill>
          <a:blip r:embed="rId8"/>
          <a:stretch>
            <a:fillRect/>
          </a:stretch>
        </p:blipFill>
        <p:spPr>
          <a:xfrm>
            <a:off x="1535591" y="498595"/>
            <a:ext cx="6139827" cy="2342505"/>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5419" y="5798314"/>
            <a:ext cx="1427248" cy="692309"/>
          </a:xfrm>
          <a:prstGeom prst="rect">
            <a:avLst/>
          </a:prstGeom>
        </p:spPr>
      </p:pic>
    </p:spTree>
    <p:custDataLst>
      <p:tags r:id="rId1"/>
    </p:custDataLst>
    <p:extLst>
      <p:ext uri="{BB962C8B-B14F-4D97-AF65-F5344CB8AC3E}">
        <p14:creationId xmlns:p14="http://schemas.microsoft.com/office/powerpoint/2010/main" val="1054220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773" y="730038"/>
            <a:ext cx="7886700" cy="524304"/>
          </a:xfrm>
        </p:spPr>
        <p:txBody>
          <a:bodyPr/>
          <a:lstStyle/>
          <a:p>
            <a:r>
              <a:rPr lang="en-US" b="1" dirty="0" smtClean="0"/>
              <a:t>Filling out a Check</a:t>
            </a:r>
            <a:endParaRPr lang="en-US" b="1" dirty="0"/>
          </a:p>
        </p:txBody>
      </p:sp>
      <p:sp>
        <p:nvSpPr>
          <p:cNvPr id="3" name="Content Placeholder 2"/>
          <p:cNvSpPr>
            <a:spLocks noGrp="1"/>
          </p:cNvSpPr>
          <p:nvPr>
            <p:ph idx="1"/>
          </p:nvPr>
        </p:nvSpPr>
        <p:spPr>
          <a:xfrm>
            <a:off x="1173773" y="1394801"/>
            <a:ext cx="7886700" cy="4684381"/>
          </a:xfrm>
        </p:spPr>
        <p:txBody>
          <a:bodyPr>
            <a:normAutofit/>
          </a:bodyPr>
          <a:lstStyle/>
          <a:p>
            <a:pPr marL="457200" indent="-457200">
              <a:buFont typeface="+mj-lt"/>
              <a:buAutoNum type="arabicPeriod"/>
            </a:pPr>
            <a:r>
              <a:rPr lang="en-US" sz="2200" dirty="0" smtClean="0">
                <a:solidFill>
                  <a:schemeClr val="tx1"/>
                </a:solidFill>
              </a:rPr>
              <a:t>Check </a:t>
            </a:r>
            <a:r>
              <a:rPr lang="en-US" sz="2200" dirty="0">
                <a:solidFill>
                  <a:schemeClr val="tx1"/>
                </a:solidFill>
              </a:rPr>
              <a:t>number</a:t>
            </a:r>
          </a:p>
          <a:p>
            <a:pPr marL="457200" indent="-457200">
              <a:buFont typeface="+mj-lt"/>
              <a:buAutoNum type="arabicPeriod"/>
            </a:pPr>
            <a:r>
              <a:rPr lang="en-US" sz="2200" dirty="0" smtClean="0">
                <a:solidFill>
                  <a:schemeClr val="tx1"/>
                </a:solidFill>
              </a:rPr>
              <a:t>Date</a:t>
            </a:r>
            <a:endParaRPr lang="en-US" sz="2200" dirty="0">
              <a:solidFill>
                <a:schemeClr val="tx1"/>
              </a:solidFill>
            </a:endParaRPr>
          </a:p>
          <a:p>
            <a:pPr marL="457200" indent="-457200">
              <a:buFont typeface="+mj-lt"/>
              <a:buAutoNum type="arabicPeriod"/>
            </a:pPr>
            <a:r>
              <a:rPr lang="en-US" sz="2200" dirty="0" smtClean="0">
                <a:solidFill>
                  <a:schemeClr val="tx1"/>
                </a:solidFill>
              </a:rPr>
              <a:t>Payee – who will receive the money</a:t>
            </a:r>
            <a:endParaRPr lang="en-US" sz="2200" dirty="0">
              <a:solidFill>
                <a:schemeClr val="tx1"/>
              </a:solidFill>
            </a:endParaRPr>
          </a:p>
          <a:p>
            <a:pPr marL="457200" indent="-457200">
              <a:buFont typeface="+mj-lt"/>
              <a:buAutoNum type="arabicPeriod"/>
            </a:pPr>
            <a:r>
              <a:rPr lang="en-US" sz="2200" dirty="0" smtClean="0">
                <a:solidFill>
                  <a:schemeClr val="tx1"/>
                </a:solidFill>
              </a:rPr>
              <a:t>Numerical </a:t>
            </a:r>
            <a:r>
              <a:rPr lang="en-US" sz="2200" dirty="0">
                <a:solidFill>
                  <a:schemeClr val="tx1"/>
                </a:solidFill>
              </a:rPr>
              <a:t>amount</a:t>
            </a:r>
          </a:p>
          <a:p>
            <a:pPr marL="457200" indent="-457200">
              <a:buFont typeface="+mj-lt"/>
              <a:buAutoNum type="arabicPeriod"/>
            </a:pPr>
            <a:r>
              <a:rPr lang="en-US" sz="2200" dirty="0" smtClean="0">
                <a:solidFill>
                  <a:schemeClr val="tx1"/>
                </a:solidFill>
              </a:rPr>
              <a:t>Numerical </a:t>
            </a:r>
            <a:r>
              <a:rPr lang="en-US" sz="2200" dirty="0">
                <a:solidFill>
                  <a:schemeClr val="tx1"/>
                </a:solidFill>
              </a:rPr>
              <a:t>amount written</a:t>
            </a:r>
          </a:p>
          <a:p>
            <a:pPr marL="457200" indent="-457200">
              <a:buFont typeface="+mj-lt"/>
              <a:buAutoNum type="arabicPeriod"/>
            </a:pPr>
            <a:r>
              <a:rPr lang="en-US" sz="2200" dirty="0" smtClean="0">
                <a:solidFill>
                  <a:schemeClr val="tx1"/>
                </a:solidFill>
              </a:rPr>
              <a:t>Memo</a:t>
            </a:r>
            <a:endParaRPr lang="en-US" sz="2200" dirty="0">
              <a:solidFill>
                <a:schemeClr val="tx1"/>
              </a:solidFill>
            </a:endParaRPr>
          </a:p>
          <a:p>
            <a:pPr marL="457200" indent="-457200">
              <a:buFont typeface="+mj-lt"/>
              <a:buAutoNum type="arabicPeriod"/>
            </a:pPr>
            <a:r>
              <a:rPr lang="en-US" sz="2200" dirty="0" smtClean="0">
                <a:solidFill>
                  <a:schemeClr val="tx1"/>
                </a:solidFill>
              </a:rPr>
              <a:t>Signature</a:t>
            </a:r>
            <a:endParaRPr lang="en-US" sz="2200" dirty="0">
              <a:solidFill>
                <a:schemeClr val="tx1"/>
              </a:solidFill>
            </a:endParaRPr>
          </a:p>
          <a:p>
            <a:pPr marL="457200" indent="-457200">
              <a:buFont typeface="+mj-lt"/>
              <a:buAutoNum type="arabicPeriod"/>
            </a:pPr>
            <a:r>
              <a:rPr lang="en-US" sz="2200" dirty="0" smtClean="0">
                <a:solidFill>
                  <a:schemeClr val="tx1"/>
                </a:solidFill>
              </a:rPr>
              <a:t>Routing </a:t>
            </a:r>
            <a:r>
              <a:rPr lang="en-US" sz="2200" dirty="0">
                <a:solidFill>
                  <a:schemeClr val="tx1"/>
                </a:solidFill>
              </a:rPr>
              <a:t>number</a:t>
            </a:r>
          </a:p>
          <a:p>
            <a:pPr marL="457200" indent="-457200">
              <a:buFont typeface="+mj-lt"/>
              <a:buAutoNum type="arabicPeriod"/>
            </a:pPr>
            <a:r>
              <a:rPr lang="en-US" sz="2200" dirty="0" smtClean="0">
                <a:solidFill>
                  <a:schemeClr val="tx1"/>
                </a:solidFill>
              </a:rPr>
              <a:t>Account number</a:t>
            </a:r>
            <a:endParaRPr lang="en-US" sz="2200" dirty="0">
              <a:solidFill>
                <a:schemeClr val="tx1"/>
              </a:solidFill>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l="4796" t="6246" r="4412" b="61183"/>
          <a:stretch/>
        </p:blipFill>
        <p:spPr bwMode="auto">
          <a:xfrm>
            <a:off x="3846635" y="3390314"/>
            <a:ext cx="5134707" cy="2542360"/>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600200" y="5432852"/>
            <a:ext cx="1820008" cy="646331"/>
          </a:xfrm>
          <a:prstGeom prst="rect">
            <a:avLst/>
          </a:prstGeom>
          <a:noFill/>
        </p:spPr>
        <p:txBody>
          <a:bodyPr wrap="square" rtlCol="0">
            <a:spAutoFit/>
          </a:bodyPr>
          <a:lstStyle/>
          <a:p>
            <a:r>
              <a:rPr lang="en-US" b="1" dirty="0" smtClean="0">
                <a:solidFill>
                  <a:schemeClr val="accent1">
                    <a:lumMod val="50000"/>
                  </a:schemeClr>
                </a:solidFill>
              </a:rPr>
              <a:t>Activity </a:t>
            </a:r>
            <a:r>
              <a:rPr lang="en-US" b="1" dirty="0">
                <a:solidFill>
                  <a:schemeClr val="accent1">
                    <a:lumMod val="50000"/>
                  </a:schemeClr>
                </a:solidFill>
              </a:rPr>
              <a:t>1</a:t>
            </a:r>
          </a:p>
          <a:p>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3127" y="5915569"/>
            <a:ext cx="1357346" cy="658402"/>
          </a:xfrm>
          <a:prstGeom prst="rect">
            <a:avLst/>
          </a:prstGeom>
        </p:spPr>
      </p:pic>
    </p:spTree>
    <p:custDataLst>
      <p:tags r:id="rId1"/>
    </p:custDataLst>
    <p:extLst>
      <p:ext uri="{BB962C8B-B14F-4D97-AF65-F5344CB8AC3E}">
        <p14:creationId xmlns:p14="http://schemas.microsoft.com/office/powerpoint/2010/main" val="54702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499507" y="393895"/>
            <a:ext cx="7095854" cy="573961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7549" y="6040582"/>
            <a:ext cx="1061085" cy="514696"/>
          </a:xfrm>
          <a:prstGeom prst="rect">
            <a:avLst/>
          </a:prstGeom>
        </p:spPr>
      </p:pic>
    </p:spTree>
    <p:custDataLst>
      <p:tags r:id="rId1"/>
    </p:custDataLst>
    <p:extLst>
      <p:ext uri="{BB962C8B-B14F-4D97-AF65-F5344CB8AC3E}">
        <p14:creationId xmlns:p14="http://schemas.microsoft.com/office/powerpoint/2010/main" val="2456268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889" y="829995"/>
            <a:ext cx="7775038" cy="562708"/>
          </a:xfrm>
        </p:spPr>
        <p:txBody>
          <a:bodyPr/>
          <a:lstStyle/>
          <a:p>
            <a:r>
              <a:rPr lang="en-US" b="1" dirty="0" smtClean="0"/>
              <a:t>BUDGETING – Review Questions</a:t>
            </a:r>
            <a:endParaRPr lang="en-US" b="1" dirty="0"/>
          </a:p>
        </p:txBody>
      </p:sp>
      <p:sp>
        <p:nvSpPr>
          <p:cNvPr id="3" name="Content Placeholder 2"/>
          <p:cNvSpPr>
            <a:spLocks noGrp="1"/>
          </p:cNvSpPr>
          <p:nvPr>
            <p:ph idx="1"/>
          </p:nvPr>
        </p:nvSpPr>
        <p:spPr>
          <a:xfrm>
            <a:off x="1223889" y="1392703"/>
            <a:ext cx="7775038" cy="4722714"/>
          </a:xfrm>
        </p:spPr>
        <p:txBody>
          <a:bodyPr/>
          <a:lstStyle/>
          <a:p>
            <a:pPr marL="514350" lvl="0" indent="-514350">
              <a:buFont typeface="+mj-lt"/>
              <a:buAutoNum type="arabicPeriod"/>
            </a:pPr>
            <a:r>
              <a:rPr lang="en-US" sz="2800" dirty="0">
                <a:solidFill>
                  <a:schemeClr val="tx1"/>
                </a:solidFill>
              </a:rPr>
              <a:t>What is a budget?</a:t>
            </a:r>
          </a:p>
          <a:p>
            <a:pPr marL="514350" lvl="0" indent="-514350">
              <a:buFont typeface="+mj-lt"/>
              <a:buAutoNum type="arabicPeriod"/>
            </a:pPr>
            <a:r>
              <a:rPr lang="en-US" sz="2800" dirty="0">
                <a:solidFill>
                  <a:schemeClr val="tx1"/>
                </a:solidFill>
              </a:rPr>
              <a:t>How can you track your spending?</a:t>
            </a:r>
          </a:p>
          <a:p>
            <a:pPr marL="514350" lvl="0" indent="-514350">
              <a:buFont typeface="+mj-lt"/>
              <a:buAutoNum type="arabicPeriod"/>
            </a:pPr>
            <a:r>
              <a:rPr lang="en-US" sz="2800" dirty="0">
                <a:solidFill>
                  <a:schemeClr val="tx1"/>
                </a:solidFill>
              </a:rPr>
              <a:t>What percentage of your income should you set aside for your savings?</a:t>
            </a:r>
          </a:p>
          <a:p>
            <a:pPr marL="514350" lvl="0" indent="-514350">
              <a:buFont typeface="+mj-lt"/>
              <a:buAutoNum type="arabicPeriod"/>
            </a:pPr>
            <a:r>
              <a:rPr lang="en-US" sz="2800" dirty="0">
                <a:solidFill>
                  <a:schemeClr val="tx1"/>
                </a:solidFill>
              </a:rPr>
              <a:t>What are two ways that you can increase your cash flow?</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5412" y="5745018"/>
            <a:ext cx="1537121" cy="745605"/>
          </a:xfrm>
          <a:prstGeom prst="rect">
            <a:avLst/>
          </a:prstGeom>
        </p:spPr>
      </p:pic>
    </p:spTree>
    <p:custDataLst>
      <p:tags r:id="rId1"/>
    </p:custDataLst>
    <p:extLst>
      <p:ext uri="{BB962C8B-B14F-4D97-AF65-F5344CB8AC3E}">
        <p14:creationId xmlns:p14="http://schemas.microsoft.com/office/powerpoint/2010/main" val="178122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FINANCIAL GOAL SETTING</a:t>
            </a:r>
            <a:endParaRPr lang="en-US" dirty="0"/>
          </a:p>
        </p:txBody>
      </p:sp>
      <p:sp>
        <p:nvSpPr>
          <p:cNvPr id="3" name="Subtitle 2"/>
          <p:cNvSpPr>
            <a:spLocks noGrp="1"/>
          </p:cNvSpPr>
          <p:nvPr>
            <p:ph type="subTitle" idx="1"/>
          </p:nvPr>
        </p:nvSpPr>
        <p:spPr/>
        <p:txBody>
          <a:bodyPr/>
          <a:lstStyle/>
          <a:p>
            <a:r>
              <a:rPr lang="en-US" dirty="0" smtClean="0"/>
              <a:t>THE SMARTY WAY</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8007" y="5237019"/>
            <a:ext cx="2850636" cy="1382746"/>
          </a:xfrm>
          <a:prstGeom prst="rect">
            <a:avLst/>
          </a:prstGeom>
        </p:spPr>
      </p:pic>
    </p:spTree>
    <p:custDataLst>
      <p:tags r:id="rId1"/>
    </p:custDataLst>
    <p:extLst>
      <p:ext uri="{BB962C8B-B14F-4D97-AF65-F5344CB8AC3E}">
        <p14:creationId xmlns:p14="http://schemas.microsoft.com/office/powerpoint/2010/main" val="4234942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889" y="684656"/>
            <a:ext cx="7769168" cy="535219"/>
          </a:xfrm>
        </p:spPr>
        <p:txBody>
          <a:bodyPr/>
          <a:lstStyle/>
          <a:p>
            <a:r>
              <a:rPr lang="en-US" b="1" dirty="0" smtClean="0"/>
              <a:t>GOAL SETTING MADE EASY</a:t>
            </a:r>
            <a:endParaRPr lang="en-US" b="1" dirty="0"/>
          </a:p>
        </p:txBody>
      </p:sp>
      <p:sp>
        <p:nvSpPr>
          <p:cNvPr id="5" name="TextBox 4"/>
          <p:cNvSpPr txBox="1"/>
          <p:nvPr/>
        </p:nvSpPr>
        <p:spPr>
          <a:xfrm>
            <a:off x="1223889" y="1219875"/>
            <a:ext cx="6878425" cy="1107996"/>
          </a:xfrm>
          <a:prstGeom prst="rect">
            <a:avLst/>
          </a:prstGeom>
          <a:noFill/>
        </p:spPr>
        <p:txBody>
          <a:bodyPr wrap="square" rtlCol="0">
            <a:spAutoFit/>
          </a:bodyPr>
          <a:lstStyle/>
          <a:p>
            <a:pPr marL="342900" indent="-342900">
              <a:buFont typeface="Wingdings" panose="05000000000000000000" pitchFamily="2" charset="2"/>
              <a:buChar char="§"/>
            </a:pPr>
            <a:r>
              <a:rPr lang="en-US" sz="2200" dirty="0" smtClean="0"/>
              <a:t>Financial goal setting is a significant factor to achieving long term financial goals. </a:t>
            </a:r>
          </a:p>
          <a:p>
            <a:pPr marL="342900" indent="-342900">
              <a:buFont typeface="Wingdings" panose="05000000000000000000" pitchFamily="2" charset="2"/>
              <a:buChar char="§"/>
            </a:pPr>
            <a:r>
              <a:rPr lang="en-US" sz="2200" dirty="0" smtClean="0"/>
              <a:t>Financial goals should be SMARTY</a:t>
            </a:r>
            <a:endParaRPr lang="en-US" sz="2200" dirty="0"/>
          </a:p>
        </p:txBody>
      </p:sp>
      <p:pic>
        <p:nvPicPr>
          <p:cNvPr id="6" name="Picture 5"/>
          <p:cNvPicPr>
            <a:picLocks noChangeAspect="1"/>
          </p:cNvPicPr>
          <p:nvPr/>
        </p:nvPicPr>
        <p:blipFill>
          <a:blip r:embed="rId4"/>
          <a:stretch>
            <a:fillRect/>
          </a:stretch>
        </p:blipFill>
        <p:spPr>
          <a:xfrm>
            <a:off x="1747694" y="2370075"/>
            <a:ext cx="6092187" cy="389919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1034" y="5920509"/>
            <a:ext cx="1251498" cy="607059"/>
          </a:xfrm>
          <a:prstGeom prst="rect">
            <a:avLst/>
          </a:prstGeom>
        </p:spPr>
      </p:pic>
    </p:spTree>
    <p:custDataLst>
      <p:tags r:id="rId1"/>
    </p:custDataLst>
    <p:extLst>
      <p:ext uri="{BB962C8B-B14F-4D97-AF65-F5344CB8AC3E}">
        <p14:creationId xmlns:p14="http://schemas.microsoft.com/office/powerpoint/2010/main" val="2954683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888" y="787792"/>
            <a:ext cx="7757453" cy="464234"/>
          </a:xfrm>
        </p:spPr>
        <p:txBody>
          <a:bodyPr/>
          <a:lstStyle/>
          <a:p>
            <a:r>
              <a:rPr lang="en-US" b="1" dirty="0" smtClean="0"/>
              <a:t>Financial Goal Setting</a:t>
            </a:r>
            <a:endParaRPr lang="en-US" b="1" dirty="0"/>
          </a:p>
        </p:txBody>
      </p:sp>
      <p:sp>
        <p:nvSpPr>
          <p:cNvPr id="3" name="Content Placeholder 2"/>
          <p:cNvSpPr>
            <a:spLocks noGrp="1"/>
          </p:cNvSpPr>
          <p:nvPr>
            <p:ph idx="1"/>
          </p:nvPr>
        </p:nvSpPr>
        <p:spPr>
          <a:xfrm>
            <a:off x="1094642" y="1499517"/>
            <a:ext cx="7886700" cy="4351338"/>
          </a:xfrm>
        </p:spPr>
        <p:txBody>
          <a:bodyPr/>
          <a:lstStyle/>
          <a:p>
            <a:pPr>
              <a:buFont typeface="Wingdings" panose="05000000000000000000" pitchFamily="2" charset="2"/>
              <a:buChar char="§"/>
            </a:pPr>
            <a:r>
              <a:rPr lang="en-US" sz="2800" dirty="0" smtClean="0">
                <a:solidFill>
                  <a:schemeClr val="tx1"/>
                </a:solidFill>
              </a:rPr>
              <a:t> Example of a financial SMARTY Goal: </a:t>
            </a:r>
            <a:r>
              <a:rPr lang="en-US" sz="2800" dirty="0">
                <a:solidFill>
                  <a:schemeClr val="tx1"/>
                </a:solidFill>
              </a:rPr>
              <a:t>I will pay off the amount I owe on my car loan in 2019 by paying an extra $100 per week. I will pay off this loan amount because I want to be debt free before buying a house. </a:t>
            </a:r>
          </a:p>
          <a:p>
            <a:pPr marL="0" indent="0">
              <a:buNone/>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6242" y="3444008"/>
            <a:ext cx="3398193" cy="2266170"/>
          </a:xfrm>
          <a:prstGeom prst="rect">
            <a:avLst/>
          </a:prstGeom>
        </p:spPr>
      </p:pic>
      <p:sp>
        <p:nvSpPr>
          <p:cNvPr id="5" name="Rectangle 4"/>
          <p:cNvSpPr/>
          <p:nvPr/>
        </p:nvSpPr>
        <p:spPr>
          <a:xfrm>
            <a:off x="1706290" y="4818157"/>
            <a:ext cx="1133644" cy="369332"/>
          </a:xfrm>
          <a:prstGeom prst="rect">
            <a:avLst/>
          </a:prstGeom>
        </p:spPr>
        <p:txBody>
          <a:bodyPr wrap="none">
            <a:spAutoFit/>
          </a:bodyPr>
          <a:lstStyle/>
          <a:p>
            <a:r>
              <a:rPr lang="en-US" b="1" dirty="0" smtClean="0">
                <a:solidFill>
                  <a:schemeClr val="accent1">
                    <a:lumMod val="50000"/>
                  </a:schemeClr>
                </a:solidFill>
              </a:rPr>
              <a:t>Activity </a:t>
            </a:r>
            <a:r>
              <a:rPr lang="en-US" b="1" dirty="0">
                <a:solidFill>
                  <a:schemeClr val="accent1">
                    <a:lumMod val="50000"/>
                  </a:schemeClr>
                </a:solidFill>
              </a:rPr>
              <a:t>2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1596" y="5850855"/>
            <a:ext cx="1422873" cy="690187"/>
          </a:xfrm>
          <a:prstGeom prst="rect">
            <a:avLst/>
          </a:prstGeom>
        </p:spPr>
      </p:pic>
    </p:spTree>
    <p:custDataLst>
      <p:tags r:id="rId1"/>
    </p:custDataLst>
    <p:extLst>
      <p:ext uri="{BB962C8B-B14F-4D97-AF65-F5344CB8AC3E}">
        <p14:creationId xmlns:p14="http://schemas.microsoft.com/office/powerpoint/2010/main" val="3129391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024" y="759655"/>
            <a:ext cx="7263325" cy="534573"/>
          </a:xfrm>
        </p:spPr>
        <p:txBody>
          <a:bodyPr>
            <a:noAutofit/>
          </a:bodyPr>
          <a:lstStyle/>
          <a:p>
            <a:r>
              <a:rPr lang="en-US" b="1" dirty="0" smtClean="0"/>
              <a:t>TAKE NOTES</a:t>
            </a:r>
            <a:endParaRPr lang="en-US" b="1" dirty="0"/>
          </a:p>
        </p:txBody>
      </p:sp>
      <p:sp>
        <p:nvSpPr>
          <p:cNvPr id="3" name="Content Placeholder 2"/>
          <p:cNvSpPr>
            <a:spLocks noGrp="1"/>
          </p:cNvSpPr>
          <p:nvPr>
            <p:ph idx="1"/>
          </p:nvPr>
        </p:nvSpPr>
        <p:spPr>
          <a:xfrm>
            <a:off x="1252023" y="1445797"/>
            <a:ext cx="7263326" cy="4351338"/>
          </a:xfrm>
        </p:spPr>
        <p:txBody>
          <a:bodyPr>
            <a:normAutofit/>
          </a:bodyPr>
          <a:lstStyle/>
          <a:p>
            <a:pPr>
              <a:buFont typeface="Wingdings" panose="05000000000000000000" pitchFamily="2" charset="2"/>
              <a:buChar char="§"/>
            </a:pPr>
            <a:r>
              <a:rPr lang="en-US" sz="3000" dirty="0" smtClean="0"/>
              <a:t> ALWAYS WRITE DOWN YOUR GOALS!</a:t>
            </a:r>
          </a:p>
          <a:p>
            <a:pPr lvl="1"/>
            <a:r>
              <a:rPr lang="en-US" sz="2800" dirty="0" smtClean="0"/>
              <a:t>Short term</a:t>
            </a:r>
          </a:p>
          <a:p>
            <a:pPr lvl="1"/>
            <a:r>
              <a:rPr lang="en-US" sz="2800" dirty="0" smtClean="0"/>
              <a:t>Long term</a:t>
            </a:r>
          </a:p>
          <a:p>
            <a:pPr>
              <a:buFont typeface="Wingdings" panose="05000000000000000000" pitchFamily="2" charset="2"/>
              <a:buChar char="§"/>
            </a:pPr>
            <a:r>
              <a:rPr lang="en-US" sz="3000" dirty="0" smtClean="0"/>
              <a:t> Goals are the foundation of your financial plan</a:t>
            </a:r>
          </a:p>
          <a:p>
            <a:pPr>
              <a:buFont typeface="Wingdings" panose="05000000000000000000" pitchFamily="2" charset="2"/>
              <a:buChar char="§"/>
            </a:pPr>
            <a:r>
              <a:rPr lang="en-US" sz="3000" dirty="0" smtClean="0"/>
              <a:t> Goals are the starting point for saving and investing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782" y="5661429"/>
            <a:ext cx="1766570" cy="856903"/>
          </a:xfrm>
          <a:prstGeom prst="rect">
            <a:avLst/>
          </a:prstGeom>
        </p:spPr>
      </p:pic>
    </p:spTree>
    <p:custDataLst>
      <p:tags r:id="rId1"/>
    </p:custDataLst>
    <p:extLst>
      <p:ext uri="{BB962C8B-B14F-4D97-AF65-F5344CB8AC3E}">
        <p14:creationId xmlns:p14="http://schemas.microsoft.com/office/powerpoint/2010/main" val="2967593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019" y="798832"/>
            <a:ext cx="8022981" cy="509464"/>
          </a:xfrm>
        </p:spPr>
        <p:txBody>
          <a:bodyPr/>
          <a:lstStyle/>
          <a:p>
            <a:r>
              <a:rPr lang="en-US" b="1" dirty="0" smtClean="0"/>
              <a:t>FINANCIAL GOAL SETTING – Review Questions</a:t>
            </a:r>
            <a:endParaRPr lang="en-US" b="1" dirty="0"/>
          </a:p>
        </p:txBody>
      </p:sp>
      <p:sp>
        <p:nvSpPr>
          <p:cNvPr id="3" name="Content Placeholder 2"/>
          <p:cNvSpPr>
            <a:spLocks noGrp="1"/>
          </p:cNvSpPr>
          <p:nvPr>
            <p:ph idx="1"/>
          </p:nvPr>
        </p:nvSpPr>
        <p:spPr>
          <a:xfrm>
            <a:off x="1121019" y="1482725"/>
            <a:ext cx="7886700" cy="4351338"/>
          </a:xfrm>
        </p:spPr>
        <p:txBody>
          <a:bodyPr/>
          <a:lstStyle/>
          <a:p>
            <a:pPr marL="514350" lvl="0" indent="-514350">
              <a:buFont typeface="+mj-lt"/>
              <a:buAutoNum type="arabicPeriod"/>
            </a:pPr>
            <a:r>
              <a:rPr lang="en-US" sz="2800" dirty="0">
                <a:solidFill>
                  <a:schemeClr val="tx1"/>
                </a:solidFill>
              </a:rPr>
              <a:t>Why would a goal need to be time bound?</a:t>
            </a:r>
          </a:p>
          <a:p>
            <a:pPr marL="514350" lvl="0" indent="-514350">
              <a:buFont typeface="+mj-lt"/>
              <a:buAutoNum type="arabicPeriod"/>
            </a:pPr>
            <a:r>
              <a:rPr lang="en-US" sz="2800" dirty="0">
                <a:solidFill>
                  <a:schemeClr val="tx1"/>
                </a:solidFill>
              </a:rPr>
              <a:t>What is an opportunity cost?</a:t>
            </a:r>
          </a:p>
          <a:p>
            <a:pPr marL="514350" lvl="0" indent="-514350">
              <a:buFont typeface="+mj-lt"/>
              <a:buAutoNum type="arabicPeriod"/>
            </a:pPr>
            <a:r>
              <a:rPr lang="en-US" sz="2800" dirty="0">
                <a:solidFill>
                  <a:schemeClr val="tx1"/>
                </a:solidFill>
              </a:rPr>
              <a:t>What is a goal?</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133" y="5551055"/>
            <a:ext cx="2051241" cy="994987"/>
          </a:xfrm>
          <a:prstGeom prst="rect">
            <a:avLst/>
          </a:prstGeom>
        </p:spPr>
      </p:pic>
    </p:spTree>
    <p:custDataLst>
      <p:tags r:id="rId1"/>
    </p:custDataLst>
    <p:extLst>
      <p:ext uri="{BB962C8B-B14F-4D97-AF65-F5344CB8AC3E}">
        <p14:creationId xmlns:p14="http://schemas.microsoft.com/office/powerpoint/2010/main" val="3637721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RECORD KEEPING</a:t>
            </a:r>
            <a:endParaRPr lang="en-US" dirty="0"/>
          </a:p>
        </p:txBody>
      </p:sp>
      <p:sp>
        <p:nvSpPr>
          <p:cNvPr id="3" name="Subtitle 2"/>
          <p:cNvSpPr>
            <a:spLocks noGrp="1"/>
          </p:cNvSpPr>
          <p:nvPr>
            <p:ph type="subTitle" idx="1"/>
          </p:nvPr>
        </p:nvSpPr>
        <p:spPr/>
        <p:txBody>
          <a:bodyPr/>
          <a:lstStyle/>
          <a:p>
            <a:r>
              <a:rPr lang="en-US" dirty="0" smtClean="0"/>
              <a:t>TRACKING YOUR PROGRESS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2109" y="5162510"/>
            <a:ext cx="3004241" cy="1457254"/>
          </a:xfrm>
          <a:prstGeom prst="rect">
            <a:avLst/>
          </a:prstGeom>
        </p:spPr>
      </p:pic>
    </p:spTree>
    <p:custDataLst>
      <p:tags r:id="rId1"/>
    </p:custDataLst>
    <p:extLst>
      <p:ext uri="{BB962C8B-B14F-4D97-AF65-F5344CB8AC3E}">
        <p14:creationId xmlns:p14="http://schemas.microsoft.com/office/powerpoint/2010/main" val="317887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139233" y="3204977"/>
            <a:ext cx="3112348" cy="2780628"/>
            <a:chOff x="5175316" y="3655299"/>
            <a:chExt cx="3963721" cy="2963366"/>
          </a:xfrm>
        </p:grpSpPr>
        <p:grpSp>
          <p:nvGrpSpPr>
            <p:cNvPr id="46" name="Group 45"/>
            <p:cNvGrpSpPr/>
            <p:nvPr/>
          </p:nvGrpSpPr>
          <p:grpSpPr>
            <a:xfrm>
              <a:off x="7785666" y="4662435"/>
              <a:ext cx="998919" cy="1936361"/>
              <a:chOff x="7785666" y="4662435"/>
              <a:chExt cx="998919" cy="1936361"/>
            </a:xfrm>
          </p:grpSpPr>
          <p:cxnSp>
            <p:nvCxnSpPr>
              <p:cNvPr id="18" name="Curved Connector 17"/>
              <p:cNvCxnSpPr/>
              <p:nvPr/>
            </p:nvCxnSpPr>
            <p:spPr>
              <a:xfrm rot="5400000">
                <a:off x="7339030" y="5521067"/>
                <a:ext cx="1936361" cy="219097"/>
              </a:xfrm>
              <a:prstGeom prst="curvedConnector3">
                <a:avLst>
                  <a:gd name="adj1" fmla="val 50000"/>
                </a:avLst>
              </a:prstGeom>
              <a:ln w="76200">
                <a:solidFill>
                  <a:srgbClr val="519136"/>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stretch>
                <a:fillRect/>
              </a:stretch>
            </p:blipFill>
            <p:spPr>
              <a:xfrm rot="177306">
                <a:off x="8340471" y="5402941"/>
                <a:ext cx="444114" cy="279274"/>
              </a:xfrm>
              <a:prstGeom prst="rect">
                <a:avLst/>
              </a:prstGeom>
            </p:spPr>
          </p:pic>
          <p:pic>
            <p:nvPicPr>
              <p:cNvPr id="20" name="Picture 19"/>
              <p:cNvPicPr>
                <a:picLocks noChangeAspect="1"/>
              </p:cNvPicPr>
              <p:nvPr/>
            </p:nvPicPr>
            <p:blipFill>
              <a:blip r:embed="rId4"/>
              <a:stretch>
                <a:fillRect/>
              </a:stretch>
            </p:blipFill>
            <p:spPr>
              <a:xfrm rot="21422694" flipH="1">
                <a:off x="7785666" y="5697313"/>
                <a:ext cx="444114" cy="279274"/>
              </a:xfrm>
              <a:prstGeom prst="rect">
                <a:avLst/>
              </a:prstGeom>
            </p:spPr>
          </p:pic>
        </p:grpSp>
        <p:grpSp>
          <p:nvGrpSpPr>
            <p:cNvPr id="44" name="Group 43"/>
            <p:cNvGrpSpPr/>
            <p:nvPr/>
          </p:nvGrpSpPr>
          <p:grpSpPr>
            <a:xfrm>
              <a:off x="5575671" y="4883498"/>
              <a:ext cx="864621" cy="1735167"/>
              <a:chOff x="5575671" y="4883498"/>
              <a:chExt cx="864621" cy="1735167"/>
            </a:xfrm>
          </p:grpSpPr>
          <p:cxnSp>
            <p:nvCxnSpPr>
              <p:cNvPr id="25" name="Curved Connector 24"/>
              <p:cNvCxnSpPr/>
              <p:nvPr/>
            </p:nvCxnSpPr>
            <p:spPr>
              <a:xfrm rot="16200000" flipH="1">
                <a:off x="5040976" y="5603280"/>
                <a:ext cx="1735167" cy="295603"/>
              </a:xfrm>
              <a:prstGeom prst="curvedConnector3">
                <a:avLst>
                  <a:gd name="adj1" fmla="val 50000"/>
                </a:avLst>
              </a:prstGeom>
              <a:ln w="76200">
                <a:solidFill>
                  <a:srgbClr val="519136"/>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a:stretch>
                <a:fillRect/>
              </a:stretch>
            </p:blipFill>
            <p:spPr>
              <a:xfrm rot="21422694" flipH="1">
                <a:off x="5575671" y="5948985"/>
                <a:ext cx="444114" cy="279274"/>
              </a:xfrm>
              <a:prstGeom prst="rect">
                <a:avLst/>
              </a:prstGeom>
            </p:spPr>
          </p:pic>
          <p:pic>
            <p:nvPicPr>
              <p:cNvPr id="26" name="Picture 25"/>
              <p:cNvPicPr>
                <a:picLocks noChangeAspect="1"/>
              </p:cNvPicPr>
              <p:nvPr/>
            </p:nvPicPr>
            <p:blipFill>
              <a:blip r:embed="rId4"/>
              <a:stretch>
                <a:fillRect/>
              </a:stretch>
            </p:blipFill>
            <p:spPr>
              <a:xfrm rot="177306">
                <a:off x="5996178" y="5762343"/>
                <a:ext cx="444114" cy="279274"/>
              </a:xfrm>
              <a:prstGeom prst="rect">
                <a:avLst/>
              </a:prstGeom>
            </p:spPr>
          </p:pic>
        </p:grpSp>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93698">
              <a:off x="5175316" y="4126993"/>
              <a:ext cx="1081648" cy="878001"/>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0854" y="3655299"/>
              <a:ext cx="1081648" cy="878001"/>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70189">
              <a:off x="7939675" y="3898030"/>
              <a:ext cx="1050361" cy="852604"/>
            </a:xfrm>
            <a:prstGeom prst="rect">
              <a:avLst/>
            </a:prstGeom>
          </p:spPr>
        </p:pic>
        <p:sp>
          <p:nvSpPr>
            <p:cNvPr id="39" name="TextBox 38"/>
            <p:cNvSpPr txBox="1"/>
            <p:nvPr/>
          </p:nvSpPr>
          <p:spPr>
            <a:xfrm rot="20769063">
              <a:off x="5194078" y="4167920"/>
              <a:ext cx="1000007" cy="787208"/>
            </a:xfrm>
            <a:prstGeom prst="rect">
              <a:avLst/>
            </a:prstGeom>
            <a:noFill/>
          </p:spPr>
          <p:txBody>
            <a:bodyPr wrap="square" rtlCol="0">
              <a:spAutoFit/>
            </a:bodyPr>
            <a:lstStyle/>
            <a:p>
              <a:pPr algn="ctr"/>
              <a:r>
                <a:rPr lang="en-US" dirty="0" smtClean="0">
                  <a:latin typeface="Adobe Devanagari" panose="02040503050201020203" pitchFamily="18" charset="0"/>
                  <a:cs typeface="Adobe Devanagari" panose="02040503050201020203" pitchFamily="18" charset="0"/>
                </a:rPr>
                <a:t> </a:t>
              </a:r>
            </a:p>
            <a:p>
              <a:pPr algn="ctr"/>
              <a:r>
                <a:rPr lang="en-US" sz="1200" dirty="0" smtClean="0">
                  <a:cs typeface="Adobe Devanagari" panose="02040503050201020203" pitchFamily="18" charset="0"/>
                </a:rPr>
                <a:t>BALANCESH</a:t>
              </a:r>
              <a:r>
                <a:rPr lang="en-US" sz="1200" dirty="0" smtClean="0">
                  <a:latin typeface="Adobe Devanagari" panose="02040503050201020203" pitchFamily="18" charset="0"/>
                  <a:cs typeface="Adobe Devanagari" panose="02040503050201020203" pitchFamily="18" charset="0"/>
                </a:rPr>
                <a:t>EET</a:t>
              </a:r>
              <a:endParaRPr lang="en-US" sz="1200" dirty="0">
                <a:latin typeface="Adobe Devanagari" panose="02040503050201020203" pitchFamily="18" charset="0"/>
                <a:cs typeface="Adobe Devanagari" panose="02040503050201020203" pitchFamily="18" charset="0"/>
              </a:endParaRPr>
            </a:p>
          </p:txBody>
        </p:sp>
        <p:grpSp>
          <p:nvGrpSpPr>
            <p:cNvPr id="45" name="Group 44"/>
            <p:cNvGrpSpPr/>
            <p:nvPr/>
          </p:nvGrpSpPr>
          <p:grpSpPr>
            <a:xfrm>
              <a:off x="6708971" y="4533301"/>
              <a:ext cx="978606" cy="2078742"/>
              <a:chOff x="6708971" y="4533301"/>
              <a:chExt cx="978606" cy="2078742"/>
            </a:xfrm>
          </p:grpSpPr>
          <p:pic>
            <p:nvPicPr>
              <p:cNvPr id="8" name="Picture 7"/>
              <p:cNvPicPr>
                <a:picLocks noChangeAspect="1"/>
              </p:cNvPicPr>
              <p:nvPr/>
            </p:nvPicPr>
            <p:blipFill>
              <a:blip r:embed="rId4"/>
              <a:stretch>
                <a:fillRect/>
              </a:stretch>
            </p:blipFill>
            <p:spPr>
              <a:xfrm rot="21422694" flipH="1">
                <a:off x="6708971" y="5129925"/>
                <a:ext cx="444114" cy="279274"/>
              </a:xfrm>
              <a:prstGeom prst="rect">
                <a:avLst/>
              </a:prstGeom>
            </p:spPr>
          </p:pic>
          <p:cxnSp>
            <p:nvCxnSpPr>
              <p:cNvPr id="9" name="Curved Connector 8"/>
              <p:cNvCxnSpPr/>
              <p:nvPr/>
            </p:nvCxnSpPr>
            <p:spPr>
              <a:xfrm rot="16200000" flipH="1">
                <a:off x="6197189" y="5407791"/>
                <a:ext cx="2078742" cy="329762"/>
              </a:xfrm>
              <a:prstGeom prst="curvedConnector3">
                <a:avLst>
                  <a:gd name="adj1" fmla="val 50000"/>
                </a:avLst>
              </a:prstGeom>
              <a:ln w="76200">
                <a:solidFill>
                  <a:srgbClr val="519136"/>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stretch>
                <a:fillRect/>
              </a:stretch>
            </p:blipFill>
            <p:spPr>
              <a:xfrm rot="177306">
                <a:off x="7243463" y="5288759"/>
                <a:ext cx="444114" cy="279274"/>
              </a:xfrm>
              <a:prstGeom prst="rect">
                <a:avLst/>
              </a:prstGeom>
            </p:spPr>
          </p:pic>
          <p:pic>
            <p:nvPicPr>
              <p:cNvPr id="16" name="Picture 15"/>
              <p:cNvPicPr>
                <a:picLocks noChangeAspect="1"/>
              </p:cNvPicPr>
              <p:nvPr/>
            </p:nvPicPr>
            <p:blipFill>
              <a:blip r:embed="rId4"/>
              <a:stretch>
                <a:fillRect/>
              </a:stretch>
            </p:blipFill>
            <p:spPr>
              <a:xfrm rot="21422694" flipH="1">
                <a:off x="6904954" y="5872073"/>
                <a:ext cx="444114" cy="279274"/>
              </a:xfrm>
              <a:prstGeom prst="rect">
                <a:avLst/>
              </a:prstGeom>
            </p:spPr>
          </p:pic>
        </p:grpSp>
        <p:sp>
          <p:nvSpPr>
            <p:cNvPr id="40" name="TextBox 39"/>
            <p:cNvSpPr txBox="1"/>
            <p:nvPr/>
          </p:nvSpPr>
          <p:spPr>
            <a:xfrm>
              <a:off x="6447196" y="3838037"/>
              <a:ext cx="1218620" cy="492005"/>
            </a:xfrm>
            <a:prstGeom prst="rect">
              <a:avLst/>
            </a:prstGeom>
            <a:noFill/>
          </p:spPr>
          <p:txBody>
            <a:bodyPr wrap="square" rtlCol="0">
              <a:spAutoFit/>
            </a:bodyPr>
            <a:lstStyle/>
            <a:p>
              <a:pPr algn="ctr"/>
              <a:r>
                <a:rPr lang="en-US" sz="1200" dirty="0" smtClean="0">
                  <a:cs typeface="Adobe Devanagari" panose="02040503050201020203" pitchFamily="18" charset="0"/>
                </a:rPr>
                <a:t>INCOME STATEMENT</a:t>
              </a:r>
              <a:endParaRPr lang="en-US" sz="1200" dirty="0">
                <a:cs typeface="Adobe Devanagari" panose="02040503050201020203" pitchFamily="18" charset="0"/>
              </a:endParaRPr>
            </a:p>
          </p:txBody>
        </p:sp>
        <p:sp>
          <p:nvSpPr>
            <p:cNvPr id="42" name="TextBox 41"/>
            <p:cNvSpPr txBox="1"/>
            <p:nvPr/>
          </p:nvSpPr>
          <p:spPr>
            <a:xfrm rot="521034">
              <a:off x="7780767" y="4045530"/>
              <a:ext cx="1358270" cy="557605"/>
            </a:xfrm>
            <a:prstGeom prst="rect">
              <a:avLst/>
            </a:prstGeom>
            <a:noFill/>
          </p:spPr>
          <p:txBody>
            <a:bodyPr wrap="square" rtlCol="0">
              <a:spAutoFit/>
            </a:bodyPr>
            <a:lstStyle/>
            <a:p>
              <a:pPr algn="ctr"/>
              <a:r>
                <a:rPr lang="en-US" sz="1200" dirty="0" smtClean="0">
                  <a:cs typeface="Adobe Devanagari" panose="02040503050201020203" pitchFamily="18" charset="0"/>
                </a:rPr>
                <a:t>ANNUAL </a:t>
              </a:r>
            </a:p>
            <a:p>
              <a:pPr algn="ctr"/>
              <a:r>
                <a:rPr lang="en-US" sz="1200" dirty="0" smtClean="0">
                  <a:cs typeface="Adobe Devanagari" panose="02040503050201020203" pitchFamily="18" charset="0"/>
                </a:rPr>
                <a:t>PRODUCTION</a:t>
              </a:r>
              <a:r>
                <a:rPr lang="en-US" sz="1600" dirty="0" smtClean="0">
                  <a:latin typeface="Adobe Devanagari" panose="02040503050201020203" pitchFamily="18" charset="0"/>
                  <a:cs typeface="Adobe Devanagari" panose="02040503050201020203" pitchFamily="18" charset="0"/>
                </a:rPr>
                <a:t> </a:t>
              </a:r>
            </a:p>
          </p:txBody>
        </p:sp>
      </p:grpSp>
      <p:sp>
        <p:nvSpPr>
          <p:cNvPr id="2" name="Title 1"/>
          <p:cNvSpPr>
            <a:spLocks noGrp="1"/>
          </p:cNvSpPr>
          <p:nvPr>
            <p:ph type="title"/>
          </p:nvPr>
        </p:nvSpPr>
        <p:spPr>
          <a:xfrm>
            <a:off x="1223888" y="767325"/>
            <a:ext cx="7291461" cy="492516"/>
          </a:xfrm>
        </p:spPr>
        <p:txBody>
          <a:bodyPr/>
          <a:lstStyle/>
          <a:p>
            <a:r>
              <a:rPr lang="en-US" b="1" dirty="0" smtClean="0"/>
              <a:t>GROWING YOUR RECORDS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49650815"/>
              </p:ext>
            </p:extLst>
          </p:nvPr>
        </p:nvGraphicFramePr>
        <p:xfrm>
          <a:off x="1292460" y="1334712"/>
          <a:ext cx="4647077"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70982" y="5976704"/>
            <a:ext cx="1094934" cy="531115"/>
          </a:xfrm>
          <a:prstGeom prst="rect">
            <a:avLst/>
          </a:prstGeom>
        </p:spPr>
      </p:pic>
    </p:spTree>
    <p:custDataLst>
      <p:tags r:id="rId1"/>
    </p:custDataLst>
    <p:extLst>
      <p:ext uri="{BB962C8B-B14F-4D97-AF65-F5344CB8AC3E}">
        <p14:creationId xmlns:p14="http://schemas.microsoft.com/office/powerpoint/2010/main" val="1845117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p:cNvGrpSpPr/>
          <p:nvPr/>
        </p:nvGrpSpPr>
        <p:grpSpPr>
          <a:xfrm>
            <a:off x="3196753" y="1084328"/>
            <a:ext cx="3134931" cy="5192092"/>
            <a:chOff x="3026244" y="1309190"/>
            <a:chExt cx="3134931" cy="5192092"/>
          </a:xfrm>
        </p:grpSpPr>
        <p:pic>
          <p:nvPicPr>
            <p:cNvPr id="67" name="Picture 66"/>
            <p:cNvPicPr>
              <a:picLocks noChangeAspect="1"/>
            </p:cNvPicPr>
            <p:nvPr/>
          </p:nvPicPr>
          <p:blipFill>
            <a:blip r:embed="rId4"/>
            <a:stretch>
              <a:fillRect/>
            </a:stretch>
          </p:blipFill>
          <p:spPr>
            <a:xfrm rot="14321556">
              <a:off x="3465849" y="3968572"/>
              <a:ext cx="444114" cy="279274"/>
            </a:xfrm>
            <a:prstGeom prst="rect">
              <a:avLst/>
            </a:prstGeom>
          </p:spPr>
        </p:pic>
        <p:pic>
          <p:nvPicPr>
            <p:cNvPr id="64" name="Picture 63"/>
            <p:cNvPicPr>
              <a:picLocks noChangeAspect="1"/>
            </p:cNvPicPr>
            <p:nvPr/>
          </p:nvPicPr>
          <p:blipFill>
            <a:blip r:embed="rId4"/>
            <a:stretch>
              <a:fillRect/>
            </a:stretch>
          </p:blipFill>
          <p:spPr>
            <a:xfrm rot="1041268" flipH="1">
              <a:off x="4521580" y="2318589"/>
              <a:ext cx="444114" cy="279274"/>
            </a:xfrm>
            <a:prstGeom prst="rect">
              <a:avLst/>
            </a:prstGeom>
          </p:spPr>
        </p:pic>
        <p:pic>
          <p:nvPicPr>
            <p:cNvPr id="65" name="Picture 64"/>
            <p:cNvPicPr>
              <a:picLocks noChangeAspect="1"/>
            </p:cNvPicPr>
            <p:nvPr/>
          </p:nvPicPr>
          <p:blipFill>
            <a:blip r:embed="rId4"/>
            <a:stretch>
              <a:fillRect/>
            </a:stretch>
          </p:blipFill>
          <p:spPr>
            <a:xfrm rot="7297302" flipH="1">
              <a:off x="4924887" y="2534986"/>
              <a:ext cx="444114" cy="279274"/>
            </a:xfrm>
            <a:prstGeom prst="rect">
              <a:avLst/>
            </a:prstGeom>
          </p:spPr>
        </p:pic>
        <p:cxnSp>
          <p:nvCxnSpPr>
            <p:cNvPr id="54" name="Curved Connector 53"/>
            <p:cNvCxnSpPr/>
            <p:nvPr/>
          </p:nvCxnSpPr>
          <p:spPr>
            <a:xfrm rot="16200000" flipV="1">
              <a:off x="3001371" y="3477919"/>
              <a:ext cx="972020" cy="922274"/>
            </a:xfrm>
            <a:prstGeom prst="curvedConnector3">
              <a:avLst>
                <a:gd name="adj1" fmla="val 109958"/>
              </a:avLst>
            </a:prstGeom>
            <a:ln w="762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5400000" flipH="1" flipV="1">
              <a:off x="4112689" y="2289015"/>
              <a:ext cx="2742619" cy="1354353"/>
            </a:xfrm>
            <a:prstGeom prst="curvedConnector3">
              <a:avLst>
                <a:gd name="adj1" fmla="val 111185"/>
              </a:avLst>
            </a:prstGeom>
            <a:ln w="76200">
              <a:solidFill>
                <a:srgbClr val="A0CD8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p:cNvCxnSpPr/>
            <p:nvPr/>
          </p:nvCxnSpPr>
          <p:spPr>
            <a:xfrm rot="5400000" flipH="1" flipV="1">
              <a:off x="4896603" y="3298374"/>
              <a:ext cx="1261513" cy="882723"/>
            </a:xfrm>
            <a:prstGeom prst="curvedConnector3">
              <a:avLst>
                <a:gd name="adj1" fmla="val 117705"/>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235569" y="4290644"/>
              <a:ext cx="2733152" cy="2210638"/>
            </a:xfrm>
            <a:prstGeom prst="ellipse">
              <a:avLst/>
            </a:prstGeom>
            <a:solidFill>
              <a:srgbClr val="70AD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cap="small" dirty="0">
                  <a:cs typeface="Adobe Devanagari" panose="02040503050201020203" pitchFamily="18" charset="0"/>
                </a:rPr>
                <a:t>The</a:t>
              </a:r>
              <a:r>
                <a:rPr lang="en-US" sz="2400" b="1" cap="small" dirty="0">
                  <a:cs typeface="Adobe Devanagari" panose="02040503050201020203" pitchFamily="18" charset="0"/>
                </a:rPr>
                <a:t> </a:t>
              </a:r>
              <a:r>
                <a:rPr lang="en-US" sz="2800" b="1" cap="small" dirty="0">
                  <a:cs typeface="Adobe Devanagari" panose="02040503050201020203" pitchFamily="18" charset="0"/>
                </a:rPr>
                <a:t>Importance</a:t>
              </a:r>
              <a:r>
                <a:rPr lang="en-US" sz="2400" b="1" cap="small" dirty="0">
                  <a:cs typeface="Adobe Devanagari" panose="02040503050201020203" pitchFamily="18" charset="0"/>
                </a:rPr>
                <a:t> </a:t>
              </a:r>
              <a:r>
                <a:rPr lang="en-US" sz="3200" b="1" cap="small" dirty="0">
                  <a:cs typeface="Adobe Devanagari" panose="02040503050201020203" pitchFamily="18" charset="0"/>
                </a:rPr>
                <a:t>o</a:t>
              </a:r>
              <a:r>
                <a:rPr lang="en-US" sz="2400" b="1" cap="small" dirty="0">
                  <a:cs typeface="Adobe Devanagari" panose="02040503050201020203" pitchFamily="18" charset="0"/>
                </a:rPr>
                <a:t>f </a:t>
              </a:r>
              <a:r>
                <a:rPr lang="en-US" sz="2800" b="1" cap="small" dirty="0">
                  <a:cs typeface="Adobe Devanagari" panose="02040503050201020203" pitchFamily="18" charset="0"/>
                </a:rPr>
                <a:t>Record</a:t>
              </a:r>
              <a:r>
                <a:rPr lang="en-US" sz="2400" b="1" cap="small" dirty="0">
                  <a:cs typeface="Adobe Devanagari" panose="02040503050201020203" pitchFamily="18" charset="0"/>
                </a:rPr>
                <a:t> </a:t>
              </a:r>
              <a:r>
                <a:rPr lang="en-US" sz="2800" b="1" cap="small" dirty="0">
                  <a:cs typeface="Adobe Devanagari" panose="02040503050201020203" pitchFamily="18" charset="0"/>
                </a:rPr>
                <a:t>Keeping</a:t>
              </a:r>
              <a:endParaRPr lang="en-US" sz="2800" b="1" dirty="0"/>
            </a:p>
          </p:txBody>
        </p:sp>
        <p:cxnSp>
          <p:nvCxnSpPr>
            <p:cNvPr id="20" name="Curved Connector 19"/>
            <p:cNvCxnSpPr/>
            <p:nvPr/>
          </p:nvCxnSpPr>
          <p:spPr>
            <a:xfrm rot="16200000" flipV="1">
              <a:off x="2260534" y="2240434"/>
              <a:ext cx="2981454" cy="1118965"/>
            </a:xfrm>
            <a:prstGeom prst="curvedConnector3">
              <a:avLst>
                <a:gd name="adj1" fmla="val 101565"/>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61"/>
            <p:cNvPicPr>
              <a:picLocks noChangeAspect="1"/>
            </p:cNvPicPr>
            <p:nvPr/>
          </p:nvPicPr>
          <p:blipFill>
            <a:blip r:embed="rId4"/>
            <a:stretch>
              <a:fillRect/>
            </a:stretch>
          </p:blipFill>
          <p:spPr>
            <a:xfrm rot="21422694" flipH="1">
              <a:off x="3822687" y="3258375"/>
              <a:ext cx="444114" cy="279274"/>
            </a:xfrm>
            <a:prstGeom prst="rect">
              <a:avLst/>
            </a:prstGeom>
          </p:spPr>
        </p:pic>
        <p:pic>
          <p:nvPicPr>
            <p:cNvPr id="63" name="Picture 62"/>
            <p:cNvPicPr>
              <a:picLocks noChangeAspect="1"/>
            </p:cNvPicPr>
            <p:nvPr/>
          </p:nvPicPr>
          <p:blipFill>
            <a:blip r:embed="rId4"/>
            <a:stretch>
              <a:fillRect/>
            </a:stretch>
          </p:blipFill>
          <p:spPr>
            <a:xfrm rot="177306">
              <a:off x="4060051" y="1479592"/>
              <a:ext cx="444114" cy="279274"/>
            </a:xfrm>
            <a:prstGeom prst="rect">
              <a:avLst/>
            </a:prstGeom>
          </p:spPr>
        </p:pic>
        <p:pic>
          <p:nvPicPr>
            <p:cNvPr id="66" name="Picture 65"/>
            <p:cNvPicPr>
              <a:picLocks noChangeAspect="1"/>
            </p:cNvPicPr>
            <p:nvPr/>
          </p:nvPicPr>
          <p:blipFill>
            <a:blip r:embed="rId4"/>
            <a:stretch>
              <a:fillRect/>
            </a:stretch>
          </p:blipFill>
          <p:spPr>
            <a:xfrm rot="177306">
              <a:off x="5153847" y="3689919"/>
              <a:ext cx="444114" cy="279274"/>
            </a:xfrm>
            <a:prstGeom prst="rect">
              <a:avLst/>
            </a:prstGeom>
          </p:spPr>
        </p:pic>
      </p:grpSp>
      <p:grpSp>
        <p:nvGrpSpPr>
          <p:cNvPr id="2" name="Group 1"/>
          <p:cNvGrpSpPr/>
          <p:nvPr/>
        </p:nvGrpSpPr>
        <p:grpSpPr>
          <a:xfrm>
            <a:off x="1168878" y="1663302"/>
            <a:ext cx="8003257" cy="3106601"/>
            <a:chOff x="521765" y="1095270"/>
            <a:chExt cx="8630958" cy="3420507"/>
          </a:xfrm>
        </p:grpSpPr>
        <p:sp>
          <p:nvSpPr>
            <p:cNvPr id="14" name="TextBox 13"/>
            <p:cNvSpPr txBox="1"/>
            <p:nvPr/>
          </p:nvSpPr>
          <p:spPr>
            <a:xfrm>
              <a:off x="776618" y="3316157"/>
              <a:ext cx="2190541" cy="1199620"/>
            </a:xfrm>
            <a:prstGeom prst="rect">
              <a:avLst/>
            </a:prstGeom>
            <a:noFill/>
          </p:spPr>
          <p:txBody>
            <a:bodyPr wrap="square" rtlCol="0">
              <a:spAutoFit/>
            </a:bodyPr>
            <a:lstStyle/>
            <a:p>
              <a:pPr lvl="0" algn="ctr" defTabSz="1244600">
                <a:lnSpc>
                  <a:spcPct val="90000"/>
                </a:lnSpc>
                <a:spcBef>
                  <a:spcPct val="0"/>
                </a:spcBef>
                <a:spcAft>
                  <a:spcPct val="35000"/>
                </a:spcAft>
              </a:pPr>
              <a:r>
                <a:rPr lang="en-US" dirty="0">
                  <a:cs typeface="Adobe Devanagari" panose="02040503050201020203" pitchFamily="18" charset="0"/>
                </a:rPr>
                <a:t>Strong record-keeping is indicative of strong management</a:t>
              </a:r>
            </a:p>
          </p:txBody>
        </p:sp>
        <p:sp>
          <p:nvSpPr>
            <p:cNvPr id="15" name="TextBox 14"/>
            <p:cNvSpPr txBox="1"/>
            <p:nvPr/>
          </p:nvSpPr>
          <p:spPr>
            <a:xfrm>
              <a:off x="521765" y="1174767"/>
              <a:ext cx="2673077" cy="925131"/>
            </a:xfrm>
            <a:prstGeom prst="rect">
              <a:avLst/>
            </a:prstGeom>
            <a:noFill/>
          </p:spPr>
          <p:txBody>
            <a:bodyPr wrap="square" rtlCol="0">
              <a:spAutoFit/>
            </a:bodyPr>
            <a:lstStyle/>
            <a:p>
              <a:pPr lvl="0" algn="ctr" defTabSz="1244600">
                <a:lnSpc>
                  <a:spcPct val="90000"/>
                </a:lnSpc>
                <a:spcBef>
                  <a:spcPct val="0"/>
                </a:spcBef>
                <a:spcAft>
                  <a:spcPct val="35000"/>
                </a:spcAft>
              </a:pPr>
              <a:r>
                <a:rPr lang="en-US" dirty="0">
                  <a:cs typeface="Adobe Devanagari" panose="02040503050201020203" pitchFamily="18" charset="0"/>
                </a:rPr>
                <a:t>Strong record-keeping is indicative of strong management</a:t>
              </a:r>
            </a:p>
          </p:txBody>
        </p:sp>
        <p:sp>
          <p:nvSpPr>
            <p:cNvPr id="16" name="TextBox 15"/>
            <p:cNvSpPr txBox="1"/>
            <p:nvPr/>
          </p:nvSpPr>
          <p:spPr>
            <a:xfrm>
              <a:off x="6083144" y="1559358"/>
              <a:ext cx="2723871" cy="711639"/>
            </a:xfrm>
            <a:prstGeom prst="rect">
              <a:avLst/>
            </a:prstGeom>
            <a:noFill/>
          </p:spPr>
          <p:txBody>
            <a:bodyPr wrap="square" rtlCol="0">
              <a:spAutoFit/>
            </a:bodyPr>
            <a:lstStyle/>
            <a:p>
              <a:pPr lvl="0" algn="ctr"/>
              <a:r>
                <a:rPr lang="en-US" dirty="0">
                  <a:cs typeface="Adobe Devanagari" panose="02040503050201020203" pitchFamily="18" charset="0"/>
                </a:rPr>
                <a:t>Creates beneficial budgeting strategies</a:t>
              </a:r>
            </a:p>
          </p:txBody>
        </p:sp>
        <p:sp>
          <p:nvSpPr>
            <p:cNvPr id="18" name="TextBox 17"/>
            <p:cNvSpPr txBox="1"/>
            <p:nvPr/>
          </p:nvSpPr>
          <p:spPr>
            <a:xfrm>
              <a:off x="5815467" y="3037277"/>
              <a:ext cx="3337256" cy="1016628"/>
            </a:xfrm>
            <a:prstGeom prst="rect">
              <a:avLst/>
            </a:prstGeom>
            <a:noFill/>
          </p:spPr>
          <p:txBody>
            <a:bodyPr wrap="square" rtlCol="0">
              <a:spAutoFit/>
            </a:bodyPr>
            <a:lstStyle/>
            <a:p>
              <a:pPr lvl="0" algn="ctr"/>
              <a:r>
                <a:rPr lang="en-US" dirty="0">
                  <a:cs typeface="Adobe Devanagari" panose="02040503050201020203" pitchFamily="18" charset="0"/>
                </a:rPr>
                <a:t>Establishes personal organization with a central </a:t>
              </a:r>
              <a:r>
                <a:rPr lang="en-US" dirty="0" smtClean="0">
                  <a:cs typeface="Adobe Devanagari" panose="02040503050201020203" pitchFamily="18" charset="0"/>
                </a:rPr>
                <a:t>location </a:t>
              </a:r>
              <a:r>
                <a:rPr lang="en-US" dirty="0">
                  <a:cs typeface="Adobe Devanagari" panose="02040503050201020203" pitchFamily="18" charset="0"/>
                </a:rPr>
                <a:t>for annual records</a:t>
              </a:r>
            </a:p>
          </p:txBody>
        </p:sp>
        <p:cxnSp>
          <p:nvCxnSpPr>
            <p:cNvPr id="69" name="Straight Connector 68"/>
            <p:cNvCxnSpPr/>
            <p:nvPr/>
          </p:nvCxnSpPr>
          <p:spPr>
            <a:xfrm>
              <a:off x="776618" y="1095270"/>
              <a:ext cx="2190541" cy="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76618" y="3247112"/>
              <a:ext cx="2190541" cy="0"/>
            </a:xfrm>
            <a:prstGeom prst="line">
              <a:avLst/>
            </a:prstGeom>
            <a:ln w="571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251611" y="1446963"/>
              <a:ext cx="2386939" cy="0"/>
            </a:xfrm>
            <a:prstGeom prst="line">
              <a:avLst/>
            </a:prstGeom>
            <a:ln w="57150">
              <a:solidFill>
                <a:srgbClr val="A0CD8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083144" y="2966191"/>
              <a:ext cx="2723871"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3381" y="5784900"/>
            <a:ext cx="1569152" cy="761142"/>
          </a:xfrm>
          <a:prstGeom prst="rect">
            <a:avLst/>
          </a:prstGeom>
        </p:spPr>
      </p:pic>
    </p:spTree>
    <p:custDataLst>
      <p:tags r:id="rId1"/>
    </p:custDataLst>
    <p:extLst>
      <p:ext uri="{BB962C8B-B14F-4D97-AF65-F5344CB8AC3E}">
        <p14:creationId xmlns:p14="http://schemas.microsoft.com/office/powerpoint/2010/main" val="4031666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987" y="858230"/>
            <a:ext cx="7650652" cy="570022"/>
          </a:xfrm>
        </p:spPr>
        <p:txBody>
          <a:bodyPr/>
          <a:lstStyle/>
          <a:p>
            <a:r>
              <a:rPr lang="en-US" b="1" dirty="0" smtClean="0"/>
              <a:t>Withdrawals and Deposits	</a:t>
            </a:r>
            <a:endParaRPr lang="en-US" b="1" dirty="0"/>
          </a:p>
        </p:txBody>
      </p:sp>
      <p:sp>
        <p:nvSpPr>
          <p:cNvPr id="5" name="Content Placeholder 4"/>
          <p:cNvSpPr>
            <a:spLocks noGrp="1"/>
          </p:cNvSpPr>
          <p:nvPr>
            <p:ph idx="1"/>
          </p:nvPr>
        </p:nvSpPr>
        <p:spPr>
          <a:xfrm>
            <a:off x="1296987" y="1716257"/>
            <a:ext cx="7650651" cy="4375053"/>
          </a:xfrm>
        </p:spPr>
        <p:txBody>
          <a:bodyPr/>
          <a:lstStyle/>
          <a:p>
            <a:pPr>
              <a:buFont typeface="Wingdings" panose="05000000000000000000" pitchFamily="2" charset="2"/>
              <a:buChar char="§"/>
            </a:pPr>
            <a:r>
              <a:rPr lang="en-US" sz="2800" dirty="0" smtClean="0">
                <a:solidFill>
                  <a:schemeClr val="tx1"/>
                </a:solidFill>
              </a:rPr>
              <a:t> Withdrawals </a:t>
            </a:r>
            <a:r>
              <a:rPr lang="en-US" sz="2800" dirty="0">
                <a:solidFill>
                  <a:schemeClr val="tx1"/>
                </a:solidFill>
              </a:rPr>
              <a:t>remove money from your </a:t>
            </a:r>
            <a:r>
              <a:rPr lang="en-US" sz="2800" dirty="0" smtClean="0">
                <a:solidFill>
                  <a:schemeClr val="tx1"/>
                </a:solidFill>
              </a:rPr>
              <a:t>account</a:t>
            </a:r>
          </a:p>
          <a:p>
            <a:pPr lvl="1">
              <a:buFont typeface="Wingdings" panose="05000000000000000000" pitchFamily="2" charset="2"/>
              <a:buChar char="§"/>
            </a:pPr>
            <a:r>
              <a:rPr lang="en-US" sz="2500" dirty="0" smtClean="0"/>
              <a:t>Also referred to as a debit</a:t>
            </a:r>
            <a:endParaRPr lang="en-US" sz="2500" dirty="0">
              <a:solidFill>
                <a:schemeClr val="tx1"/>
              </a:solidFill>
            </a:endParaRPr>
          </a:p>
          <a:p>
            <a:pPr>
              <a:buFont typeface="Wingdings" panose="05000000000000000000" pitchFamily="2" charset="2"/>
              <a:buChar char="§"/>
            </a:pPr>
            <a:r>
              <a:rPr lang="en-US" sz="2800" dirty="0" smtClean="0">
                <a:solidFill>
                  <a:schemeClr val="tx1"/>
                </a:solidFill>
              </a:rPr>
              <a:t> Deposits </a:t>
            </a:r>
            <a:r>
              <a:rPr lang="en-US" sz="2800" dirty="0">
                <a:solidFill>
                  <a:schemeClr val="tx1"/>
                </a:solidFill>
              </a:rPr>
              <a:t>add money to your </a:t>
            </a:r>
            <a:r>
              <a:rPr lang="en-US" sz="2800" dirty="0" smtClean="0">
                <a:solidFill>
                  <a:schemeClr val="tx1"/>
                </a:solidFill>
              </a:rPr>
              <a:t>account</a:t>
            </a:r>
          </a:p>
          <a:p>
            <a:pPr lvl="1">
              <a:buFont typeface="Wingdings" panose="05000000000000000000" pitchFamily="2" charset="2"/>
              <a:buChar char="§"/>
            </a:pPr>
            <a:r>
              <a:rPr lang="en-US" sz="2500" dirty="0" smtClean="0"/>
              <a:t>Also referred to as a credit</a:t>
            </a:r>
            <a:endParaRPr lang="en-US" sz="2500" dirty="0">
              <a:solidFill>
                <a:schemeClr val="tx1"/>
              </a:solidFill>
            </a:endParaRPr>
          </a:p>
          <a:p>
            <a:endParaRPr lang="en-US" dirty="0"/>
          </a:p>
        </p:txBody>
      </p:sp>
      <p:pic>
        <p:nvPicPr>
          <p:cNvPr id="8" name="Content Placeholder 7"/>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5221288" y="1855788"/>
            <a:ext cx="3922712" cy="2613025"/>
          </a:xfr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2247" y="3774696"/>
            <a:ext cx="3140129" cy="208524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8282" y="5691185"/>
            <a:ext cx="1727537" cy="837969"/>
          </a:xfrm>
          <a:prstGeom prst="rect">
            <a:avLst/>
          </a:prstGeom>
        </p:spPr>
      </p:pic>
    </p:spTree>
    <p:custDataLst>
      <p:tags r:id="rId1"/>
    </p:custDataLst>
    <p:extLst>
      <p:ext uri="{BB962C8B-B14F-4D97-AF65-F5344CB8AC3E}">
        <p14:creationId xmlns:p14="http://schemas.microsoft.com/office/powerpoint/2010/main" val="2569090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024" y="753345"/>
            <a:ext cx="7836219" cy="475591"/>
          </a:xfrm>
        </p:spPr>
        <p:txBody>
          <a:bodyPr/>
          <a:lstStyle/>
          <a:p>
            <a:r>
              <a:rPr lang="en-US" b="1" dirty="0" smtClean="0"/>
              <a:t>BENEFITS OF PERSONAL RECORD KEEPING</a:t>
            </a:r>
            <a:endParaRPr lang="en-US" b="1" dirty="0"/>
          </a:p>
        </p:txBody>
      </p:sp>
      <p:sp>
        <p:nvSpPr>
          <p:cNvPr id="5" name="TextBox 4"/>
          <p:cNvSpPr txBox="1"/>
          <p:nvPr/>
        </p:nvSpPr>
        <p:spPr>
          <a:xfrm>
            <a:off x="1252024" y="5943600"/>
            <a:ext cx="6822831" cy="646331"/>
          </a:xfrm>
          <a:prstGeom prst="rect">
            <a:avLst/>
          </a:prstGeom>
          <a:noFill/>
        </p:spPr>
        <p:txBody>
          <a:bodyPr wrap="square" rtlCol="0">
            <a:spAutoFit/>
          </a:bodyPr>
          <a:lstStyle/>
          <a:p>
            <a:pPr algn="ctr"/>
            <a:r>
              <a:rPr lang="en-US" dirty="0">
                <a:solidFill>
                  <a:srgbClr val="509135"/>
                </a:solidFill>
                <a:latin typeface="Adobe Devanagari" panose="02040503050201020203" pitchFamily="18" charset="0"/>
                <a:cs typeface="Adobe Devanagari" panose="02040503050201020203" pitchFamily="18" charset="0"/>
              </a:rPr>
              <a:t>**For clarification on types of personal records and the timeline for keeping or destroying records consult Privacy Rights Clearinghouse **</a:t>
            </a:r>
          </a:p>
        </p:txBody>
      </p:sp>
      <p:grpSp>
        <p:nvGrpSpPr>
          <p:cNvPr id="11" name="Group 10"/>
          <p:cNvGrpSpPr/>
          <p:nvPr/>
        </p:nvGrpSpPr>
        <p:grpSpPr>
          <a:xfrm>
            <a:off x="1941204" y="1716041"/>
            <a:ext cx="6621409" cy="2715106"/>
            <a:chOff x="1335024" y="2731117"/>
            <a:chExt cx="6621409" cy="2715106"/>
          </a:xfrm>
        </p:grpSpPr>
        <p:sp>
          <p:nvSpPr>
            <p:cNvPr id="9" name="Freeform 8"/>
            <p:cNvSpPr/>
            <p:nvPr/>
          </p:nvSpPr>
          <p:spPr>
            <a:xfrm>
              <a:off x="1838876" y="2750228"/>
              <a:ext cx="5466247" cy="1216800"/>
            </a:xfrm>
            <a:custGeom>
              <a:avLst/>
              <a:gdLst>
                <a:gd name="connsiteX0" fmla="*/ 0 w 5466247"/>
                <a:gd name="connsiteY0" fmla="*/ 202804 h 1216800"/>
                <a:gd name="connsiteX1" fmla="*/ 202804 w 5466247"/>
                <a:gd name="connsiteY1" fmla="*/ 0 h 1216800"/>
                <a:gd name="connsiteX2" fmla="*/ 5263443 w 5466247"/>
                <a:gd name="connsiteY2" fmla="*/ 0 h 1216800"/>
                <a:gd name="connsiteX3" fmla="*/ 5466247 w 5466247"/>
                <a:gd name="connsiteY3" fmla="*/ 202804 h 1216800"/>
                <a:gd name="connsiteX4" fmla="*/ 5466247 w 5466247"/>
                <a:gd name="connsiteY4" fmla="*/ 1013996 h 1216800"/>
                <a:gd name="connsiteX5" fmla="*/ 5263443 w 5466247"/>
                <a:gd name="connsiteY5" fmla="*/ 1216800 h 1216800"/>
                <a:gd name="connsiteX6" fmla="*/ 202804 w 5466247"/>
                <a:gd name="connsiteY6" fmla="*/ 1216800 h 1216800"/>
                <a:gd name="connsiteX7" fmla="*/ 0 w 5466247"/>
                <a:gd name="connsiteY7" fmla="*/ 1013996 h 1216800"/>
                <a:gd name="connsiteX8" fmla="*/ 0 w 5466247"/>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6247" h="1216800">
                  <a:moveTo>
                    <a:pt x="0" y="202804"/>
                  </a:moveTo>
                  <a:cubicBezTo>
                    <a:pt x="0" y="90798"/>
                    <a:pt x="90798" y="0"/>
                    <a:pt x="202804" y="0"/>
                  </a:cubicBezTo>
                  <a:lnTo>
                    <a:pt x="5263443" y="0"/>
                  </a:lnTo>
                  <a:cubicBezTo>
                    <a:pt x="5375449" y="0"/>
                    <a:pt x="5466247" y="90798"/>
                    <a:pt x="5466247" y="202804"/>
                  </a:cubicBezTo>
                  <a:lnTo>
                    <a:pt x="5466247" y="1013996"/>
                  </a:lnTo>
                  <a:cubicBezTo>
                    <a:pt x="5466247" y="1126002"/>
                    <a:pt x="5375449" y="1216800"/>
                    <a:pt x="5263443" y="1216800"/>
                  </a:cubicBezTo>
                  <a:lnTo>
                    <a:pt x="202804" y="1216800"/>
                  </a:lnTo>
                  <a:cubicBezTo>
                    <a:pt x="90798" y="1216800"/>
                    <a:pt x="0" y="1126002"/>
                    <a:pt x="0" y="1013996"/>
                  </a:cubicBezTo>
                  <a:lnTo>
                    <a:pt x="0" y="202804"/>
                  </a:lnTo>
                  <a:close/>
                </a:path>
              </a:pathLst>
            </a:custGeom>
            <a:solidFill>
              <a:srgbClr val="70AD47">
                <a:alpha val="85098"/>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6079" tIns="166079" rIns="166079" bIns="166079" numCol="1" spcCol="1270" anchor="ctr" anchorCtr="0">
              <a:noAutofit/>
            </a:bodyPr>
            <a:lstStyle/>
            <a:p>
              <a:pPr lvl="0" algn="ctr" defTabSz="1244600" rtl="0">
                <a:lnSpc>
                  <a:spcPct val="90000"/>
                </a:lnSpc>
                <a:spcBef>
                  <a:spcPct val="0"/>
                </a:spcBef>
                <a:spcAft>
                  <a:spcPct val="35000"/>
                </a:spcAft>
              </a:pPr>
              <a:r>
                <a:rPr lang="en-US" sz="2800" kern="1200" dirty="0" smtClean="0">
                  <a:cs typeface="Adobe Devanagari" panose="02040503050201020203" pitchFamily="18" charset="0"/>
                </a:rPr>
                <a:t>Improve personal financial standing </a:t>
              </a:r>
              <a:endParaRPr lang="en-US" sz="2800" kern="1200" dirty="0">
                <a:cs typeface="Adobe Devanagari" panose="02040503050201020203" pitchFamily="18" charset="0"/>
              </a:endParaRPr>
            </a:p>
          </p:txBody>
        </p:sp>
        <p:sp>
          <p:nvSpPr>
            <p:cNvPr id="10" name="Freeform 9"/>
            <p:cNvSpPr/>
            <p:nvPr/>
          </p:nvSpPr>
          <p:spPr>
            <a:xfrm>
              <a:off x="1838876" y="4154229"/>
              <a:ext cx="5466247" cy="1216800"/>
            </a:xfrm>
            <a:custGeom>
              <a:avLst/>
              <a:gdLst>
                <a:gd name="connsiteX0" fmla="*/ 0 w 5466247"/>
                <a:gd name="connsiteY0" fmla="*/ 202804 h 1216800"/>
                <a:gd name="connsiteX1" fmla="*/ 202804 w 5466247"/>
                <a:gd name="connsiteY1" fmla="*/ 0 h 1216800"/>
                <a:gd name="connsiteX2" fmla="*/ 5263443 w 5466247"/>
                <a:gd name="connsiteY2" fmla="*/ 0 h 1216800"/>
                <a:gd name="connsiteX3" fmla="*/ 5466247 w 5466247"/>
                <a:gd name="connsiteY3" fmla="*/ 202804 h 1216800"/>
                <a:gd name="connsiteX4" fmla="*/ 5466247 w 5466247"/>
                <a:gd name="connsiteY4" fmla="*/ 1013996 h 1216800"/>
                <a:gd name="connsiteX5" fmla="*/ 5263443 w 5466247"/>
                <a:gd name="connsiteY5" fmla="*/ 1216800 h 1216800"/>
                <a:gd name="connsiteX6" fmla="*/ 202804 w 5466247"/>
                <a:gd name="connsiteY6" fmla="*/ 1216800 h 1216800"/>
                <a:gd name="connsiteX7" fmla="*/ 0 w 5466247"/>
                <a:gd name="connsiteY7" fmla="*/ 1013996 h 1216800"/>
                <a:gd name="connsiteX8" fmla="*/ 0 w 5466247"/>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6247" h="1216800">
                  <a:moveTo>
                    <a:pt x="0" y="202804"/>
                  </a:moveTo>
                  <a:cubicBezTo>
                    <a:pt x="0" y="90798"/>
                    <a:pt x="90798" y="0"/>
                    <a:pt x="202804" y="0"/>
                  </a:cubicBezTo>
                  <a:lnTo>
                    <a:pt x="5263443" y="0"/>
                  </a:lnTo>
                  <a:cubicBezTo>
                    <a:pt x="5375449" y="0"/>
                    <a:pt x="5466247" y="90798"/>
                    <a:pt x="5466247" y="202804"/>
                  </a:cubicBezTo>
                  <a:lnTo>
                    <a:pt x="5466247" y="1013996"/>
                  </a:lnTo>
                  <a:cubicBezTo>
                    <a:pt x="5466247" y="1126002"/>
                    <a:pt x="5375449" y="1216800"/>
                    <a:pt x="5263443" y="1216800"/>
                  </a:cubicBezTo>
                  <a:lnTo>
                    <a:pt x="202804" y="1216800"/>
                  </a:lnTo>
                  <a:cubicBezTo>
                    <a:pt x="90798" y="1216800"/>
                    <a:pt x="0" y="1126002"/>
                    <a:pt x="0" y="1013996"/>
                  </a:cubicBezTo>
                  <a:lnTo>
                    <a:pt x="0" y="202804"/>
                  </a:lnTo>
                  <a:close/>
                </a:path>
              </a:pathLst>
            </a:custGeom>
            <a:solidFill>
              <a:srgbClr val="70AD47">
                <a:alpha val="85098"/>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6079" tIns="166079" rIns="166079" bIns="166079" numCol="1" spcCol="1270" anchor="ctr" anchorCtr="0">
              <a:noAutofit/>
            </a:bodyPr>
            <a:lstStyle/>
            <a:p>
              <a:pPr lvl="0" algn="ctr" defTabSz="1244600" rtl="0">
                <a:lnSpc>
                  <a:spcPct val="90000"/>
                </a:lnSpc>
                <a:spcBef>
                  <a:spcPct val="0"/>
                </a:spcBef>
                <a:spcAft>
                  <a:spcPct val="35000"/>
                </a:spcAft>
              </a:pPr>
              <a:r>
                <a:rPr lang="en-US" sz="2800" kern="1200" dirty="0" smtClean="0">
                  <a:cs typeface="Adobe Devanagari" panose="02040503050201020203" pitchFamily="18" charset="0"/>
                </a:rPr>
                <a:t>Provide greater financial flexibility</a:t>
              </a:r>
              <a:endParaRPr lang="en-US" sz="2800" kern="1200" dirty="0">
                <a:cs typeface="Adobe Devanagari" panose="02040503050201020203" pitchFamily="18" charset="0"/>
              </a:endParaRPr>
            </a:p>
          </p:txBody>
        </p:sp>
        <p:pic>
          <p:nvPicPr>
            <p:cNvPr id="6" name="Picture 5"/>
            <p:cNvPicPr>
              <a:picLocks noChangeAspect="1"/>
            </p:cNvPicPr>
            <p:nvPr/>
          </p:nvPicPr>
          <p:blipFill>
            <a:blip r:embed="rId4"/>
            <a:stretch>
              <a:fillRect/>
            </a:stretch>
          </p:blipFill>
          <p:spPr>
            <a:xfrm rot="786050" flipV="1">
              <a:off x="6980917" y="2731117"/>
              <a:ext cx="975516" cy="613438"/>
            </a:xfrm>
            <a:prstGeom prst="rect">
              <a:avLst/>
            </a:prstGeom>
          </p:spPr>
        </p:pic>
        <p:pic>
          <p:nvPicPr>
            <p:cNvPr id="7" name="Picture 6"/>
            <p:cNvPicPr>
              <a:picLocks noChangeAspect="1"/>
            </p:cNvPicPr>
            <p:nvPr/>
          </p:nvPicPr>
          <p:blipFill>
            <a:blip r:embed="rId4"/>
            <a:stretch>
              <a:fillRect/>
            </a:stretch>
          </p:blipFill>
          <p:spPr>
            <a:xfrm rot="11321262" flipV="1">
              <a:off x="1335024" y="4832785"/>
              <a:ext cx="975516" cy="613438"/>
            </a:xfrm>
            <a:prstGeom prst="rect">
              <a:avLst/>
            </a:prstGeom>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7928" y="5970141"/>
            <a:ext cx="1074544" cy="521224"/>
          </a:xfrm>
          <a:prstGeom prst="rect">
            <a:avLst/>
          </a:prstGeom>
        </p:spPr>
      </p:pic>
    </p:spTree>
    <p:custDataLst>
      <p:tags r:id="rId1"/>
    </p:custDataLst>
    <p:extLst>
      <p:ext uri="{BB962C8B-B14F-4D97-AF65-F5344CB8AC3E}">
        <p14:creationId xmlns:p14="http://schemas.microsoft.com/office/powerpoint/2010/main" val="3688771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59" y="760980"/>
            <a:ext cx="7848565" cy="505112"/>
          </a:xfrm>
        </p:spPr>
        <p:txBody>
          <a:bodyPr>
            <a:noAutofit/>
          </a:bodyPr>
          <a:lstStyle/>
          <a:p>
            <a:r>
              <a:rPr lang="en-US" sz="3000" b="1" dirty="0" smtClean="0"/>
              <a:t>BENEFITS OF FARM/BUSINESS RECORD KEEPING</a:t>
            </a:r>
            <a:endParaRPr lang="en-US" sz="3000" b="1" dirty="0"/>
          </a:p>
        </p:txBody>
      </p:sp>
      <p:grpSp>
        <p:nvGrpSpPr>
          <p:cNvPr id="19" name="Group 18"/>
          <p:cNvGrpSpPr/>
          <p:nvPr/>
        </p:nvGrpSpPr>
        <p:grpSpPr>
          <a:xfrm>
            <a:off x="1085872" y="1415469"/>
            <a:ext cx="8042853" cy="4581033"/>
            <a:chOff x="-2932" y="1708566"/>
            <a:chExt cx="9066547" cy="4591106"/>
          </a:xfrm>
        </p:grpSpPr>
        <p:sp>
          <p:nvSpPr>
            <p:cNvPr id="17" name="Freeform 16"/>
            <p:cNvSpPr/>
            <p:nvPr/>
          </p:nvSpPr>
          <p:spPr>
            <a:xfrm>
              <a:off x="127491" y="2006571"/>
              <a:ext cx="4354069" cy="1216800"/>
            </a:xfrm>
            <a:custGeom>
              <a:avLst/>
              <a:gdLst>
                <a:gd name="connsiteX0" fmla="*/ 0 w 4354069"/>
                <a:gd name="connsiteY0" fmla="*/ 202804 h 1216800"/>
                <a:gd name="connsiteX1" fmla="*/ 202804 w 4354069"/>
                <a:gd name="connsiteY1" fmla="*/ 0 h 1216800"/>
                <a:gd name="connsiteX2" fmla="*/ 4151265 w 4354069"/>
                <a:gd name="connsiteY2" fmla="*/ 0 h 1216800"/>
                <a:gd name="connsiteX3" fmla="*/ 4354069 w 4354069"/>
                <a:gd name="connsiteY3" fmla="*/ 202804 h 1216800"/>
                <a:gd name="connsiteX4" fmla="*/ 4354069 w 4354069"/>
                <a:gd name="connsiteY4" fmla="*/ 1013996 h 1216800"/>
                <a:gd name="connsiteX5" fmla="*/ 4151265 w 4354069"/>
                <a:gd name="connsiteY5" fmla="*/ 1216800 h 1216800"/>
                <a:gd name="connsiteX6" fmla="*/ 202804 w 4354069"/>
                <a:gd name="connsiteY6" fmla="*/ 1216800 h 1216800"/>
                <a:gd name="connsiteX7" fmla="*/ 0 w 4354069"/>
                <a:gd name="connsiteY7" fmla="*/ 1013996 h 1216800"/>
                <a:gd name="connsiteX8" fmla="*/ 0 w 4354069"/>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4069" h="1216800">
                  <a:moveTo>
                    <a:pt x="0" y="202804"/>
                  </a:moveTo>
                  <a:cubicBezTo>
                    <a:pt x="0" y="90798"/>
                    <a:pt x="90798" y="0"/>
                    <a:pt x="202804" y="0"/>
                  </a:cubicBezTo>
                  <a:lnTo>
                    <a:pt x="4151265" y="0"/>
                  </a:lnTo>
                  <a:cubicBezTo>
                    <a:pt x="4263271" y="0"/>
                    <a:pt x="4354069" y="90798"/>
                    <a:pt x="4354069" y="202804"/>
                  </a:cubicBezTo>
                  <a:lnTo>
                    <a:pt x="4354069" y="1013996"/>
                  </a:lnTo>
                  <a:cubicBezTo>
                    <a:pt x="4354069" y="1126002"/>
                    <a:pt x="4263271" y="1216800"/>
                    <a:pt x="4151265" y="1216800"/>
                  </a:cubicBezTo>
                  <a:lnTo>
                    <a:pt x="202804" y="1216800"/>
                  </a:lnTo>
                  <a:cubicBezTo>
                    <a:pt x="90798" y="1216800"/>
                    <a:pt x="0" y="1126002"/>
                    <a:pt x="0" y="1013996"/>
                  </a:cubicBezTo>
                  <a:lnTo>
                    <a:pt x="0" y="202804"/>
                  </a:lnTo>
                  <a:close/>
                </a:path>
              </a:pathLst>
            </a:custGeom>
            <a:solidFill>
              <a:srgbClr val="70AD47">
                <a:alpha val="85098"/>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lvl="0" algn="ctr" defTabSz="1066800" rtl="0">
                <a:lnSpc>
                  <a:spcPct val="90000"/>
                </a:lnSpc>
                <a:spcBef>
                  <a:spcPct val="0"/>
                </a:spcBef>
                <a:spcAft>
                  <a:spcPct val="35000"/>
                </a:spcAft>
              </a:pPr>
              <a:r>
                <a:rPr lang="en-US" sz="2400" kern="1200" dirty="0" smtClean="0">
                  <a:cs typeface="Adobe Devanagari" panose="02040503050201020203" pitchFamily="18" charset="0"/>
                </a:rPr>
                <a:t>Improve economic standing </a:t>
              </a:r>
              <a:endParaRPr lang="en-US" sz="2400" kern="1200" dirty="0">
                <a:cs typeface="Adobe Devanagari" panose="02040503050201020203" pitchFamily="18" charset="0"/>
              </a:endParaRPr>
            </a:p>
          </p:txBody>
        </p:sp>
        <p:sp>
          <p:nvSpPr>
            <p:cNvPr id="18" name="Freeform 17"/>
            <p:cNvSpPr/>
            <p:nvPr/>
          </p:nvSpPr>
          <p:spPr>
            <a:xfrm>
              <a:off x="132538" y="3516176"/>
              <a:ext cx="4374166" cy="1216800"/>
            </a:xfrm>
            <a:custGeom>
              <a:avLst/>
              <a:gdLst>
                <a:gd name="connsiteX0" fmla="*/ 0 w 4374166"/>
                <a:gd name="connsiteY0" fmla="*/ 202804 h 1216800"/>
                <a:gd name="connsiteX1" fmla="*/ 202804 w 4374166"/>
                <a:gd name="connsiteY1" fmla="*/ 0 h 1216800"/>
                <a:gd name="connsiteX2" fmla="*/ 4171362 w 4374166"/>
                <a:gd name="connsiteY2" fmla="*/ 0 h 1216800"/>
                <a:gd name="connsiteX3" fmla="*/ 4374166 w 4374166"/>
                <a:gd name="connsiteY3" fmla="*/ 202804 h 1216800"/>
                <a:gd name="connsiteX4" fmla="*/ 4374166 w 4374166"/>
                <a:gd name="connsiteY4" fmla="*/ 1013996 h 1216800"/>
                <a:gd name="connsiteX5" fmla="*/ 4171362 w 4374166"/>
                <a:gd name="connsiteY5" fmla="*/ 1216800 h 1216800"/>
                <a:gd name="connsiteX6" fmla="*/ 202804 w 4374166"/>
                <a:gd name="connsiteY6" fmla="*/ 1216800 h 1216800"/>
                <a:gd name="connsiteX7" fmla="*/ 0 w 4374166"/>
                <a:gd name="connsiteY7" fmla="*/ 1013996 h 1216800"/>
                <a:gd name="connsiteX8" fmla="*/ 0 w 4374166"/>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166" h="1216800">
                  <a:moveTo>
                    <a:pt x="0" y="202804"/>
                  </a:moveTo>
                  <a:cubicBezTo>
                    <a:pt x="0" y="90798"/>
                    <a:pt x="90798" y="0"/>
                    <a:pt x="202804" y="0"/>
                  </a:cubicBezTo>
                  <a:lnTo>
                    <a:pt x="4171362" y="0"/>
                  </a:lnTo>
                  <a:cubicBezTo>
                    <a:pt x="4283368" y="0"/>
                    <a:pt x="4374166" y="90798"/>
                    <a:pt x="4374166" y="202804"/>
                  </a:cubicBezTo>
                  <a:lnTo>
                    <a:pt x="4374166" y="1013996"/>
                  </a:lnTo>
                  <a:cubicBezTo>
                    <a:pt x="4374166" y="1126002"/>
                    <a:pt x="4283368" y="1216800"/>
                    <a:pt x="4171362" y="1216800"/>
                  </a:cubicBezTo>
                  <a:lnTo>
                    <a:pt x="202804" y="1216800"/>
                  </a:lnTo>
                  <a:cubicBezTo>
                    <a:pt x="90798" y="1216800"/>
                    <a:pt x="0" y="1126002"/>
                    <a:pt x="0" y="1013996"/>
                  </a:cubicBezTo>
                  <a:lnTo>
                    <a:pt x="0" y="202804"/>
                  </a:lnTo>
                  <a:close/>
                </a:path>
              </a:pathLst>
            </a:custGeom>
            <a:solidFill>
              <a:srgbClr val="70AD47">
                <a:alpha val="85098"/>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lvl="0" algn="ctr" defTabSz="1066800" rtl="0">
                <a:lnSpc>
                  <a:spcPct val="90000"/>
                </a:lnSpc>
                <a:spcBef>
                  <a:spcPct val="0"/>
                </a:spcBef>
                <a:spcAft>
                  <a:spcPct val="35000"/>
                </a:spcAft>
              </a:pPr>
              <a:r>
                <a:rPr lang="en-US" sz="2400" kern="1200" dirty="0" smtClean="0">
                  <a:cs typeface="Adobe Devanagari" panose="02040503050201020203" pitchFamily="18" charset="0"/>
                </a:rPr>
                <a:t>Profitable management systems </a:t>
              </a:r>
              <a:endParaRPr lang="en-US" sz="2400" kern="1200" dirty="0">
                <a:cs typeface="Adobe Devanagari" panose="02040503050201020203" pitchFamily="18" charset="0"/>
              </a:endParaRPr>
            </a:p>
          </p:txBody>
        </p:sp>
        <p:graphicFrame>
          <p:nvGraphicFramePr>
            <p:cNvPr id="5" name="Diagram 4"/>
            <p:cNvGraphicFramePr/>
            <p:nvPr>
              <p:extLst>
                <p:ext uri="{D42A27DB-BD31-4B8C-83A1-F6EECF244321}">
                  <p14:modId xmlns:p14="http://schemas.microsoft.com/office/powerpoint/2010/main" val="783742599"/>
                </p:ext>
              </p:extLst>
            </p:nvPr>
          </p:nvGraphicFramePr>
          <p:xfrm>
            <a:off x="4702631" y="2092866"/>
            <a:ext cx="436098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oup 5"/>
            <p:cNvGrpSpPr/>
            <p:nvPr/>
          </p:nvGrpSpPr>
          <p:grpSpPr>
            <a:xfrm>
              <a:off x="116184" y="5082872"/>
              <a:ext cx="4365382" cy="1216800"/>
              <a:chOff x="0" y="2125600"/>
              <a:chExt cx="4360984" cy="1216800"/>
            </a:xfrm>
          </p:grpSpPr>
          <p:sp>
            <p:nvSpPr>
              <p:cNvPr id="7" name="Rounded Rectangle 6"/>
              <p:cNvSpPr/>
              <p:nvPr/>
            </p:nvSpPr>
            <p:spPr>
              <a:xfrm>
                <a:off x="0" y="2125600"/>
                <a:ext cx="4360984" cy="1216800"/>
              </a:xfrm>
              <a:prstGeom prst="roundRect">
                <a:avLst/>
              </a:prstGeom>
              <a:solidFill>
                <a:srgbClr val="70AD47">
                  <a:alpha val="85098"/>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ounded Rectangle 4"/>
              <p:cNvSpPr txBox="1"/>
              <p:nvPr/>
            </p:nvSpPr>
            <p:spPr>
              <a:xfrm>
                <a:off x="59399" y="2184999"/>
                <a:ext cx="4242186" cy="1098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cs typeface="Adobe Devanagari" panose="02040503050201020203" pitchFamily="18" charset="0"/>
                  </a:rPr>
                  <a:t>Identify strengths and weaknesses</a:t>
                </a:r>
                <a:endParaRPr lang="en-US" sz="2400" kern="1200" dirty="0">
                  <a:cs typeface="Adobe Devanagari" panose="02040503050201020203" pitchFamily="18" charset="0"/>
                </a:endParaRPr>
              </a:p>
            </p:txBody>
          </p:sp>
        </p:grpSp>
        <p:grpSp>
          <p:nvGrpSpPr>
            <p:cNvPr id="9" name="Group 8"/>
            <p:cNvGrpSpPr/>
            <p:nvPr/>
          </p:nvGrpSpPr>
          <p:grpSpPr>
            <a:xfrm>
              <a:off x="4702631" y="2753983"/>
              <a:ext cx="4276200" cy="1216800"/>
              <a:chOff x="0" y="2813564"/>
              <a:chExt cx="4506059" cy="1216800"/>
            </a:xfrm>
          </p:grpSpPr>
          <p:sp>
            <p:nvSpPr>
              <p:cNvPr id="10" name="Rounded Rectangle 9"/>
              <p:cNvSpPr/>
              <p:nvPr/>
            </p:nvSpPr>
            <p:spPr>
              <a:xfrm>
                <a:off x="0" y="2813564"/>
                <a:ext cx="4506059" cy="1216800"/>
              </a:xfrm>
              <a:prstGeom prst="roundRect">
                <a:avLst/>
              </a:prstGeom>
              <a:solidFill>
                <a:srgbClr val="70AD47">
                  <a:alpha val="85098"/>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4"/>
              <p:cNvSpPr txBox="1"/>
              <p:nvPr/>
            </p:nvSpPr>
            <p:spPr>
              <a:xfrm>
                <a:off x="59399" y="2872963"/>
                <a:ext cx="4387261" cy="1098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cs typeface="Adobe Devanagari" panose="02040503050201020203" pitchFamily="18" charset="0"/>
                  </a:rPr>
                  <a:t>Quicker to view profit and loss</a:t>
                </a:r>
                <a:endParaRPr lang="en-US" sz="2400" kern="1200" dirty="0">
                  <a:cs typeface="Adobe Devanagari" panose="02040503050201020203" pitchFamily="18" charset="0"/>
                </a:endParaRPr>
              </a:p>
            </p:txBody>
          </p:sp>
        </p:grpSp>
        <p:pic>
          <p:nvPicPr>
            <p:cNvPr id="12" name="Picture 11"/>
            <p:cNvPicPr>
              <a:picLocks noChangeAspect="1"/>
            </p:cNvPicPr>
            <p:nvPr/>
          </p:nvPicPr>
          <p:blipFill>
            <a:blip r:embed="rId9"/>
            <a:stretch>
              <a:fillRect/>
            </a:stretch>
          </p:blipFill>
          <p:spPr>
            <a:xfrm rot="20813950">
              <a:off x="12929" y="3274370"/>
              <a:ext cx="975515" cy="613438"/>
            </a:xfrm>
            <a:prstGeom prst="rect">
              <a:avLst/>
            </a:prstGeom>
          </p:spPr>
        </p:pic>
        <p:pic>
          <p:nvPicPr>
            <p:cNvPr id="13" name="Picture 12"/>
            <p:cNvPicPr>
              <a:picLocks noChangeAspect="1"/>
            </p:cNvPicPr>
            <p:nvPr/>
          </p:nvPicPr>
          <p:blipFill>
            <a:blip r:embed="rId9"/>
            <a:stretch>
              <a:fillRect/>
            </a:stretch>
          </p:blipFill>
          <p:spPr>
            <a:xfrm rot="20813950">
              <a:off x="-2931" y="1708566"/>
              <a:ext cx="975517" cy="613438"/>
            </a:xfrm>
            <a:prstGeom prst="rect">
              <a:avLst/>
            </a:prstGeom>
          </p:spPr>
        </p:pic>
        <p:pic>
          <p:nvPicPr>
            <p:cNvPr id="14" name="Picture 13"/>
            <p:cNvPicPr>
              <a:picLocks noChangeAspect="1"/>
            </p:cNvPicPr>
            <p:nvPr/>
          </p:nvPicPr>
          <p:blipFill>
            <a:blip r:embed="rId9"/>
            <a:stretch>
              <a:fillRect/>
            </a:stretch>
          </p:blipFill>
          <p:spPr>
            <a:xfrm rot="20813950">
              <a:off x="-2932" y="4776152"/>
              <a:ext cx="975517" cy="613438"/>
            </a:xfrm>
            <a:prstGeom prst="rect">
              <a:avLst/>
            </a:prstGeom>
          </p:spPr>
        </p:pic>
        <p:pic>
          <p:nvPicPr>
            <p:cNvPr id="15" name="Picture 14"/>
            <p:cNvPicPr>
              <a:picLocks noChangeAspect="1"/>
            </p:cNvPicPr>
            <p:nvPr/>
          </p:nvPicPr>
          <p:blipFill>
            <a:blip r:embed="rId9"/>
            <a:stretch>
              <a:fillRect/>
            </a:stretch>
          </p:blipFill>
          <p:spPr>
            <a:xfrm rot="20813950">
              <a:off x="4549536" y="2481546"/>
              <a:ext cx="975517" cy="613438"/>
            </a:xfrm>
            <a:prstGeom prst="rect">
              <a:avLst/>
            </a:prstGeom>
          </p:spPr>
        </p:pic>
        <p:pic>
          <p:nvPicPr>
            <p:cNvPr id="16" name="Picture 15"/>
            <p:cNvPicPr>
              <a:picLocks noChangeAspect="1"/>
            </p:cNvPicPr>
            <p:nvPr/>
          </p:nvPicPr>
          <p:blipFill>
            <a:blip r:embed="rId9"/>
            <a:stretch>
              <a:fillRect/>
            </a:stretch>
          </p:blipFill>
          <p:spPr>
            <a:xfrm rot="20813950">
              <a:off x="4549536" y="4064341"/>
              <a:ext cx="975517" cy="613438"/>
            </a:xfrm>
            <a:prstGeom prst="rect">
              <a:avLst/>
            </a:prstGeom>
          </p:spPr>
        </p:pic>
      </p:gr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6933" y="5717136"/>
            <a:ext cx="1642127" cy="796539"/>
          </a:xfrm>
          <a:prstGeom prst="rect">
            <a:avLst/>
          </a:prstGeom>
        </p:spPr>
      </p:pic>
    </p:spTree>
    <p:custDataLst>
      <p:tags r:id="rId1"/>
    </p:custDataLst>
    <p:extLst>
      <p:ext uri="{BB962C8B-B14F-4D97-AF65-F5344CB8AC3E}">
        <p14:creationId xmlns:p14="http://schemas.microsoft.com/office/powerpoint/2010/main" val="2136806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956" y="745589"/>
            <a:ext cx="7277393" cy="548640"/>
          </a:xfrm>
        </p:spPr>
        <p:txBody>
          <a:bodyPr/>
          <a:lstStyle/>
          <a:p>
            <a:r>
              <a:rPr lang="en-US" b="1" dirty="0" smtClean="0"/>
              <a:t>BENEFICIAL TOOLS</a:t>
            </a:r>
            <a:endParaRPr lang="en-US" b="1" dirty="0"/>
          </a:p>
        </p:txBody>
      </p:sp>
      <p:graphicFrame>
        <p:nvGraphicFramePr>
          <p:cNvPr id="3" name="Diagram 2"/>
          <p:cNvGraphicFramePr/>
          <p:nvPr>
            <p:extLst>
              <p:ext uri="{D42A27DB-BD31-4B8C-83A1-F6EECF244321}">
                <p14:modId xmlns:p14="http://schemas.microsoft.com/office/powerpoint/2010/main" val="1693017727"/>
              </p:ext>
            </p:extLst>
          </p:nvPr>
        </p:nvGraphicFramePr>
        <p:xfrm>
          <a:off x="1346102" y="1479674"/>
          <a:ext cx="7404523" cy="3565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83997" y="5643418"/>
            <a:ext cx="1860828" cy="902624"/>
          </a:xfrm>
          <a:prstGeom prst="rect">
            <a:avLst/>
          </a:prstGeom>
        </p:spPr>
      </p:pic>
    </p:spTree>
    <p:custDataLst>
      <p:tags r:id="rId1"/>
    </p:custDataLst>
    <p:extLst>
      <p:ext uri="{BB962C8B-B14F-4D97-AF65-F5344CB8AC3E}">
        <p14:creationId xmlns:p14="http://schemas.microsoft.com/office/powerpoint/2010/main" val="2027308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956" y="717452"/>
            <a:ext cx="7277393" cy="534573"/>
          </a:xfrm>
        </p:spPr>
        <p:txBody>
          <a:bodyPr/>
          <a:lstStyle/>
          <a:p>
            <a:r>
              <a:rPr lang="en-US" b="1" dirty="0" smtClean="0"/>
              <a:t>BENEFICIAL TOOLS</a:t>
            </a:r>
            <a:endParaRPr lang="en-US" b="1" dirty="0"/>
          </a:p>
        </p:txBody>
      </p:sp>
      <p:graphicFrame>
        <p:nvGraphicFramePr>
          <p:cNvPr id="5" name="Diagram 4"/>
          <p:cNvGraphicFramePr/>
          <p:nvPr>
            <p:extLst>
              <p:ext uri="{D42A27DB-BD31-4B8C-83A1-F6EECF244321}">
                <p14:modId xmlns:p14="http://schemas.microsoft.com/office/powerpoint/2010/main" val="2231923458"/>
              </p:ext>
            </p:extLst>
          </p:nvPr>
        </p:nvGraphicFramePr>
        <p:xfrm>
          <a:off x="1387091" y="1690689"/>
          <a:ext cx="7404523" cy="3565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5979" y="5781963"/>
            <a:ext cx="1518081" cy="736369"/>
          </a:xfrm>
          <a:prstGeom prst="rect">
            <a:avLst/>
          </a:prstGeom>
        </p:spPr>
      </p:pic>
    </p:spTree>
    <p:custDataLst>
      <p:tags r:id="rId1"/>
    </p:custDataLst>
    <p:extLst>
      <p:ext uri="{BB962C8B-B14F-4D97-AF65-F5344CB8AC3E}">
        <p14:creationId xmlns:p14="http://schemas.microsoft.com/office/powerpoint/2010/main" val="3581896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745589"/>
            <a:ext cx="7319596" cy="520504"/>
          </a:xfrm>
        </p:spPr>
        <p:txBody>
          <a:bodyPr/>
          <a:lstStyle/>
          <a:p>
            <a:r>
              <a:rPr lang="en-US" b="1" dirty="0" smtClean="0"/>
              <a:t>BENEFICIAL TOOLS</a:t>
            </a:r>
            <a:endParaRPr lang="en-US" b="1" dirty="0"/>
          </a:p>
        </p:txBody>
      </p:sp>
      <p:graphicFrame>
        <p:nvGraphicFramePr>
          <p:cNvPr id="5" name="Diagram 4"/>
          <p:cNvGraphicFramePr/>
          <p:nvPr>
            <p:extLst>
              <p:ext uri="{D42A27DB-BD31-4B8C-83A1-F6EECF244321}">
                <p14:modId xmlns:p14="http://schemas.microsoft.com/office/powerpoint/2010/main" val="92769018"/>
              </p:ext>
            </p:extLst>
          </p:nvPr>
        </p:nvGraphicFramePr>
        <p:xfrm>
          <a:off x="1374238" y="1622916"/>
          <a:ext cx="7404523" cy="3565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25955" y="5652654"/>
            <a:ext cx="1746578" cy="847205"/>
          </a:xfrm>
          <a:prstGeom prst="rect">
            <a:avLst/>
          </a:prstGeom>
        </p:spPr>
      </p:pic>
    </p:spTree>
    <p:custDataLst>
      <p:tags r:id="rId1"/>
    </p:custDataLst>
    <p:extLst>
      <p:ext uri="{BB962C8B-B14F-4D97-AF65-F5344CB8AC3E}">
        <p14:creationId xmlns:p14="http://schemas.microsoft.com/office/powerpoint/2010/main" val="2377634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DEBT MANAGEMENT</a:t>
            </a:r>
            <a:endParaRPr lang="en-US" dirty="0"/>
          </a:p>
        </p:txBody>
      </p:sp>
      <p:sp>
        <p:nvSpPr>
          <p:cNvPr id="3" name="Subtitle 2"/>
          <p:cNvSpPr>
            <a:spLocks noGrp="1"/>
          </p:cNvSpPr>
          <p:nvPr>
            <p:ph type="subTitle" idx="1"/>
          </p:nvPr>
        </p:nvSpPr>
        <p:spPr/>
        <p:txBody>
          <a:bodyPr/>
          <a:lstStyle/>
          <a:p>
            <a:r>
              <a:rPr lang="en-US" dirty="0" smtClean="0"/>
              <a:t>STAY AHEAD OF THE GAME</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0370" y="5283200"/>
            <a:ext cx="2866394" cy="1390389"/>
          </a:xfrm>
          <a:prstGeom prst="rect">
            <a:avLst/>
          </a:prstGeom>
        </p:spPr>
      </p:pic>
    </p:spTree>
    <p:custDataLst>
      <p:tags r:id="rId1"/>
    </p:custDataLst>
    <p:extLst>
      <p:ext uri="{BB962C8B-B14F-4D97-AF65-F5344CB8AC3E}">
        <p14:creationId xmlns:p14="http://schemas.microsoft.com/office/powerpoint/2010/main" val="984322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956" y="787791"/>
            <a:ext cx="7277393" cy="464234"/>
          </a:xfrm>
        </p:spPr>
        <p:txBody>
          <a:bodyPr/>
          <a:lstStyle/>
          <a:p>
            <a:r>
              <a:rPr lang="en-US" b="1" dirty="0"/>
              <a:t>DEBT</a:t>
            </a:r>
          </a:p>
        </p:txBody>
      </p:sp>
      <p:sp>
        <p:nvSpPr>
          <p:cNvPr id="3" name="Content Placeholder 2"/>
          <p:cNvSpPr>
            <a:spLocks noGrp="1"/>
          </p:cNvSpPr>
          <p:nvPr>
            <p:ph idx="1"/>
          </p:nvPr>
        </p:nvSpPr>
        <p:spPr>
          <a:xfrm>
            <a:off x="1237956" y="1434905"/>
            <a:ext cx="7277394" cy="4742058"/>
          </a:xfrm>
        </p:spPr>
        <p:txBody>
          <a:bodyPr/>
          <a:lstStyle/>
          <a:p>
            <a:pPr>
              <a:buFont typeface="Wingdings" panose="05000000000000000000" pitchFamily="2" charset="2"/>
              <a:buChar char="§"/>
            </a:pPr>
            <a:r>
              <a:rPr lang="en-US" sz="2800" dirty="0" smtClean="0"/>
              <a:t> A </a:t>
            </a:r>
            <a:r>
              <a:rPr lang="en-US" sz="2800" dirty="0"/>
              <a:t>debt is an amount of borrowed money by one party from another</a:t>
            </a:r>
            <a:r>
              <a:rPr lang="en-US" sz="2800" dirty="0" smtClean="0"/>
              <a:t>.</a:t>
            </a:r>
          </a:p>
          <a:p>
            <a:pPr lvl="1"/>
            <a:r>
              <a:rPr lang="en-US" sz="2600" dirty="0" smtClean="0"/>
              <a:t>SECURED: covered by a lien on collateral</a:t>
            </a:r>
          </a:p>
          <a:p>
            <a:pPr lvl="2">
              <a:buFont typeface="Wingdings" panose="05000000000000000000" pitchFamily="2" charset="2"/>
              <a:buChar char="ü"/>
            </a:pPr>
            <a:r>
              <a:rPr lang="en-US" sz="2400" dirty="0" smtClean="0"/>
              <a:t> Mortgage</a:t>
            </a:r>
          </a:p>
          <a:p>
            <a:pPr lvl="2">
              <a:buFont typeface="Wingdings" panose="05000000000000000000" pitchFamily="2" charset="2"/>
              <a:buChar char="ü"/>
            </a:pPr>
            <a:r>
              <a:rPr lang="en-US" sz="2400" dirty="0" smtClean="0"/>
              <a:t> Car loan</a:t>
            </a:r>
          </a:p>
          <a:p>
            <a:pPr lvl="1"/>
            <a:r>
              <a:rPr lang="en-US" sz="2600" dirty="0" smtClean="0"/>
              <a:t>UNSECURED: not covered by a lien on collateral</a:t>
            </a:r>
          </a:p>
          <a:p>
            <a:pPr lvl="2">
              <a:buFont typeface="Wingdings" panose="05000000000000000000" pitchFamily="2" charset="2"/>
              <a:buChar char="ü"/>
            </a:pPr>
            <a:r>
              <a:rPr lang="en-US" sz="2400" dirty="0" smtClean="0"/>
              <a:t> Personal loans</a:t>
            </a:r>
          </a:p>
          <a:p>
            <a:pPr lvl="2">
              <a:buFont typeface="Wingdings" panose="05000000000000000000" pitchFamily="2" charset="2"/>
              <a:buChar char="ü"/>
            </a:pPr>
            <a:r>
              <a:rPr lang="en-US" sz="2400" dirty="0" smtClean="0"/>
              <a:t> Student loans</a:t>
            </a:r>
          </a:p>
          <a:p>
            <a:pPr lvl="2">
              <a:buFont typeface="Wingdings" panose="05000000000000000000" pitchFamily="2" charset="2"/>
              <a:buChar char="ü"/>
            </a:pPr>
            <a:r>
              <a:rPr lang="en-US" sz="2400" dirty="0" smtClean="0"/>
              <a:t> Credit cards</a:t>
            </a:r>
          </a:p>
          <a:p>
            <a:pPr>
              <a:buFont typeface="Wingdings" panose="05000000000000000000" pitchFamily="2" charset="2"/>
              <a:buChar char="§"/>
            </a:pPr>
            <a:r>
              <a:rPr lang="en-US" sz="2800" dirty="0" smtClean="0"/>
              <a:t> Repaying debt</a:t>
            </a:r>
            <a:endParaRPr lang="en-US" sz="2800" dirty="0"/>
          </a:p>
        </p:txBody>
      </p:sp>
      <p:pic>
        <p:nvPicPr>
          <p:cNvPr id="4" name="Picture 3"/>
          <p:cNvPicPr>
            <a:picLocks noChangeAspect="1"/>
          </p:cNvPicPr>
          <p:nvPr/>
        </p:nvPicPr>
        <p:blipFill rotWithShape="1">
          <a:blip r:embed="rId4"/>
          <a:srcRect l="15049" r="11476"/>
          <a:stretch/>
        </p:blipFill>
        <p:spPr>
          <a:xfrm>
            <a:off x="4473526" y="3944699"/>
            <a:ext cx="2602523" cy="268247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9781" y="5661981"/>
            <a:ext cx="1803515" cy="874823"/>
          </a:xfrm>
          <a:prstGeom prst="rect">
            <a:avLst/>
          </a:prstGeom>
        </p:spPr>
      </p:pic>
    </p:spTree>
    <p:custDataLst>
      <p:tags r:id="rId1"/>
    </p:custDataLst>
    <p:extLst>
      <p:ext uri="{BB962C8B-B14F-4D97-AF65-F5344CB8AC3E}">
        <p14:creationId xmlns:p14="http://schemas.microsoft.com/office/powerpoint/2010/main" val="722542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888" y="857495"/>
            <a:ext cx="7291461" cy="523249"/>
          </a:xfrm>
        </p:spPr>
        <p:txBody>
          <a:bodyPr>
            <a:normAutofit fontScale="90000"/>
          </a:bodyPr>
          <a:lstStyle/>
          <a:p>
            <a:r>
              <a:rPr lang="en-US" b="1" dirty="0" smtClean="0"/>
              <a:t>CREDIT CARDS</a:t>
            </a:r>
            <a:endParaRPr lang="en-US" b="1" dirty="0"/>
          </a:p>
        </p:txBody>
      </p:sp>
      <p:sp>
        <p:nvSpPr>
          <p:cNvPr id="3" name="Content Placeholder 2"/>
          <p:cNvSpPr>
            <a:spLocks noGrp="1"/>
          </p:cNvSpPr>
          <p:nvPr>
            <p:ph idx="1"/>
          </p:nvPr>
        </p:nvSpPr>
        <p:spPr>
          <a:xfrm>
            <a:off x="1223888" y="1478153"/>
            <a:ext cx="5234062" cy="2146300"/>
          </a:xfrm>
        </p:spPr>
        <p:txBody>
          <a:bodyPr>
            <a:normAutofit lnSpcReduction="10000"/>
          </a:bodyPr>
          <a:lstStyle/>
          <a:p>
            <a:pPr>
              <a:buFont typeface="Wingdings" panose="05000000000000000000" pitchFamily="2" charset="2"/>
              <a:buChar char="§"/>
            </a:pPr>
            <a:r>
              <a:rPr lang="en-US" sz="3600" dirty="0" smtClean="0"/>
              <a:t> </a:t>
            </a:r>
            <a:r>
              <a:rPr lang="en-US" sz="3500" dirty="0"/>
              <a:t>Easy line of credit</a:t>
            </a:r>
          </a:p>
          <a:p>
            <a:pPr>
              <a:buFont typeface="Wingdings" panose="05000000000000000000" pitchFamily="2" charset="2"/>
              <a:buChar char="§"/>
            </a:pPr>
            <a:r>
              <a:rPr lang="en-US" sz="3500" dirty="0"/>
              <a:t> Can you pay for it in cash?</a:t>
            </a:r>
          </a:p>
          <a:p>
            <a:pPr>
              <a:buFont typeface="Wingdings" panose="05000000000000000000" pitchFamily="2" charset="2"/>
              <a:buChar char="§"/>
            </a:pPr>
            <a:r>
              <a:rPr lang="en-US" sz="3500" dirty="0"/>
              <a:t> Can help increase your credit score!</a:t>
            </a:r>
          </a:p>
          <a:p>
            <a:pPr marL="0" indent="0">
              <a:buNone/>
            </a:pPr>
            <a:endParaRPr lang="en-US" dirty="0"/>
          </a:p>
        </p:txBody>
      </p:sp>
      <p:pic>
        <p:nvPicPr>
          <p:cNvPr id="4" name="Picture 3"/>
          <p:cNvPicPr>
            <a:picLocks noChangeAspect="1"/>
          </p:cNvPicPr>
          <p:nvPr/>
        </p:nvPicPr>
        <p:blipFill rotWithShape="1">
          <a:blip r:embed="rId4">
            <a:duotone>
              <a:prstClr val="black"/>
              <a:schemeClr val="accent6">
                <a:tint val="45000"/>
                <a:satMod val="400000"/>
              </a:schemeClr>
            </a:duotone>
          </a:blip>
          <a:srcRect b="1926"/>
          <a:stretch/>
        </p:blipFill>
        <p:spPr>
          <a:xfrm>
            <a:off x="4620793" y="3076289"/>
            <a:ext cx="4382549" cy="2747736"/>
          </a:xfrm>
          <a:prstGeom prst="rect">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9309" y="5919280"/>
            <a:ext cx="1254033" cy="608288"/>
          </a:xfrm>
          <a:prstGeom prst="rect">
            <a:avLst/>
          </a:prstGeom>
        </p:spPr>
      </p:pic>
    </p:spTree>
    <p:custDataLst>
      <p:tags r:id="rId1"/>
    </p:custDataLst>
    <p:extLst>
      <p:ext uri="{BB962C8B-B14F-4D97-AF65-F5344CB8AC3E}">
        <p14:creationId xmlns:p14="http://schemas.microsoft.com/office/powerpoint/2010/main" val="3801848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1468" y="771526"/>
            <a:ext cx="7922532" cy="564905"/>
          </a:xfrm>
        </p:spPr>
        <p:txBody>
          <a:bodyPr>
            <a:noAutofit/>
          </a:bodyPr>
          <a:lstStyle/>
          <a:p>
            <a:r>
              <a:rPr lang="en-US" b="1" dirty="0"/>
              <a:t>WHY IS DEBT MANAGEMENT SO IMPORTANT?</a:t>
            </a:r>
          </a:p>
        </p:txBody>
      </p:sp>
      <p:graphicFrame>
        <p:nvGraphicFramePr>
          <p:cNvPr id="4" name="Diagram 3"/>
          <p:cNvGraphicFramePr/>
          <p:nvPr>
            <p:extLst>
              <p:ext uri="{D42A27DB-BD31-4B8C-83A1-F6EECF244321}">
                <p14:modId xmlns:p14="http://schemas.microsoft.com/office/powerpoint/2010/main" val="3561987381"/>
              </p:ext>
            </p:extLst>
          </p:nvPr>
        </p:nvGraphicFramePr>
        <p:xfrm>
          <a:off x="1108927" y="771526"/>
          <a:ext cx="7922532" cy="46468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7944" y="5643508"/>
            <a:ext cx="1803515" cy="874823"/>
          </a:xfrm>
          <a:prstGeom prst="rect">
            <a:avLst/>
          </a:prstGeom>
        </p:spPr>
      </p:pic>
    </p:spTree>
    <p:custDataLst>
      <p:tags r:id="rId1"/>
    </p:custDataLst>
    <p:extLst>
      <p:ext uri="{BB962C8B-B14F-4D97-AF65-F5344CB8AC3E}">
        <p14:creationId xmlns:p14="http://schemas.microsoft.com/office/powerpoint/2010/main" val="1619472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956" y="773723"/>
            <a:ext cx="7277393" cy="506437"/>
          </a:xfrm>
        </p:spPr>
        <p:txBody>
          <a:bodyPr/>
          <a:lstStyle/>
          <a:p>
            <a:r>
              <a:rPr lang="en-US" b="1" dirty="0" smtClean="0"/>
              <a:t>DIY DEBT MANAGEMENT PLANS</a:t>
            </a:r>
            <a:endParaRPr lang="en-US" b="1" dirty="0"/>
          </a:p>
        </p:txBody>
      </p:sp>
      <p:sp>
        <p:nvSpPr>
          <p:cNvPr id="3" name="Content Placeholder 2"/>
          <p:cNvSpPr>
            <a:spLocks noGrp="1"/>
          </p:cNvSpPr>
          <p:nvPr>
            <p:ph idx="1"/>
          </p:nvPr>
        </p:nvSpPr>
        <p:spPr>
          <a:xfrm>
            <a:off x="1237956" y="1378634"/>
            <a:ext cx="7277393" cy="4798329"/>
          </a:xfrm>
        </p:spPr>
        <p:txBody>
          <a:bodyPr>
            <a:normAutofit/>
          </a:bodyPr>
          <a:lstStyle/>
          <a:p>
            <a:pPr>
              <a:buFont typeface="Wingdings" panose="05000000000000000000" pitchFamily="2" charset="2"/>
              <a:buChar char="§"/>
            </a:pPr>
            <a:r>
              <a:rPr lang="en-US" sz="3000" dirty="0" smtClean="0">
                <a:latin typeface="Adobe Devanagari" panose="02040503050201020203" pitchFamily="18" charset="0"/>
                <a:cs typeface="Adobe Devanagari" panose="02040503050201020203" pitchFamily="18" charset="0"/>
              </a:rPr>
              <a:t> </a:t>
            </a:r>
            <a:r>
              <a:rPr lang="en-US" sz="3000" dirty="0" smtClean="0">
                <a:cs typeface="Adobe Devanagari" panose="02040503050201020203" pitchFamily="18" charset="0"/>
              </a:rPr>
              <a:t>Create a Reduction Spreadsheet</a:t>
            </a:r>
          </a:p>
          <a:p>
            <a:pPr>
              <a:buFont typeface="Wingdings" panose="05000000000000000000" pitchFamily="2" charset="2"/>
              <a:buChar char="§"/>
            </a:pPr>
            <a:r>
              <a:rPr lang="en-US" sz="3000" dirty="0" smtClean="0">
                <a:cs typeface="Adobe Devanagari" panose="02040503050201020203" pitchFamily="18" charset="0"/>
              </a:rPr>
              <a:t> Some debt reducing methods include:</a:t>
            </a:r>
          </a:p>
          <a:p>
            <a:pPr lvl="1"/>
            <a:r>
              <a:rPr lang="en-US" sz="2800" dirty="0" smtClean="0">
                <a:cs typeface="Adobe Devanagari" panose="02040503050201020203" pitchFamily="18" charset="0"/>
              </a:rPr>
              <a:t> Snowball Method</a:t>
            </a:r>
          </a:p>
          <a:p>
            <a:pPr lvl="1"/>
            <a:r>
              <a:rPr lang="en-US" sz="2800" dirty="0" smtClean="0">
                <a:cs typeface="Adobe Devanagari" panose="02040503050201020203" pitchFamily="18" charset="0"/>
              </a:rPr>
              <a:t> Avalanche Method</a:t>
            </a:r>
            <a:endParaRPr lang="en-US" sz="2800" dirty="0">
              <a:cs typeface="Adobe Devanagari" panose="02040503050201020203"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7953" y="5615710"/>
            <a:ext cx="1916108" cy="929438"/>
          </a:xfrm>
          <a:prstGeom prst="rect">
            <a:avLst/>
          </a:prstGeom>
        </p:spPr>
      </p:pic>
    </p:spTree>
    <p:custDataLst>
      <p:tags r:id="rId1"/>
    </p:custDataLst>
    <p:extLst>
      <p:ext uri="{BB962C8B-B14F-4D97-AF65-F5344CB8AC3E}">
        <p14:creationId xmlns:p14="http://schemas.microsoft.com/office/powerpoint/2010/main" val="1391640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956" y="695083"/>
            <a:ext cx="7787347" cy="669484"/>
          </a:xfrm>
        </p:spPr>
        <p:txBody>
          <a:bodyPr/>
          <a:lstStyle/>
          <a:p>
            <a:r>
              <a:rPr lang="en-US" b="1" dirty="0" smtClean="0"/>
              <a:t>CHECKING ACCOUNTS – Review Questions</a:t>
            </a:r>
            <a:endParaRPr lang="en-US" b="1" dirty="0"/>
          </a:p>
        </p:txBody>
      </p:sp>
      <p:sp>
        <p:nvSpPr>
          <p:cNvPr id="3" name="Content Placeholder 2"/>
          <p:cNvSpPr>
            <a:spLocks noGrp="1"/>
          </p:cNvSpPr>
          <p:nvPr>
            <p:ph idx="1"/>
          </p:nvPr>
        </p:nvSpPr>
        <p:spPr>
          <a:xfrm>
            <a:off x="1237956" y="1464655"/>
            <a:ext cx="7787348" cy="5062754"/>
          </a:xfrm>
        </p:spPr>
        <p:txBody>
          <a:bodyPr>
            <a:normAutofit/>
          </a:bodyPr>
          <a:lstStyle/>
          <a:p>
            <a:pPr marL="514350" lvl="0" indent="-514350">
              <a:buFont typeface="+mj-lt"/>
              <a:buAutoNum type="arabicPeriod"/>
            </a:pPr>
            <a:r>
              <a:rPr lang="en-US" sz="2800" dirty="0">
                <a:solidFill>
                  <a:schemeClr val="tx1"/>
                </a:solidFill>
              </a:rPr>
              <a:t>What part of the check has the legal amount the check was written for? </a:t>
            </a:r>
          </a:p>
          <a:p>
            <a:pPr marL="514350" lvl="0" indent="-514350">
              <a:buFont typeface="+mj-lt"/>
              <a:buAutoNum type="arabicPeriod"/>
            </a:pPr>
            <a:r>
              <a:rPr lang="en-US" sz="2800" dirty="0">
                <a:solidFill>
                  <a:schemeClr val="tx1"/>
                </a:solidFill>
              </a:rPr>
              <a:t>Which account would likely have the highest interest rate: checking, savings, or money market? </a:t>
            </a:r>
          </a:p>
          <a:p>
            <a:pPr marL="514350" lvl="0" indent="-514350">
              <a:buFont typeface="+mj-lt"/>
              <a:buAutoNum type="arabicPeriod"/>
            </a:pPr>
            <a:r>
              <a:rPr lang="en-US" sz="2800" dirty="0">
                <a:solidFill>
                  <a:schemeClr val="tx1"/>
                </a:solidFill>
              </a:rPr>
              <a:t>What is the name of the fee charged if you write a check for an amount greater than what is in your account? </a:t>
            </a:r>
          </a:p>
          <a:p>
            <a:pPr marL="514350" lvl="0" indent="-514350">
              <a:buFont typeface="+mj-lt"/>
              <a:buAutoNum type="arabicPeriod"/>
            </a:pPr>
            <a:r>
              <a:rPr lang="en-US" sz="2800" dirty="0">
                <a:solidFill>
                  <a:schemeClr val="tx1"/>
                </a:solidFill>
              </a:rPr>
              <a:t>Would a deposit into your checking account increase or decrease the account balance?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207" y="5679467"/>
            <a:ext cx="1748097" cy="847942"/>
          </a:xfrm>
          <a:prstGeom prst="rect">
            <a:avLst/>
          </a:prstGeom>
        </p:spPr>
      </p:pic>
    </p:spTree>
    <p:custDataLst>
      <p:tags r:id="rId1"/>
    </p:custDataLst>
    <p:extLst>
      <p:ext uri="{BB962C8B-B14F-4D97-AF65-F5344CB8AC3E}">
        <p14:creationId xmlns:p14="http://schemas.microsoft.com/office/powerpoint/2010/main" val="2714622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864" y="722377"/>
            <a:ext cx="7317486" cy="493776"/>
          </a:xfrm>
        </p:spPr>
        <p:txBody>
          <a:bodyPr/>
          <a:lstStyle/>
          <a:p>
            <a:r>
              <a:rPr lang="en-US" b="1" dirty="0" smtClean="0"/>
              <a:t>METHODS OF MANAGING DEBT</a:t>
            </a:r>
            <a:endParaRPr lang="en-US" b="1" dirty="0"/>
          </a:p>
        </p:txBody>
      </p:sp>
      <p:sp>
        <p:nvSpPr>
          <p:cNvPr id="4" name="Content Placeholder 3"/>
          <p:cNvSpPr>
            <a:spLocks noGrp="1"/>
          </p:cNvSpPr>
          <p:nvPr>
            <p:ph sz="half" idx="1"/>
          </p:nvPr>
        </p:nvSpPr>
        <p:spPr>
          <a:xfrm>
            <a:off x="1197864" y="1795753"/>
            <a:ext cx="3585541" cy="564542"/>
          </a:xfrm>
        </p:spPr>
        <p:txBody>
          <a:bodyPr anchor="t">
            <a:noAutofit/>
          </a:bodyPr>
          <a:lstStyle/>
          <a:p>
            <a:pPr marL="0" indent="0">
              <a:buNone/>
            </a:pPr>
            <a:r>
              <a:rPr lang="en-US" sz="3600" dirty="0" smtClean="0">
                <a:cs typeface="Adobe Devanagari" panose="02040503050201020203" pitchFamily="18" charset="0"/>
              </a:rPr>
              <a:t>Snowball Method</a:t>
            </a:r>
            <a:endParaRPr lang="en-US" sz="3600" dirty="0">
              <a:cs typeface="Adobe Devanagari" panose="02040503050201020203" pitchFamily="18" charset="0"/>
            </a:endParaRPr>
          </a:p>
        </p:txBody>
      </p:sp>
      <p:sp>
        <p:nvSpPr>
          <p:cNvPr id="6" name="TextBox 5"/>
          <p:cNvSpPr txBox="1"/>
          <p:nvPr/>
        </p:nvSpPr>
        <p:spPr>
          <a:xfrm>
            <a:off x="4955650" y="1216153"/>
            <a:ext cx="3879740" cy="5293757"/>
          </a:xfrm>
          <a:prstGeom prst="rect">
            <a:avLst/>
          </a:prstGeom>
          <a:noFill/>
        </p:spPr>
        <p:txBody>
          <a:bodyPr wrap="square" rtlCol="0">
            <a:spAutoFit/>
          </a:bodyPr>
          <a:lstStyle/>
          <a:p>
            <a:pPr marL="457200" indent="-457200">
              <a:buFont typeface="Wingdings" panose="05000000000000000000" pitchFamily="2" charset="2"/>
              <a:buChar char="§"/>
            </a:pPr>
            <a:r>
              <a:rPr lang="en-US" sz="3200" dirty="0">
                <a:cs typeface="Adobe Devanagari" panose="02040503050201020203" pitchFamily="18" charset="0"/>
              </a:rPr>
              <a:t>Step 1: List all debts smallest to largest</a:t>
            </a:r>
          </a:p>
          <a:p>
            <a:pPr marL="457200" indent="-457200">
              <a:buFont typeface="Wingdings" panose="05000000000000000000" pitchFamily="2" charset="2"/>
              <a:buChar char="§"/>
            </a:pPr>
            <a:r>
              <a:rPr lang="en-US" sz="3200" dirty="0">
                <a:cs typeface="Adobe Devanagari" panose="02040503050201020203" pitchFamily="18" charset="0"/>
              </a:rPr>
              <a:t>Step 2: Pay on smallest debts first until paid out</a:t>
            </a:r>
          </a:p>
          <a:p>
            <a:pPr marL="457200" indent="-457200">
              <a:buFont typeface="Wingdings" panose="05000000000000000000" pitchFamily="2" charset="2"/>
              <a:buChar char="§"/>
            </a:pPr>
            <a:r>
              <a:rPr lang="en-US" sz="3200" dirty="0">
                <a:cs typeface="Adobe Devanagari" panose="02040503050201020203" pitchFamily="18" charset="0"/>
              </a:rPr>
              <a:t>Step 3: Once smallest debt is paid, apply money to next</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7134" y="2939895"/>
            <a:ext cx="2667000" cy="17145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969" y="5890460"/>
            <a:ext cx="1277043" cy="619450"/>
          </a:xfrm>
          <a:prstGeom prst="rect">
            <a:avLst/>
          </a:prstGeom>
        </p:spPr>
      </p:pic>
    </p:spTree>
    <p:custDataLst>
      <p:tags r:id="rId1"/>
    </p:custDataLst>
    <p:extLst>
      <p:ext uri="{BB962C8B-B14F-4D97-AF65-F5344CB8AC3E}">
        <p14:creationId xmlns:p14="http://schemas.microsoft.com/office/powerpoint/2010/main" val="928475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863" y="768095"/>
            <a:ext cx="7301583" cy="548641"/>
          </a:xfrm>
        </p:spPr>
        <p:txBody>
          <a:bodyPr>
            <a:normAutofit/>
          </a:bodyPr>
          <a:lstStyle/>
          <a:p>
            <a:r>
              <a:rPr lang="en-US" b="1" dirty="0" smtClean="0"/>
              <a:t>METHODS OF MANAGING DEBT</a:t>
            </a:r>
            <a:endParaRPr lang="en-US" b="1" dirty="0"/>
          </a:p>
        </p:txBody>
      </p:sp>
      <p:sp>
        <p:nvSpPr>
          <p:cNvPr id="3" name="Content Placeholder 2"/>
          <p:cNvSpPr>
            <a:spLocks noGrp="1"/>
          </p:cNvSpPr>
          <p:nvPr>
            <p:ph sz="half" idx="1"/>
          </p:nvPr>
        </p:nvSpPr>
        <p:spPr>
          <a:xfrm>
            <a:off x="1197863" y="2097560"/>
            <a:ext cx="3445002" cy="522003"/>
          </a:xfrm>
        </p:spPr>
        <p:txBody>
          <a:bodyPr>
            <a:normAutofit fontScale="92500" lnSpcReduction="10000"/>
          </a:bodyPr>
          <a:lstStyle/>
          <a:p>
            <a:pPr marL="0" indent="0">
              <a:buNone/>
            </a:pPr>
            <a:r>
              <a:rPr lang="en-US" sz="3600" dirty="0" smtClean="0">
                <a:cs typeface="Adobe Devanagari" panose="02040503050201020203" pitchFamily="18" charset="0"/>
              </a:rPr>
              <a:t>Avalanche Method</a:t>
            </a:r>
            <a:endParaRPr lang="en-US" sz="3600" dirty="0">
              <a:cs typeface="Adobe Devanagari" panose="02040503050201020203" pitchFamily="18" charset="0"/>
            </a:endParaRPr>
          </a:p>
        </p:txBody>
      </p:sp>
      <p:sp>
        <p:nvSpPr>
          <p:cNvPr id="4" name="Content Placeholder 3"/>
          <p:cNvSpPr>
            <a:spLocks noGrp="1"/>
          </p:cNvSpPr>
          <p:nvPr>
            <p:ph sz="half" idx="2"/>
          </p:nvPr>
        </p:nvSpPr>
        <p:spPr>
          <a:xfrm>
            <a:off x="4740469" y="1453510"/>
            <a:ext cx="3886200" cy="4351338"/>
          </a:xfrm>
        </p:spPr>
        <p:txBody>
          <a:bodyPr/>
          <a:lstStyle/>
          <a:p>
            <a:pPr>
              <a:buFont typeface="Wingdings" panose="05000000000000000000" pitchFamily="2" charset="2"/>
              <a:buChar char="§"/>
            </a:pPr>
            <a:r>
              <a:rPr lang="en-US" sz="3200" dirty="0" smtClean="0">
                <a:cs typeface="Adobe Devanagari" panose="02040503050201020203" pitchFamily="18" charset="0"/>
              </a:rPr>
              <a:t> List all debts by order of interest</a:t>
            </a:r>
          </a:p>
          <a:p>
            <a:pPr>
              <a:buFont typeface="Wingdings" panose="05000000000000000000" pitchFamily="2" charset="2"/>
              <a:buChar char="§"/>
            </a:pPr>
            <a:r>
              <a:rPr lang="en-US" sz="3200" dirty="0" smtClean="0">
                <a:cs typeface="Adobe Devanagari" panose="02040503050201020203" pitchFamily="18" charset="0"/>
              </a:rPr>
              <a:t> Pay extra on debt with highest interest rate</a:t>
            </a:r>
          </a:p>
          <a:p>
            <a:pPr>
              <a:buFont typeface="Wingdings" panose="05000000000000000000" pitchFamily="2" charset="2"/>
              <a:buChar char="§"/>
            </a:pPr>
            <a:r>
              <a:rPr lang="en-US" sz="3200" dirty="0" smtClean="0">
                <a:cs typeface="Adobe Devanagari" panose="02040503050201020203" pitchFamily="18" charset="0"/>
              </a:rPr>
              <a:t> Pay highest debt off and apply payment to next highest debt</a:t>
            </a:r>
          </a:p>
          <a:p>
            <a:endParaRPr lang="en-US" dirty="0">
              <a:latin typeface="Adobe Devanagari" panose="02040503050201020203" pitchFamily="18" charset="0"/>
              <a:cs typeface="Adobe Devanagari" panose="02040503050201020203"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726" y="3400387"/>
            <a:ext cx="2581275" cy="17716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8999" y="5804848"/>
            <a:ext cx="1590595" cy="771543"/>
          </a:xfrm>
          <a:prstGeom prst="rect">
            <a:avLst/>
          </a:prstGeom>
        </p:spPr>
      </p:pic>
    </p:spTree>
    <p:custDataLst>
      <p:tags r:id="rId1"/>
    </p:custDataLst>
    <p:extLst>
      <p:ext uri="{BB962C8B-B14F-4D97-AF65-F5344CB8AC3E}">
        <p14:creationId xmlns:p14="http://schemas.microsoft.com/office/powerpoint/2010/main" val="2529215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PERSONAL SAFETY</a:t>
            </a:r>
            <a:endParaRPr lang="en-US" dirty="0"/>
          </a:p>
        </p:txBody>
      </p:sp>
      <p:sp>
        <p:nvSpPr>
          <p:cNvPr id="3" name="Subtitle 2"/>
          <p:cNvSpPr>
            <a:spLocks noGrp="1"/>
          </p:cNvSpPr>
          <p:nvPr>
            <p:ph type="subTitle" idx="1"/>
          </p:nvPr>
        </p:nvSpPr>
        <p:spPr/>
        <p:txBody>
          <a:bodyPr/>
          <a:lstStyle/>
          <a:p>
            <a:r>
              <a:rPr lang="en-US" dirty="0" smtClean="0"/>
              <a:t>BE PROTECTIVE OVER YOUR FINANCES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381" y="5292113"/>
            <a:ext cx="2736734" cy="1327496"/>
          </a:xfrm>
          <a:prstGeom prst="rect">
            <a:avLst/>
          </a:prstGeom>
        </p:spPr>
      </p:pic>
    </p:spTree>
    <p:custDataLst>
      <p:tags r:id="rId1"/>
    </p:custDataLst>
    <p:extLst>
      <p:ext uri="{BB962C8B-B14F-4D97-AF65-F5344CB8AC3E}">
        <p14:creationId xmlns:p14="http://schemas.microsoft.com/office/powerpoint/2010/main" val="2723896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863" y="813817"/>
            <a:ext cx="7236463" cy="877823"/>
          </a:xfrm>
        </p:spPr>
        <p:txBody>
          <a:bodyPr/>
          <a:lstStyle/>
          <a:p>
            <a:r>
              <a:rPr lang="en-US" b="1" dirty="0" smtClean="0"/>
              <a:t>THE FIRST STEPS TO KEEPING YOUR INFORMATION SAFE</a:t>
            </a:r>
            <a:endParaRPr lang="en-US" b="1" dirty="0"/>
          </a:p>
        </p:txBody>
      </p:sp>
      <p:sp>
        <p:nvSpPr>
          <p:cNvPr id="3" name="Content Placeholder 2"/>
          <p:cNvSpPr>
            <a:spLocks noGrp="1"/>
          </p:cNvSpPr>
          <p:nvPr>
            <p:ph idx="1"/>
          </p:nvPr>
        </p:nvSpPr>
        <p:spPr>
          <a:xfrm>
            <a:off x="1197862" y="1911096"/>
            <a:ext cx="7340933" cy="3411924"/>
          </a:xfrm>
        </p:spPr>
        <p:txBody>
          <a:bodyPr/>
          <a:lstStyle/>
          <a:p>
            <a:pPr>
              <a:buFont typeface="Wingdings" panose="05000000000000000000" pitchFamily="2" charset="2"/>
              <a:buChar char="§"/>
            </a:pPr>
            <a:r>
              <a:rPr lang="en-US" sz="3200" dirty="0" smtClean="0">
                <a:cs typeface="Adobe Devanagari" panose="02040503050201020203" pitchFamily="18" charset="0"/>
              </a:rPr>
              <a:t> Understand </a:t>
            </a:r>
            <a:r>
              <a:rPr lang="en-US" sz="3200" dirty="0" smtClean="0"/>
              <a:t>what kind of websites to stay away from</a:t>
            </a:r>
            <a:endParaRPr lang="en-US" sz="3200" dirty="0" smtClean="0">
              <a:cs typeface="Adobe Devanagari" panose="02040503050201020203" pitchFamily="18" charset="0"/>
            </a:endParaRPr>
          </a:p>
          <a:p>
            <a:pPr>
              <a:buFont typeface="Wingdings" panose="05000000000000000000" pitchFamily="2" charset="2"/>
              <a:buChar char="§"/>
            </a:pPr>
            <a:r>
              <a:rPr lang="en-US" sz="3200" dirty="0" smtClean="0">
                <a:cs typeface="Adobe Devanagari" panose="02040503050201020203" pitchFamily="18" charset="0"/>
              </a:rPr>
              <a:t> Complete </a:t>
            </a:r>
            <a:r>
              <a:rPr lang="en-US" sz="3200" dirty="0">
                <a:cs typeface="Adobe Devanagari" panose="02040503050201020203" pitchFamily="18" charset="0"/>
              </a:rPr>
              <a:t>updates regularly</a:t>
            </a:r>
          </a:p>
          <a:p>
            <a:pPr>
              <a:buFont typeface="Wingdings" panose="05000000000000000000" pitchFamily="2" charset="2"/>
              <a:buChar char="§"/>
            </a:pPr>
            <a:r>
              <a:rPr lang="en-US" sz="3200" dirty="0" smtClean="0">
                <a:cs typeface="Adobe Devanagari" panose="02040503050201020203" pitchFamily="18" charset="0"/>
              </a:rPr>
              <a:t> Turn </a:t>
            </a:r>
            <a:r>
              <a:rPr lang="en-US" sz="3200" dirty="0">
                <a:cs typeface="Adobe Devanagari" panose="02040503050201020203" pitchFamily="18" charset="0"/>
              </a:rPr>
              <a:t>automatic updates on</a:t>
            </a:r>
          </a:p>
          <a:p>
            <a:pPr marL="0" indent="0">
              <a:buNone/>
            </a:pPr>
            <a:endParaRPr lang="en-US" dirty="0"/>
          </a:p>
          <a:p>
            <a:pPr marL="0" indent="0">
              <a:buNone/>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050" y="5689599"/>
            <a:ext cx="1727537" cy="837969"/>
          </a:xfrm>
          <a:prstGeom prst="rect">
            <a:avLst/>
          </a:prstGeom>
        </p:spPr>
      </p:pic>
    </p:spTree>
    <p:custDataLst>
      <p:tags r:id="rId1"/>
    </p:custDataLst>
    <p:extLst>
      <p:ext uri="{BB962C8B-B14F-4D97-AF65-F5344CB8AC3E}">
        <p14:creationId xmlns:p14="http://schemas.microsoft.com/office/powerpoint/2010/main" val="2379535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584" y="749809"/>
            <a:ext cx="7271765" cy="466344"/>
          </a:xfrm>
        </p:spPr>
        <p:txBody>
          <a:bodyPr/>
          <a:lstStyle/>
          <a:p>
            <a:r>
              <a:rPr lang="en-US" b="1" dirty="0" smtClean="0"/>
              <a:t>VIRUS SOFTWARE</a:t>
            </a:r>
            <a:endParaRPr lang="en-US" b="1" dirty="0"/>
          </a:p>
        </p:txBody>
      </p:sp>
      <p:graphicFrame>
        <p:nvGraphicFramePr>
          <p:cNvPr id="4" name="Diagram 3"/>
          <p:cNvGraphicFramePr/>
          <p:nvPr>
            <p:extLst>
              <p:ext uri="{D42A27DB-BD31-4B8C-83A1-F6EECF244321}">
                <p14:modId xmlns:p14="http://schemas.microsoft.com/office/powerpoint/2010/main" val="1057712707"/>
              </p:ext>
            </p:extLst>
          </p:nvPr>
        </p:nvGraphicFramePr>
        <p:xfrm>
          <a:off x="1312326" y="982981"/>
          <a:ext cx="7603073" cy="45912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2764" y="5574219"/>
            <a:ext cx="1960534" cy="950988"/>
          </a:xfrm>
          <a:prstGeom prst="rect">
            <a:avLst/>
          </a:prstGeom>
        </p:spPr>
      </p:pic>
    </p:spTree>
    <p:custDataLst>
      <p:tags r:id="rId1"/>
    </p:custDataLst>
    <p:extLst>
      <p:ext uri="{BB962C8B-B14F-4D97-AF65-F5344CB8AC3E}">
        <p14:creationId xmlns:p14="http://schemas.microsoft.com/office/powerpoint/2010/main" val="1314795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152" y="749809"/>
            <a:ext cx="7299198" cy="548640"/>
          </a:xfrm>
        </p:spPr>
        <p:txBody>
          <a:bodyPr/>
          <a:lstStyle/>
          <a:p>
            <a:r>
              <a:rPr lang="en-US" b="1" dirty="0" smtClean="0"/>
              <a:t>SIGNS OF A SECURE WEBSITE</a:t>
            </a:r>
            <a:endParaRPr lang="en-US" b="1" dirty="0"/>
          </a:p>
        </p:txBody>
      </p:sp>
      <p:graphicFrame>
        <p:nvGraphicFramePr>
          <p:cNvPr id="7" name="Diagram 6"/>
          <p:cNvGraphicFramePr/>
          <p:nvPr>
            <p:extLst>
              <p:ext uri="{D42A27DB-BD31-4B8C-83A1-F6EECF244321}">
                <p14:modId xmlns:p14="http://schemas.microsoft.com/office/powerpoint/2010/main" val="2824736083"/>
              </p:ext>
            </p:extLst>
          </p:nvPr>
        </p:nvGraphicFramePr>
        <p:xfrm>
          <a:off x="1416245" y="1279210"/>
          <a:ext cx="7608883" cy="43981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89467" y="5764200"/>
            <a:ext cx="1535661" cy="744896"/>
          </a:xfrm>
          <a:prstGeom prst="rect">
            <a:avLst/>
          </a:prstGeom>
        </p:spPr>
      </p:pic>
    </p:spTree>
    <p:custDataLst>
      <p:tags r:id="rId1"/>
    </p:custDataLst>
    <p:extLst>
      <p:ext uri="{BB962C8B-B14F-4D97-AF65-F5344CB8AC3E}">
        <p14:creationId xmlns:p14="http://schemas.microsoft.com/office/powerpoint/2010/main" val="624415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88720" y="777241"/>
            <a:ext cx="7479030" cy="5212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dobe Devanagari" panose="02040503050201020203" pitchFamily="18" charset="0"/>
                <a:ea typeface="+mj-ea"/>
                <a:cs typeface="Adobe Devanagari" panose="02040503050201020203" pitchFamily="18" charset="0"/>
              </a:defRPr>
            </a:lvl1pPr>
          </a:lstStyle>
          <a:p>
            <a:r>
              <a:rPr lang="en-US" sz="3300" b="1" dirty="0" smtClean="0">
                <a:latin typeface="+mj-lt"/>
                <a:cs typeface="+mj-cs"/>
              </a:rPr>
              <a:t>BE WEARY OF SUSPICIOUS EMAILS</a:t>
            </a:r>
            <a:endParaRPr lang="en-US" sz="3300" b="1" dirty="0">
              <a:latin typeface="+mj-lt"/>
              <a:cs typeface="+mj-cs"/>
            </a:endParaRPr>
          </a:p>
        </p:txBody>
      </p:sp>
      <p:sp>
        <p:nvSpPr>
          <p:cNvPr id="5" name="Content Placeholder 2"/>
          <p:cNvSpPr txBox="1">
            <a:spLocks/>
          </p:cNvSpPr>
          <p:nvPr/>
        </p:nvSpPr>
        <p:spPr>
          <a:xfrm>
            <a:off x="1188720" y="1463040"/>
            <a:ext cx="7479030" cy="48663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dobe Devanagari" panose="02040503050201020203" pitchFamily="18" charset="0"/>
                <a:ea typeface="+mn-ea"/>
                <a:cs typeface="Adobe Devanagari" panose="02040503050201020203"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3200" dirty="0" smtClean="0">
                <a:latin typeface="+mn-lt"/>
              </a:rPr>
              <a:t>Phishing</a:t>
            </a:r>
          </a:p>
          <a:p>
            <a:pPr>
              <a:buFont typeface="Wingdings" panose="05000000000000000000" pitchFamily="2" charset="2"/>
              <a:buChar char="§"/>
            </a:pPr>
            <a:r>
              <a:rPr lang="en-US" sz="3200" dirty="0" smtClean="0">
                <a:latin typeface="+mn-lt"/>
              </a:rPr>
              <a:t>DO NOT GIVE OUT YOUR PASSWORD</a:t>
            </a:r>
          </a:p>
          <a:p>
            <a:pPr>
              <a:buFont typeface="Wingdings" panose="05000000000000000000" pitchFamily="2" charset="2"/>
              <a:buChar char="§"/>
            </a:pPr>
            <a:r>
              <a:rPr lang="en-US" sz="3200" dirty="0" smtClean="0">
                <a:latin typeface="+mn-lt"/>
              </a:rPr>
              <a:t>DO NOT click on links through emails that request payment information or password disclosure</a:t>
            </a:r>
            <a:endParaRPr lang="en-US" sz="3200" dirty="0">
              <a:latin typeface="+mn-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088" y="5643419"/>
            <a:ext cx="1753445" cy="850536"/>
          </a:xfrm>
          <a:prstGeom prst="rect">
            <a:avLst/>
          </a:prstGeom>
        </p:spPr>
      </p:pic>
    </p:spTree>
    <p:custDataLst>
      <p:tags r:id="rId1"/>
    </p:custDataLst>
    <p:extLst>
      <p:ext uri="{BB962C8B-B14F-4D97-AF65-F5344CB8AC3E}">
        <p14:creationId xmlns:p14="http://schemas.microsoft.com/office/powerpoint/2010/main" val="1179341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97864" y="785457"/>
            <a:ext cx="7317486" cy="942760"/>
          </a:xfrm>
        </p:spPr>
        <p:txBody>
          <a:bodyPr/>
          <a:lstStyle/>
          <a:p>
            <a:r>
              <a:rPr lang="en-US" b="1" dirty="0" smtClean="0"/>
              <a:t>SENDING PERSONAL INFORMATION THROUGH EMAIL</a:t>
            </a:r>
            <a:endParaRPr lang="en-US" b="1" dirty="0"/>
          </a:p>
        </p:txBody>
      </p:sp>
      <p:sp>
        <p:nvSpPr>
          <p:cNvPr id="5" name="Content Placeholder 2"/>
          <p:cNvSpPr>
            <a:spLocks noGrp="1"/>
          </p:cNvSpPr>
          <p:nvPr>
            <p:ph idx="1"/>
          </p:nvPr>
        </p:nvSpPr>
        <p:spPr>
          <a:xfrm>
            <a:off x="1197864" y="1892809"/>
            <a:ext cx="7317486" cy="2155624"/>
          </a:xfrm>
        </p:spPr>
        <p:txBody>
          <a:bodyPr/>
          <a:lstStyle/>
          <a:p>
            <a:pPr>
              <a:buFont typeface="Wingdings" panose="05000000000000000000" pitchFamily="2" charset="2"/>
              <a:buChar char="§"/>
            </a:pPr>
            <a:r>
              <a:rPr lang="en-US" dirty="0" smtClean="0"/>
              <a:t> Only </a:t>
            </a:r>
            <a:r>
              <a:rPr lang="en-US" dirty="0"/>
              <a:t>send personal information over email when absolutely necessary</a:t>
            </a:r>
          </a:p>
          <a:p>
            <a:pPr>
              <a:buFont typeface="Wingdings" panose="05000000000000000000" pitchFamily="2" charset="2"/>
              <a:buChar char="§"/>
            </a:pPr>
            <a:r>
              <a:rPr lang="en-US" dirty="0" smtClean="0"/>
              <a:t> Encrypted </a:t>
            </a:r>
            <a:r>
              <a:rPr lang="en-US" dirty="0"/>
              <a:t>messages</a:t>
            </a:r>
          </a:p>
          <a:p>
            <a:endParaRPr lang="en-US" dirty="0"/>
          </a:p>
        </p:txBody>
      </p:sp>
      <p:pic>
        <p:nvPicPr>
          <p:cNvPr id="6" name="Picture 5"/>
          <p:cNvPicPr>
            <a:picLocks noChangeAspect="1"/>
          </p:cNvPicPr>
          <p:nvPr/>
        </p:nvPicPr>
        <p:blipFill>
          <a:blip r:embed="rId4">
            <a:duotone>
              <a:prstClr val="black"/>
              <a:schemeClr val="accent6">
                <a:tint val="45000"/>
                <a:satMod val="400000"/>
              </a:schemeClr>
            </a:duotone>
          </a:blip>
          <a:stretch>
            <a:fillRect/>
          </a:stretch>
        </p:blipFill>
        <p:spPr>
          <a:xfrm rot="60000">
            <a:off x="2694833" y="3486888"/>
            <a:ext cx="4323547" cy="1898393"/>
          </a:xfrm>
          <a:prstGeom prst="rect">
            <a:avLst/>
          </a:prstGeom>
          <a:ln>
            <a:noFill/>
          </a:ln>
          <a:effectLst>
            <a:softEdge rad="11250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9927" y="5782947"/>
            <a:ext cx="1554134" cy="753857"/>
          </a:xfrm>
          <a:prstGeom prst="rect">
            <a:avLst/>
          </a:prstGeom>
        </p:spPr>
      </p:pic>
    </p:spTree>
    <p:custDataLst>
      <p:tags r:id="rId1"/>
    </p:custDataLst>
    <p:extLst>
      <p:ext uri="{BB962C8B-B14F-4D97-AF65-F5344CB8AC3E}">
        <p14:creationId xmlns:p14="http://schemas.microsoft.com/office/powerpoint/2010/main" val="2543566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97864" y="777241"/>
            <a:ext cx="7863840" cy="640080"/>
          </a:xfrm>
        </p:spPr>
        <p:txBody>
          <a:bodyPr>
            <a:noAutofit/>
          </a:bodyPr>
          <a:lstStyle/>
          <a:p>
            <a:r>
              <a:rPr lang="en-US" sz="3200" b="1" dirty="0" smtClean="0"/>
              <a:t>HOW TO BETTER PROTECT YOUR INFORMATION</a:t>
            </a:r>
            <a:endParaRPr lang="en-US" sz="3200" b="1" dirty="0"/>
          </a:p>
        </p:txBody>
      </p:sp>
      <p:pic>
        <p:nvPicPr>
          <p:cNvPr id="5" name="Picture Placeholder 6"/>
          <p:cNvPicPr>
            <a:picLocks noChangeAspect="1"/>
          </p:cNvPicPr>
          <p:nvPr/>
        </p:nvPicPr>
        <p:blipFill>
          <a:blip r:embed="rId4"/>
          <a:srcRect l="18594" r="18594"/>
          <a:stretch>
            <a:fillRect/>
          </a:stretch>
        </p:blipFill>
        <p:spPr>
          <a:xfrm>
            <a:off x="4399677" y="1417321"/>
            <a:ext cx="3792398" cy="3992682"/>
          </a:xfrm>
          <a:prstGeom prst="rect">
            <a:avLst/>
          </a:prstGeom>
          <a:ln>
            <a:noFill/>
          </a:ln>
          <a:effectLst>
            <a:softEdge rad="112500"/>
          </a:effectLst>
        </p:spPr>
      </p:pic>
      <p:sp>
        <p:nvSpPr>
          <p:cNvPr id="6" name="Text Placeholder 5"/>
          <p:cNvSpPr txBox="1">
            <a:spLocks/>
          </p:cNvSpPr>
          <p:nvPr/>
        </p:nvSpPr>
        <p:spPr>
          <a:xfrm>
            <a:off x="1528581" y="1576976"/>
            <a:ext cx="2871096" cy="22703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dirty="0" smtClean="0">
                <a:cs typeface="Adobe Devanagari" panose="02040503050201020203" pitchFamily="18" charset="0"/>
              </a:rPr>
              <a:t>Multi-factor Authentication</a:t>
            </a:r>
          </a:p>
          <a:p>
            <a:pPr>
              <a:buFont typeface="Wingdings" panose="05000000000000000000" pitchFamily="2" charset="2"/>
              <a:buChar char="§"/>
            </a:pPr>
            <a:r>
              <a:rPr lang="en-US" sz="2400" dirty="0" smtClean="0">
                <a:cs typeface="Adobe Devanagari" panose="02040503050201020203" pitchFamily="18" charset="0"/>
              </a:rPr>
              <a:t>User awareness</a:t>
            </a:r>
          </a:p>
          <a:p>
            <a:pPr>
              <a:buFont typeface="Wingdings" panose="05000000000000000000" pitchFamily="2" charset="2"/>
              <a:buChar char="§"/>
            </a:pPr>
            <a:r>
              <a:rPr lang="en-US" sz="2400" dirty="0" smtClean="0">
                <a:cs typeface="Adobe Devanagari" panose="02040503050201020203" pitchFamily="18" charset="0"/>
              </a:rPr>
              <a:t>Connect to secure WIFI networks</a:t>
            </a:r>
          </a:p>
          <a:p>
            <a:endParaRPr lang="en-US" sz="2400" dirty="0"/>
          </a:p>
        </p:txBody>
      </p:sp>
      <p:pic>
        <p:nvPicPr>
          <p:cNvPr id="7" name="Picture 6"/>
          <p:cNvPicPr>
            <a:picLocks noChangeAspect="1"/>
          </p:cNvPicPr>
          <p:nvPr/>
        </p:nvPicPr>
        <p:blipFill>
          <a:blip r:embed="rId5"/>
          <a:stretch>
            <a:fillRect/>
          </a:stretch>
        </p:blipFill>
        <p:spPr>
          <a:xfrm>
            <a:off x="7336044" y="5073485"/>
            <a:ext cx="1230816" cy="89009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8405" y="5963578"/>
            <a:ext cx="1175336" cy="570115"/>
          </a:xfrm>
          <a:prstGeom prst="rect">
            <a:avLst/>
          </a:prstGeom>
        </p:spPr>
      </p:pic>
    </p:spTree>
    <p:custDataLst>
      <p:tags r:id="rId1"/>
    </p:custDataLst>
    <p:extLst>
      <p:ext uri="{BB962C8B-B14F-4D97-AF65-F5344CB8AC3E}">
        <p14:creationId xmlns:p14="http://schemas.microsoft.com/office/powerpoint/2010/main" val="264516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88720" y="777241"/>
            <a:ext cx="7326630" cy="522190"/>
          </a:xfrm>
        </p:spPr>
        <p:txBody>
          <a:bodyPr/>
          <a:lstStyle/>
          <a:p>
            <a:r>
              <a:rPr lang="en-US" sz="3200" b="1" dirty="0" smtClean="0"/>
              <a:t>DISCARDING DEVICES</a:t>
            </a:r>
            <a:endParaRPr lang="en-US" sz="3200" b="1" dirty="0"/>
          </a:p>
        </p:txBody>
      </p:sp>
      <p:grpSp>
        <p:nvGrpSpPr>
          <p:cNvPr id="5" name="Group 4"/>
          <p:cNvGrpSpPr/>
          <p:nvPr/>
        </p:nvGrpSpPr>
        <p:grpSpPr>
          <a:xfrm>
            <a:off x="5206858" y="1253613"/>
            <a:ext cx="3369329" cy="2410556"/>
            <a:chOff x="1563330" y="2983953"/>
            <a:chExt cx="3624420" cy="2619629"/>
          </a:xfrm>
        </p:grpSpPr>
        <p:pic>
          <p:nvPicPr>
            <p:cNvPr id="6" name="Picture 5"/>
            <p:cNvPicPr>
              <a:picLocks noChangeAspect="1"/>
            </p:cNvPicPr>
            <p:nvPr/>
          </p:nvPicPr>
          <p:blipFill>
            <a:blip r:embed="rId4"/>
            <a:stretch>
              <a:fillRect/>
            </a:stretch>
          </p:blipFill>
          <p:spPr>
            <a:xfrm>
              <a:off x="1563330" y="2983953"/>
              <a:ext cx="3624420" cy="2619629"/>
            </a:xfrm>
            <a:prstGeom prst="rect">
              <a:avLst/>
            </a:prstGeom>
          </p:spPr>
        </p:pic>
        <p:sp>
          <p:nvSpPr>
            <p:cNvPr id="7" name="TextBox 6"/>
            <p:cNvSpPr txBox="1"/>
            <p:nvPr/>
          </p:nvSpPr>
          <p:spPr>
            <a:xfrm>
              <a:off x="2507225" y="3566104"/>
              <a:ext cx="2138516" cy="1505119"/>
            </a:xfrm>
            <a:prstGeom prst="rect">
              <a:avLst/>
            </a:prstGeom>
            <a:noFill/>
          </p:spPr>
          <p:txBody>
            <a:bodyPr wrap="square" rtlCol="0">
              <a:spAutoFit/>
            </a:bodyPr>
            <a:lstStyle/>
            <a:p>
              <a:r>
                <a:rPr lang="en-US" sz="2800" dirty="0">
                  <a:solidFill>
                    <a:schemeClr val="bg1"/>
                  </a:solidFill>
                  <a:cs typeface="Adobe Devanagari" panose="02040503050201020203" pitchFamily="18" charset="0"/>
                </a:rPr>
                <a:t>Dispose of them properly</a:t>
              </a:r>
            </a:p>
          </p:txBody>
        </p:sp>
      </p:grpSp>
      <p:grpSp>
        <p:nvGrpSpPr>
          <p:cNvPr id="8" name="Group 7"/>
          <p:cNvGrpSpPr/>
          <p:nvPr/>
        </p:nvGrpSpPr>
        <p:grpSpPr>
          <a:xfrm>
            <a:off x="5292344" y="3812456"/>
            <a:ext cx="3512443" cy="2418324"/>
            <a:chOff x="4884287" y="4108436"/>
            <a:chExt cx="3523507" cy="2546692"/>
          </a:xfrm>
        </p:grpSpPr>
        <p:pic>
          <p:nvPicPr>
            <p:cNvPr id="9" name="Picture 8"/>
            <p:cNvPicPr>
              <a:picLocks noChangeAspect="1"/>
            </p:cNvPicPr>
            <p:nvPr/>
          </p:nvPicPr>
          <p:blipFill>
            <a:blip r:embed="rId4"/>
            <a:stretch>
              <a:fillRect/>
            </a:stretch>
          </p:blipFill>
          <p:spPr>
            <a:xfrm>
              <a:off x="4884287" y="4108436"/>
              <a:ext cx="3523507" cy="2546692"/>
            </a:xfrm>
            <a:prstGeom prst="rect">
              <a:avLst/>
            </a:prstGeom>
          </p:spPr>
        </p:pic>
        <p:sp>
          <p:nvSpPr>
            <p:cNvPr id="10" name="TextBox 9"/>
            <p:cNvSpPr txBox="1"/>
            <p:nvPr/>
          </p:nvSpPr>
          <p:spPr>
            <a:xfrm>
              <a:off x="5532578" y="4749759"/>
              <a:ext cx="2226924" cy="1264044"/>
            </a:xfrm>
            <a:prstGeom prst="rect">
              <a:avLst/>
            </a:prstGeom>
            <a:noFill/>
          </p:spPr>
          <p:txBody>
            <a:bodyPr wrap="square" rtlCol="0">
              <a:spAutoFit/>
            </a:bodyPr>
            <a:lstStyle/>
            <a:p>
              <a:r>
                <a:rPr lang="en-US" sz="2400" dirty="0">
                  <a:solidFill>
                    <a:schemeClr val="bg1"/>
                  </a:solidFill>
                  <a:cs typeface="Adobe Devanagari" panose="02040503050201020203" pitchFamily="18" charset="0"/>
                </a:rPr>
                <a:t>W</a:t>
              </a:r>
              <a:r>
                <a:rPr lang="en-US" sz="2400" dirty="0" smtClean="0">
                  <a:solidFill>
                    <a:schemeClr val="bg1"/>
                  </a:solidFill>
                  <a:cs typeface="Adobe Devanagari" panose="02040503050201020203" pitchFamily="18" charset="0"/>
                </a:rPr>
                <a:t>ipe </a:t>
              </a:r>
              <a:r>
                <a:rPr lang="en-US" sz="2400" dirty="0">
                  <a:solidFill>
                    <a:schemeClr val="bg1"/>
                  </a:solidFill>
                  <a:cs typeface="Adobe Devanagari" panose="02040503050201020203" pitchFamily="18" charset="0"/>
                </a:rPr>
                <a:t>devices before selling or discarding them</a:t>
              </a:r>
            </a:p>
          </p:txBody>
        </p:sp>
      </p:grpSp>
      <p:pic>
        <p:nvPicPr>
          <p:cNvPr id="11" name="Picture 10"/>
          <p:cNvPicPr>
            <a:picLocks noChangeAspect="1"/>
          </p:cNvPicPr>
          <p:nvPr/>
        </p:nvPicPr>
        <p:blipFill>
          <a:blip r:embed="rId5">
            <a:lum bright="70000" contrast="-70000"/>
          </a:blip>
          <a:stretch>
            <a:fillRect/>
          </a:stretch>
        </p:blipFill>
        <p:spPr>
          <a:xfrm>
            <a:off x="1359070" y="1919395"/>
            <a:ext cx="3933274" cy="294615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1873" y="5966691"/>
            <a:ext cx="1172187" cy="568588"/>
          </a:xfrm>
          <a:prstGeom prst="rect">
            <a:avLst/>
          </a:prstGeom>
        </p:spPr>
      </p:pic>
    </p:spTree>
    <p:custDataLst>
      <p:tags r:id="rId1"/>
    </p:custDataLst>
    <p:extLst>
      <p:ext uri="{BB962C8B-B14F-4D97-AF65-F5344CB8AC3E}">
        <p14:creationId xmlns:p14="http://schemas.microsoft.com/office/powerpoint/2010/main" val="3270319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PT template fin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Title</Template>
  <TotalTime>1577</TotalTime>
  <Words>13773</Words>
  <Application>Microsoft Office PowerPoint</Application>
  <PresentationFormat>On-screen Show (4:3)</PresentationFormat>
  <Paragraphs>993</Paragraphs>
  <Slides>106</Slides>
  <Notes>99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106</vt:i4>
      </vt:variant>
    </vt:vector>
  </HeadingPairs>
  <TitlesOfParts>
    <vt:vector size="114" baseType="lpstr">
      <vt:lpstr>Adobe Devanagari</vt:lpstr>
      <vt:lpstr>Arial</vt:lpstr>
      <vt:lpstr>Arial Black</vt:lpstr>
      <vt:lpstr>Calibri</vt:lpstr>
      <vt:lpstr>Calibri Light</vt:lpstr>
      <vt:lpstr>Times New Roman</vt:lpstr>
      <vt:lpstr>Wingdings</vt:lpstr>
      <vt:lpstr>PPT template final</vt:lpstr>
      <vt:lpstr>PowerPoint Presentation</vt:lpstr>
      <vt:lpstr>START TODAY</vt:lpstr>
      <vt:lpstr>Overview</vt:lpstr>
      <vt:lpstr>Introduction</vt:lpstr>
      <vt:lpstr>Types of Financial Accounts</vt:lpstr>
      <vt:lpstr>CHECKING ACCOUNTS</vt:lpstr>
      <vt:lpstr>Filling out a Check</vt:lpstr>
      <vt:lpstr>Withdrawals and Deposits </vt:lpstr>
      <vt:lpstr>CHECKING ACCOUNTS – Review Questions</vt:lpstr>
      <vt:lpstr>SAVINGS ACCOUNTS</vt:lpstr>
      <vt:lpstr>SAVING MONEY FOR THE FUTURE</vt:lpstr>
      <vt:lpstr>HOW MUCH SHOULD I SAVE?</vt:lpstr>
      <vt:lpstr>Emergency Funds</vt:lpstr>
      <vt:lpstr>DECIDE ON YOUR SAVINGS GOALS</vt:lpstr>
      <vt:lpstr>50/30/20 Rule </vt:lpstr>
      <vt:lpstr>Should I make separate accounts to put money into?</vt:lpstr>
      <vt:lpstr>CREDIT &amp; LOANS</vt:lpstr>
      <vt:lpstr>UNDERSTANDING CREDIT</vt:lpstr>
      <vt:lpstr>UNDERSTANDING CREDIT</vt:lpstr>
      <vt:lpstr>CREDIT SCORE RANGE</vt:lpstr>
      <vt:lpstr>WHAT IS A CREDIT SCORE?</vt:lpstr>
      <vt:lpstr>WHAT AFFECTS YOUR CREDIT SCORE?</vt:lpstr>
      <vt:lpstr>BENEFITS OF HAVING A GOOD CREDIT SCORE</vt:lpstr>
      <vt:lpstr>TOP 3 C’S OF CREDIT</vt:lpstr>
      <vt:lpstr>WHAT IS A LOAN?</vt:lpstr>
      <vt:lpstr>SPEAKING THE LOAN LANGUAGE</vt:lpstr>
      <vt:lpstr>SPEAKING THE LOAN LANGUAGE</vt:lpstr>
      <vt:lpstr>INTEREST RATES</vt:lpstr>
      <vt:lpstr>INTEREST</vt:lpstr>
      <vt:lpstr>LOAN TYPES</vt:lpstr>
      <vt:lpstr>PowerPoint Presentation</vt:lpstr>
      <vt:lpstr>PowerPoint Presentation</vt:lpstr>
      <vt:lpstr>PowerPoint Presentation</vt:lpstr>
      <vt:lpstr>IMPORTANT LOAN REMINDERS</vt:lpstr>
      <vt:lpstr>CREDIT &amp; LOANS – Review Questions</vt:lpstr>
      <vt:lpstr>RETIREMENT &amp; INVESTING</vt:lpstr>
      <vt:lpstr>WHY DO I NEED INSURANCE OR A RETIREMENT ACCOUNT WHEN I’M YOUNG AND HEALTHY? BLOCKING THE COST OF RISK</vt:lpstr>
      <vt:lpstr>MINDSET FOR STARTING YOUNG</vt:lpstr>
      <vt:lpstr>RETIREMENT PLANS</vt:lpstr>
      <vt:lpstr>Retirement</vt:lpstr>
      <vt:lpstr>WHERE TO BEGIN</vt:lpstr>
      <vt:lpstr>SAVING FOR RETIREMENT IS EASIER THE EARLIER YOU START SAVING</vt:lpstr>
      <vt:lpstr>401 (K) PLANS</vt:lpstr>
      <vt:lpstr>INDIVIDUAL RETIREMENT ACCOUNTS (IRAs) </vt:lpstr>
      <vt:lpstr>TYPES OF IRAs</vt:lpstr>
      <vt:lpstr>TOOLS THAT MAY HELP</vt:lpstr>
      <vt:lpstr>INVESTING</vt:lpstr>
      <vt:lpstr>INVESTING</vt:lpstr>
      <vt:lpstr>INVESTING</vt:lpstr>
      <vt:lpstr>TIME VALUE OF MONEY</vt:lpstr>
      <vt:lpstr>PLANT YOUR MONEY AND WATCH IT GROW!!</vt:lpstr>
      <vt:lpstr>RETIREMENT &amp; INVESTING – Review Questions</vt:lpstr>
      <vt:lpstr>CAREER PLANNING &amp; TAXES</vt:lpstr>
      <vt:lpstr>CAREER PLANNING</vt:lpstr>
      <vt:lpstr>UNDERSTANDING YOUR PAY STUB</vt:lpstr>
      <vt:lpstr>TAXES </vt:lpstr>
      <vt:lpstr>SPOILER ALERT!!!</vt:lpstr>
      <vt:lpstr>CAREER PLANNING &amp; TAXES – Review Questions</vt:lpstr>
      <vt:lpstr>BUDGETING</vt:lpstr>
      <vt:lpstr>WHAT IS A BUDGET ANYWAY?</vt:lpstr>
      <vt:lpstr>BUDGETING EQUALS LESS STRESS INTRODUCTION TO BUDGETING</vt:lpstr>
      <vt:lpstr>BUDGETING IN REAL LIFE</vt:lpstr>
      <vt:lpstr>BUDGETING IN REAL LIFE</vt:lpstr>
      <vt:lpstr>PowerPoint Presentation</vt:lpstr>
      <vt:lpstr>STEPS TO CREATING A BUDGET</vt:lpstr>
      <vt:lpstr>BUDGET SPENDING SUGGESTIONS</vt:lpstr>
      <vt:lpstr>MANAGING YOUR BUDGET</vt:lpstr>
      <vt:lpstr>TOOLS TO HELP YOU BUDGET</vt:lpstr>
      <vt:lpstr>PowerPoint Presentation</vt:lpstr>
      <vt:lpstr>PowerPoint Presentation</vt:lpstr>
      <vt:lpstr>BUDGETING – Review Questions</vt:lpstr>
      <vt:lpstr>FINANCIAL GOAL SETTING</vt:lpstr>
      <vt:lpstr>GOAL SETTING MADE EASY</vt:lpstr>
      <vt:lpstr>Financial Goal Setting</vt:lpstr>
      <vt:lpstr>TAKE NOTES</vt:lpstr>
      <vt:lpstr>FINANCIAL GOAL SETTING – Review Questions</vt:lpstr>
      <vt:lpstr>RECORD KEEPING</vt:lpstr>
      <vt:lpstr>GROWING YOUR RECORDS</vt:lpstr>
      <vt:lpstr>PowerPoint Presentation</vt:lpstr>
      <vt:lpstr>BENEFITS OF PERSONAL RECORD KEEPING</vt:lpstr>
      <vt:lpstr>BENEFITS OF FARM/BUSINESS RECORD KEEPING</vt:lpstr>
      <vt:lpstr>BENEFICIAL TOOLS</vt:lpstr>
      <vt:lpstr>BENEFICIAL TOOLS</vt:lpstr>
      <vt:lpstr>BENEFICIAL TOOLS</vt:lpstr>
      <vt:lpstr>DEBT MANAGEMENT</vt:lpstr>
      <vt:lpstr>DEBT</vt:lpstr>
      <vt:lpstr>CREDIT CARDS</vt:lpstr>
      <vt:lpstr>WHY IS DEBT MANAGEMENT SO IMPORTANT?</vt:lpstr>
      <vt:lpstr>DIY DEBT MANAGEMENT PLANS</vt:lpstr>
      <vt:lpstr>METHODS OF MANAGING DEBT</vt:lpstr>
      <vt:lpstr>METHODS OF MANAGING DEBT</vt:lpstr>
      <vt:lpstr>PERSONAL SAFETY</vt:lpstr>
      <vt:lpstr>THE FIRST STEPS TO KEEPING YOUR INFORMATION SAFE</vt:lpstr>
      <vt:lpstr>VIRUS SOFTWARE</vt:lpstr>
      <vt:lpstr>SIGNS OF A SECURE WEBSITE</vt:lpstr>
      <vt:lpstr>PowerPoint Presentation</vt:lpstr>
      <vt:lpstr>SENDING PERSONAL INFORMATION THROUGH EMAIL</vt:lpstr>
      <vt:lpstr>HOW TO BETTER PROTECT YOUR INFORMATION</vt:lpstr>
      <vt:lpstr>DISCARDING DEVICES</vt:lpstr>
      <vt:lpstr>TOP FINANCIAL TIPS</vt:lpstr>
      <vt:lpstr>FARM CREDIT</vt:lpstr>
      <vt:lpstr>FARM CREDIT</vt:lpstr>
      <vt:lpstr>THE FARM CREDIT LOGO</vt:lpstr>
      <vt:lpstr>WORKING AT FARM CREDIT</vt:lpstr>
      <vt:lpstr>3 FARM CREDITS OF NORTH CAROLINA</vt:lpstr>
      <vt:lpstr>Thank you for joining us through this EXCITING PRESENTATION!    Visit our website  farmcreditofnc.com   </vt:lpstr>
    </vt:vector>
  </TitlesOfParts>
  <Company>AgFirst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Jasmine Shull</dc:creator>
  <cp:lastModifiedBy>Jones, Skipper</cp:lastModifiedBy>
  <cp:revision>157</cp:revision>
  <dcterms:created xsi:type="dcterms:W3CDTF">2017-05-15T13:24:58Z</dcterms:created>
  <dcterms:modified xsi:type="dcterms:W3CDTF">2021-07-26T17:02:55Z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195B5B75-9AA0-416F-B69D-B3F6D5ACF61E</vt:lpwstr>
  </property>
  <property fmtid="{D5CDD505-2E9C-101B-9397-08002B2CF9AE}" pid="3" name="ArticulatePath">
    <vt:lpwstr>2021 Ag Youth Educational Program-updated01-29-2021</vt:lpwstr>
  </property>
</Properties>
</file>