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8.xml" ContentType="application/vnd.openxmlformats-officedocument.presentationml.tags+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Lst>
  <p:notesMasterIdLst>
    <p:notesMasterId r:id="rId23"/>
  </p:notesMasterIdLst>
  <p:sldIdLst>
    <p:sldId id="256" r:id="rId2"/>
    <p:sldId id="382" r:id="rId3"/>
    <p:sldId id="383" r:id="rId4"/>
    <p:sldId id="263" r:id="rId5"/>
    <p:sldId id="385" r:id="rId6"/>
    <p:sldId id="386" r:id="rId7"/>
    <p:sldId id="387" r:id="rId8"/>
    <p:sldId id="388" r:id="rId9"/>
    <p:sldId id="384" r:id="rId10"/>
    <p:sldId id="281" r:id="rId11"/>
    <p:sldId id="295" r:id="rId12"/>
    <p:sldId id="372" r:id="rId13"/>
    <p:sldId id="297" r:id="rId14"/>
    <p:sldId id="280" r:id="rId15"/>
    <p:sldId id="296" r:id="rId16"/>
    <p:sldId id="415" r:id="rId17"/>
    <p:sldId id="418" r:id="rId18"/>
    <p:sldId id="416" r:id="rId19"/>
    <p:sldId id="294" r:id="rId20"/>
    <p:sldId id="268" r:id="rId21"/>
    <p:sldId id="354" r:id="rId22"/>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8F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02" autoAdjust="0"/>
    <p:restoredTop sz="79884" autoAdjust="0"/>
  </p:normalViewPr>
  <p:slideViewPr>
    <p:cSldViewPr snapToGrid="0" snapToObjects="1">
      <p:cViewPr varScale="1">
        <p:scale>
          <a:sx n="53" d="100"/>
          <a:sy n="53" d="100"/>
        </p:scale>
        <p:origin x="161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ser>
          <c:idx val="0"/>
          <c:order val="0"/>
          <c:tx>
            <c:strRef>
              <c:f>Sheet1!$B$1</c:f>
              <c:strCache>
                <c:ptCount val="1"/>
                <c:pt idx="0">
                  <c:v>Credit Score</c:v>
                </c:pt>
              </c:strCache>
            </c:strRef>
          </c:tx>
          <c:dPt>
            <c:idx val="0"/>
            <c:bubble3D val="0"/>
            <c:spPr>
              <a:solidFill>
                <a:schemeClr val="accent6">
                  <a:tint val="54000"/>
                </a:schemeClr>
              </a:solidFill>
              <a:ln w="19050">
                <a:solidFill>
                  <a:schemeClr val="lt1"/>
                </a:solidFill>
              </a:ln>
              <a:effectLst/>
            </c:spPr>
            <c:extLst>
              <c:ext xmlns:c16="http://schemas.microsoft.com/office/drawing/2014/chart" uri="{C3380CC4-5D6E-409C-BE32-E72D297353CC}">
                <c16:uniqueId val="{00000001-FD2E-4E21-A2F1-1D22F50A9162}"/>
              </c:ext>
            </c:extLst>
          </c:dPt>
          <c:dPt>
            <c:idx val="1"/>
            <c:bubble3D val="0"/>
            <c:spPr>
              <a:solidFill>
                <a:schemeClr val="accent6">
                  <a:tint val="77000"/>
                </a:schemeClr>
              </a:solidFill>
              <a:ln w="19050">
                <a:solidFill>
                  <a:schemeClr val="lt1"/>
                </a:solidFill>
              </a:ln>
              <a:effectLst/>
            </c:spPr>
            <c:extLst>
              <c:ext xmlns:c16="http://schemas.microsoft.com/office/drawing/2014/chart" uri="{C3380CC4-5D6E-409C-BE32-E72D297353CC}">
                <c16:uniqueId val="{00000003-FD2E-4E21-A2F1-1D22F50A9162}"/>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FD2E-4E21-A2F1-1D22F50A9162}"/>
              </c:ext>
            </c:extLst>
          </c:dPt>
          <c:dPt>
            <c:idx val="3"/>
            <c:bubble3D val="0"/>
            <c:spPr>
              <a:solidFill>
                <a:schemeClr val="accent6">
                  <a:shade val="76000"/>
                </a:schemeClr>
              </a:solidFill>
              <a:ln w="19050">
                <a:solidFill>
                  <a:schemeClr val="lt1"/>
                </a:solidFill>
              </a:ln>
              <a:effectLst/>
            </c:spPr>
            <c:extLst>
              <c:ext xmlns:c16="http://schemas.microsoft.com/office/drawing/2014/chart" uri="{C3380CC4-5D6E-409C-BE32-E72D297353CC}">
                <c16:uniqueId val="{00000007-FD2E-4E21-A2F1-1D22F50A9162}"/>
              </c:ext>
            </c:extLst>
          </c:dPt>
          <c:dPt>
            <c:idx val="4"/>
            <c:bubble3D val="0"/>
            <c:spPr>
              <a:solidFill>
                <a:schemeClr val="accent6">
                  <a:shade val="53000"/>
                </a:schemeClr>
              </a:solidFill>
              <a:ln w="19050">
                <a:solidFill>
                  <a:schemeClr val="lt1"/>
                </a:solidFill>
              </a:ln>
              <a:effectLst/>
            </c:spPr>
            <c:extLst>
              <c:ext xmlns:c16="http://schemas.microsoft.com/office/drawing/2014/chart" uri="{C3380CC4-5D6E-409C-BE32-E72D297353CC}">
                <c16:uniqueId val="{00000001-FB28-46ED-BEA6-18BBB286C8E9}"/>
              </c:ext>
            </c:extLst>
          </c:dPt>
          <c:dLbls>
            <c:dLbl>
              <c:idx val="0"/>
              <c:tx>
                <c:rich>
                  <a:bodyPr/>
                  <a:lstStyle/>
                  <a:p>
                    <a:fld id="{00D9CC21-7988-450B-B3C2-E14BD724F3D3}" type="CATEGORYNAME">
                      <a:rPr lang="en-US" baseline="0">
                        <a:latin typeface="+mn-lt"/>
                      </a:rPr>
                      <a:pPr/>
                      <a:t>[CATEGORY NAME]</a:t>
                    </a:fld>
                    <a:endParaRPr lang="en-US"/>
                  </a:p>
                </c:rich>
              </c:tx>
              <c:dLblPos val="outEnd"/>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D2E-4E21-A2F1-1D22F50A9162}"/>
                </c:ext>
              </c:extLst>
            </c:dLbl>
            <c:dLbl>
              <c:idx val="1"/>
              <c:tx>
                <c:rich>
                  <a:bodyPr/>
                  <a:lstStyle/>
                  <a:p>
                    <a:fld id="{E9718C73-D339-4CBF-8B2A-281C3A7B7C49}" type="CATEGORYNAME">
                      <a:rPr lang="en-US" b="1">
                        <a:latin typeface="+mn-lt"/>
                        <a:cs typeface="Adobe Devanagari" panose="02040503050201020203" pitchFamily="18" charset="0"/>
                      </a:rPr>
                      <a:pPr/>
                      <a:t>[CATEGORY NAME]</a:t>
                    </a:fld>
                    <a:endParaRPr lang="en-US"/>
                  </a:p>
                </c:rich>
              </c:tx>
              <c:dLblPos val="outEnd"/>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D2E-4E21-A2F1-1D22F50A9162}"/>
                </c:ext>
              </c:extLst>
            </c:dLbl>
            <c:dLbl>
              <c:idx val="2"/>
              <c:tx>
                <c:rich>
                  <a:bodyPr/>
                  <a:lstStyle/>
                  <a:p>
                    <a:fld id="{E5234D84-C446-4E18-A769-05115BF1C980}" type="CATEGORYNAME">
                      <a:rPr lang="en-US" b="1" baseline="0">
                        <a:latin typeface="+mn-lt"/>
                      </a:rPr>
                      <a:pPr/>
                      <a:t>[CATEGORY NAME]</a:t>
                    </a:fld>
                    <a:endParaRPr lang="en-US"/>
                  </a:p>
                </c:rich>
              </c:tx>
              <c:dLblPos val="outEnd"/>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D2E-4E21-A2F1-1D22F50A9162}"/>
                </c:ext>
              </c:extLst>
            </c:dLbl>
            <c:dLbl>
              <c:idx val="3"/>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Adobe Devanagari" panose="02040503050201020203" pitchFamily="18" charset="0"/>
                        <a:ea typeface="+mn-ea"/>
                        <a:cs typeface="+mn-cs"/>
                      </a:defRPr>
                    </a:pPr>
                    <a:fld id="{198653A8-28DF-4138-9760-9847D9C6C5FC}" type="CATEGORYNAME">
                      <a:rPr lang="en-US" sz="1800" b="1">
                        <a:latin typeface="+mn-lt"/>
                      </a:rPr>
                      <a:pPr>
                        <a:defRPr sz="1800" b="1">
                          <a:latin typeface="Adobe Devanagari" panose="02040503050201020203" pitchFamily="18" charset="0"/>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Adobe Devanagari" panose="02040503050201020203" pitchFamily="18" charset="0"/>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D2E-4E21-A2F1-1D22F50A9162}"/>
                </c:ext>
              </c:extLst>
            </c:dLbl>
            <c:dLbl>
              <c:idx val="4"/>
              <c:tx>
                <c:rich>
                  <a:bodyPr/>
                  <a:lstStyle/>
                  <a:p>
                    <a:fld id="{3F902700-3F79-4B71-9FD4-D2D2202466C0}" type="CATEGORYNAME">
                      <a:rPr lang="en-US" b="1">
                        <a:latin typeface="+mn-lt"/>
                        <a:cs typeface="Adobe Devanagari" panose="02040503050201020203" pitchFamily="18" charset="0"/>
                      </a:rPr>
                      <a:pPr/>
                      <a:t>[CATEGORY NAME]</a:t>
                    </a:fld>
                    <a:endParaRPr lang="en-US"/>
                  </a:p>
                </c:rich>
              </c:tx>
              <c:dLblPos val="outEnd"/>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B28-46ED-BEA6-18BBB286C8E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Poor</c:v>
                </c:pt>
                <c:pt idx="1">
                  <c:v>Fair</c:v>
                </c:pt>
                <c:pt idx="2">
                  <c:v>Good</c:v>
                </c:pt>
                <c:pt idx="3">
                  <c:v>Very good </c:v>
                </c:pt>
                <c:pt idx="4">
                  <c:v>Exceptional</c:v>
                </c:pt>
              </c:strCache>
            </c:strRef>
          </c:cat>
          <c:val>
            <c:numRef>
              <c:f>Sheet1!$B$2:$B$6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0-FB28-46ED-BEA6-18BBB286C8E9}"/>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64617876180589"/>
          <c:y val="6.5688786872357435E-2"/>
          <c:w val="0.82756109350103513"/>
          <c:h val="0.93431121312764254"/>
        </c:manualLayout>
      </c:layout>
      <c:pie3DChart>
        <c:varyColors val="1"/>
        <c:ser>
          <c:idx val="0"/>
          <c:order val="0"/>
          <c:tx>
            <c:strRef>
              <c:f>Sheet1!$B$1</c:f>
              <c:strCache>
                <c:ptCount val="1"/>
                <c:pt idx="0">
                  <c:v>Sales</c:v>
                </c:pt>
              </c:strCache>
            </c:strRef>
          </c:tx>
          <c:dPt>
            <c:idx val="0"/>
            <c:bubble3D val="0"/>
            <c:spPr>
              <a:solidFill>
                <a:schemeClr val="accent6">
                  <a:shade val="53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2-AE5A-4EB8-8A84-05A73FB8FBDE}"/>
              </c:ext>
            </c:extLst>
          </c:dPt>
          <c:dPt>
            <c:idx val="1"/>
            <c:bubble3D val="0"/>
            <c:spPr>
              <a:solidFill>
                <a:schemeClr val="accent6">
                  <a:shade val="7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AE5A-4EB8-8A84-05A73FB8FBDE}"/>
              </c:ext>
            </c:extLst>
          </c:dPt>
          <c:dPt>
            <c:idx val="2"/>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1-AE5A-4EB8-8A84-05A73FB8FBDE}"/>
              </c:ext>
            </c:extLst>
          </c:dPt>
          <c:dPt>
            <c:idx val="3"/>
            <c:bubble3D val="0"/>
            <c:spPr>
              <a:solidFill>
                <a:schemeClr val="accent6">
                  <a:tint val="77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AE5A-4EB8-8A84-05A73FB8FBDE}"/>
              </c:ext>
            </c:extLst>
          </c:dPt>
          <c:dPt>
            <c:idx val="4"/>
            <c:bubble3D val="0"/>
            <c:spPr>
              <a:solidFill>
                <a:schemeClr val="accent6">
                  <a:tint val="54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4-AE5A-4EB8-8A84-05A73FB8FBDE}"/>
              </c:ext>
            </c:extLst>
          </c:dPt>
          <c:dLbls>
            <c:dLbl>
              <c:idx val="0"/>
              <c:layout>
                <c:manualLayout>
                  <c:x val="-3.0376883850015558E-2"/>
                  <c:y val="-9.974963932469091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AE5A-4EB8-8A84-05A73FB8FBDE}"/>
                </c:ext>
              </c:extLst>
            </c:dLbl>
            <c:dLbl>
              <c:idx val="1"/>
              <c:layout>
                <c:manualLayout>
                  <c:x val="-0.20502080506988574"/>
                  <c:y val="-9.7316721292381378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E5A-4EB8-8A84-05A73FB8FBDE}"/>
                </c:ext>
              </c:extLst>
            </c:dLbl>
            <c:dLbl>
              <c:idx val="2"/>
              <c:layout>
                <c:manualLayout>
                  <c:x val="7.6500300399211093E-3"/>
                  <c:y val="-0.3187122622325490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E5A-4EB8-8A84-05A73FB8FBDE}"/>
                </c:ext>
              </c:extLst>
            </c:dLbl>
            <c:dLbl>
              <c:idx val="3"/>
              <c:layout>
                <c:manualLayout>
                  <c:x val="2.9070114151700188E-2"/>
                  <c:y val="-0.10704839342161952"/>
                </c:manualLayout>
              </c:layout>
              <c:tx>
                <c:rich>
                  <a:bodyPr/>
                  <a:lstStyle/>
                  <a:p>
                    <a:r>
                      <a:rPr lang="en-US" baseline="0" dirty="0" smtClean="0"/>
                      <a:t>Types of Credit</a:t>
                    </a:r>
                    <a:r>
                      <a:rPr lang="en-US" baseline="0" dirty="0"/>
                      <a:t>
</a:t>
                    </a:r>
                    <a:fld id="{C33CA071-4478-43D5-8865-607DFAA41AEC}"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E5A-4EB8-8A84-05A73FB8FBDE}"/>
                </c:ext>
              </c:extLst>
            </c:dLbl>
            <c:dLbl>
              <c:idx val="4"/>
              <c:layout>
                <c:manualLayout>
                  <c:x val="8.2620324431148043E-2"/>
                  <c:y val="-2.189626229078581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AE5A-4EB8-8A84-05A73FB8FBDE}"/>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Sheet1!$A$2:$A$6</c:f>
              <c:strCache>
                <c:ptCount val="5"/>
                <c:pt idx="0">
                  <c:v>Payment History</c:v>
                </c:pt>
                <c:pt idx="1">
                  <c:v>Outstanding Credit/Limit</c:v>
                </c:pt>
                <c:pt idx="2">
                  <c:v>Length of Relationship</c:v>
                </c:pt>
                <c:pt idx="3">
                  <c:v>types of credit</c:v>
                </c:pt>
                <c:pt idx="4">
                  <c:v>New Credit </c:v>
                </c:pt>
              </c:strCache>
            </c:strRef>
          </c:cat>
          <c:val>
            <c:numRef>
              <c:f>Sheet1!$B$2:$B$6</c:f>
              <c:numCache>
                <c:formatCode>0%</c:formatCode>
                <c:ptCount val="5"/>
                <c:pt idx="0">
                  <c:v>0.35</c:v>
                </c:pt>
                <c:pt idx="1">
                  <c:v>0.3</c:v>
                </c:pt>
                <c:pt idx="2">
                  <c:v>0.15</c:v>
                </c:pt>
                <c:pt idx="3">
                  <c:v>0.1</c:v>
                </c:pt>
                <c:pt idx="4">
                  <c:v>0.1</c:v>
                </c:pt>
              </c:numCache>
            </c:numRef>
          </c:val>
          <c:extLst>
            <c:ext xmlns:c16="http://schemas.microsoft.com/office/drawing/2014/chart" uri="{C3380CC4-5D6E-409C-BE32-E72D297353CC}">
              <c16:uniqueId val="{00000000-AE5A-4EB8-8A84-05A73FB8FBDE}"/>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8D4AD8-3D84-4F3B-8841-CBBFF4290224}" type="doc">
      <dgm:prSet loTypeId="urn:microsoft.com/office/officeart/2008/layout/NameandTitleOrganizationalChart" loCatId="hierarchy" qsTypeId="urn:microsoft.com/office/officeart/2005/8/quickstyle/3d1" qsCatId="3D" csTypeId="urn:microsoft.com/office/officeart/2005/8/colors/accent1_2" csCatId="accent1" phldr="1"/>
      <dgm:spPr/>
      <dgm:t>
        <a:bodyPr/>
        <a:lstStyle/>
        <a:p>
          <a:endParaRPr lang="en-US"/>
        </a:p>
      </dgm:t>
    </dgm:pt>
    <dgm:pt modelId="{9AD5794C-A169-404A-877C-9A7129418501}">
      <dgm:prSet phldrT="[Text]" custT="1"/>
      <dgm:spPr>
        <a:solidFill>
          <a:srgbClr val="5B8F22"/>
        </a:solidFill>
      </dgm:spPr>
      <dgm:t>
        <a:bodyPr/>
        <a:lstStyle/>
        <a:p>
          <a:r>
            <a:rPr lang="en-US" sz="2800" dirty="0" smtClean="0"/>
            <a:t>Interest</a:t>
          </a:r>
          <a:endParaRPr lang="en-US" sz="2800" dirty="0"/>
        </a:p>
      </dgm:t>
    </dgm:pt>
    <dgm:pt modelId="{C914B0F6-B68A-41BA-881B-FBB8C309BFFE}" type="parTrans" cxnId="{24111D39-CD4C-4840-8F32-0AD610581F75}">
      <dgm:prSet/>
      <dgm:spPr/>
      <dgm:t>
        <a:bodyPr/>
        <a:lstStyle/>
        <a:p>
          <a:endParaRPr lang="en-US"/>
        </a:p>
      </dgm:t>
    </dgm:pt>
    <dgm:pt modelId="{955FAF7B-C35D-45C9-8CB0-230177C9735C}" type="sibTrans" cxnId="{24111D39-CD4C-4840-8F32-0AD610581F75}">
      <dgm:prSet phldrT="[Text]" custT="1"/>
      <dgm:spPr>
        <a:ln>
          <a:solidFill>
            <a:srgbClr val="5B8F22"/>
          </a:solidFill>
        </a:ln>
      </dgm:spPr>
      <dgm:t>
        <a:bodyPr/>
        <a:lstStyle/>
        <a:p>
          <a:r>
            <a:rPr lang="en-US" sz="1400" dirty="0" smtClean="0"/>
            <a:t>A percentage of a loan to be paid to the lender for the privilege of borrowing money</a:t>
          </a:r>
          <a:r>
            <a:rPr lang="en-US" sz="1100" dirty="0" smtClean="0"/>
            <a:t>. </a:t>
          </a:r>
          <a:endParaRPr lang="en-US" sz="1100" dirty="0"/>
        </a:p>
      </dgm:t>
    </dgm:pt>
    <dgm:pt modelId="{687D7EA1-8546-4407-9640-6E51C2F9D988}">
      <dgm:prSet custT="1"/>
      <dgm:spPr>
        <a:solidFill>
          <a:srgbClr val="5B8F22"/>
        </a:solidFill>
      </dgm:spPr>
      <dgm:t>
        <a:bodyPr/>
        <a:lstStyle/>
        <a:p>
          <a:r>
            <a:rPr lang="en-US" sz="2800" dirty="0" smtClean="0"/>
            <a:t>Simple Interest</a:t>
          </a:r>
        </a:p>
      </dgm:t>
    </dgm:pt>
    <dgm:pt modelId="{14006227-8D90-4300-A3A7-8FF7543A86EB}" type="parTrans" cxnId="{47719843-0FCA-4FF6-8BAA-59141F18BA49}">
      <dgm:prSet/>
      <dgm:spPr>
        <a:ln>
          <a:solidFill>
            <a:srgbClr val="5B8F22"/>
          </a:solidFill>
        </a:ln>
      </dgm:spPr>
      <dgm:t>
        <a:bodyPr/>
        <a:lstStyle/>
        <a:p>
          <a:endParaRPr lang="en-US"/>
        </a:p>
      </dgm:t>
    </dgm:pt>
    <dgm:pt modelId="{F6CBFA8C-390F-4A49-B9CA-1E605D50BBE5}" type="sibTrans" cxnId="{47719843-0FCA-4FF6-8BAA-59141F18BA49}">
      <dgm:prSet custT="1"/>
      <dgm:spPr>
        <a:ln>
          <a:solidFill>
            <a:srgbClr val="5B8F22"/>
          </a:solidFill>
        </a:ln>
      </dgm:spPr>
      <dgm:t>
        <a:bodyPr/>
        <a:lstStyle/>
        <a:p>
          <a:r>
            <a:rPr lang="en-US" sz="1400" smtClean="0"/>
            <a:t>Interest on the principal amount borrowed. </a:t>
          </a:r>
          <a:endParaRPr lang="en-US" sz="1400" dirty="0"/>
        </a:p>
      </dgm:t>
    </dgm:pt>
    <dgm:pt modelId="{5C541D8C-EB8F-480F-99FC-B203C203CA89}">
      <dgm:prSet custT="1"/>
      <dgm:spPr>
        <a:solidFill>
          <a:srgbClr val="5B8F22"/>
        </a:solidFill>
      </dgm:spPr>
      <dgm:t>
        <a:bodyPr/>
        <a:lstStyle/>
        <a:p>
          <a:r>
            <a:rPr lang="en-US" sz="2800" dirty="0" smtClean="0"/>
            <a:t>Compound Interest</a:t>
          </a:r>
        </a:p>
      </dgm:t>
    </dgm:pt>
    <dgm:pt modelId="{4457A653-171E-4CED-987D-EDBBF11600DF}" type="parTrans" cxnId="{511C8248-FBC1-4D53-98D1-1AEF34FA14CB}">
      <dgm:prSet/>
      <dgm:spPr>
        <a:ln>
          <a:solidFill>
            <a:srgbClr val="5B8F22"/>
          </a:solidFill>
        </a:ln>
      </dgm:spPr>
      <dgm:t>
        <a:bodyPr/>
        <a:lstStyle/>
        <a:p>
          <a:endParaRPr lang="en-US"/>
        </a:p>
      </dgm:t>
    </dgm:pt>
    <dgm:pt modelId="{15E12A8F-D095-4C5C-A665-E89634567E3D}" type="sibTrans" cxnId="{511C8248-FBC1-4D53-98D1-1AEF34FA14CB}">
      <dgm:prSet custT="1"/>
      <dgm:spPr>
        <a:ln>
          <a:solidFill>
            <a:srgbClr val="5B8F22"/>
          </a:solidFill>
        </a:ln>
      </dgm:spPr>
      <dgm:t>
        <a:bodyPr/>
        <a:lstStyle/>
        <a:p>
          <a:r>
            <a:rPr lang="en-US" sz="1400" dirty="0" smtClean="0"/>
            <a:t>Interest on the principal and interest accrued on the amount borrowed. </a:t>
          </a:r>
          <a:endParaRPr lang="en-US" sz="1400" dirty="0"/>
        </a:p>
      </dgm:t>
    </dgm:pt>
    <dgm:pt modelId="{2D7DAEC3-37E1-463A-A19D-716F8501BAA3}" type="pres">
      <dgm:prSet presAssocID="{B18D4AD8-3D84-4F3B-8841-CBBFF4290224}" presName="hierChild1" presStyleCnt="0">
        <dgm:presLayoutVars>
          <dgm:orgChart val="1"/>
          <dgm:chPref val="1"/>
          <dgm:dir/>
          <dgm:animOne val="branch"/>
          <dgm:animLvl val="lvl"/>
          <dgm:resizeHandles/>
        </dgm:presLayoutVars>
      </dgm:prSet>
      <dgm:spPr/>
      <dgm:t>
        <a:bodyPr/>
        <a:lstStyle/>
        <a:p>
          <a:endParaRPr lang="en-US"/>
        </a:p>
      </dgm:t>
    </dgm:pt>
    <dgm:pt modelId="{448F60EF-8F9E-4020-A239-310A0224ADB0}" type="pres">
      <dgm:prSet presAssocID="{9AD5794C-A169-404A-877C-9A7129418501}" presName="hierRoot1" presStyleCnt="0">
        <dgm:presLayoutVars>
          <dgm:hierBranch val="init"/>
        </dgm:presLayoutVars>
      </dgm:prSet>
      <dgm:spPr/>
      <dgm:t>
        <a:bodyPr/>
        <a:lstStyle/>
        <a:p>
          <a:endParaRPr lang="en-US"/>
        </a:p>
      </dgm:t>
    </dgm:pt>
    <dgm:pt modelId="{B13D4D97-5972-4726-96EA-01733253159D}" type="pres">
      <dgm:prSet presAssocID="{9AD5794C-A169-404A-877C-9A7129418501}" presName="rootComposite1" presStyleCnt="0"/>
      <dgm:spPr/>
      <dgm:t>
        <a:bodyPr/>
        <a:lstStyle/>
        <a:p>
          <a:endParaRPr lang="en-US"/>
        </a:p>
      </dgm:t>
    </dgm:pt>
    <dgm:pt modelId="{38DF52D1-CDD0-4586-9CBD-0D977DF28386}" type="pres">
      <dgm:prSet presAssocID="{9AD5794C-A169-404A-877C-9A7129418501}" presName="rootText1" presStyleLbl="node0" presStyleIdx="0" presStyleCnt="1" custLinFactNeighborY="-129">
        <dgm:presLayoutVars>
          <dgm:chMax/>
          <dgm:chPref val="3"/>
        </dgm:presLayoutVars>
      </dgm:prSet>
      <dgm:spPr/>
      <dgm:t>
        <a:bodyPr/>
        <a:lstStyle/>
        <a:p>
          <a:endParaRPr lang="en-US"/>
        </a:p>
      </dgm:t>
    </dgm:pt>
    <dgm:pt modelId="{96B7339C-6F41-4537-839E-0940764C14C6}" type="pres">
      <dgm:prSet presAssocID="{9AD5794C-A169-404A-877C-9A7129418501}" presName="titleText1" presStyleLbl="fgAcc0" presStyleIdx="0" presStyleCnt="1" custScaleX="120491" custScaleY="174032" custLinFactNeighborX="17818" custLinFactNeighborY="-3181">
        <dgm:presLayoutVars>
          <dgm:chMax val="0"/>
          <dgm:chPref val="0"/>
        </dgm:presLayoutVars>
      </dgm:prSet>
      <dgm:spPr/>
      <dgm:t>
        <a:bodyPr/>
        <a:lstStyle/>
        <a:p>
          <a:endParaRPr lang="en-US"/>
        </a:p>
      </dgm:t>
    </dgm:pt>
    <dgm:pt modelId="{CDDD56AA-A7F7-4E35-BA4C-35E3897F1EE8}" type="pres">
      <dgm:prSet presAssocID="{9AD5794C-A169-404A-877C-9A7129418501}" presName="rootConnector1" presStyleLbl="node1" presStyleIdx="0" presStyleCnt="2"/>
      <dgm:spPr/>
      <dgm:t>
        <a:bodyPr/>
        <a:lstStyle/>
        <a:p>
          <a:endParaRPr lang="en-US"/>
        </a:p>
      </dgm:t>
    </dgm:pt>
    <dgm:pt modelId="{E9CDCA1E-5304-4BC1-B85E-9253F471D76A}" type="pres">
      <dgm:prSet presAssocID="{9AD5794C-A169-404A-877C-9A7129418501}" presName="hierChild2" presStyleCnt="0"/>
      <dgm:spPr/>
      <dgm:t>
        <a:bodyPr/>
        <a:lstStyle/>
        <a:p>
          <a:endParaRPr lang="en-US"/>
        </a:p>
      </dgm:t>
    </dgm:pt>
    <dgm:pt modelId="{09FADCB7-8ECE-418C-9FC2-5BEF98274918}" type="pres">
      <dgm:prSet presAssocID="{14006227-8D90-4300-A3A7-8FF7543A86EB}" presName="Name37" presStyleLbl="parChTrans1D2" presStyleIdx="0" presStyleCnt="2"/>
      <dgm:spPr/>
      <dgm:t>
        <a:bodyPr/>
        <a:lstStyle/>
        <a:p>
          <a:endParaRPr lang="en-US"/>
        </a:p>
      </dgm:t>
    </dgm:pt>
    <dgm:pt modelId="{52D71259-60C9-44FE-9372-97D977AFC7AD}" type="pres">
      <dgm:prSet presAssocID="{687D7EA1-8546-4407-9640-6E51C2F9D988}" presName="hierRoot2" presStyleCnt="0">
        <dgm:presLayoutVars>
          <dgm:hierBranch val="init"/>
        </dgm:presLayoutVars>
      </dgm:prSet>
      <dgm:spPr/>
      <dgm:t>
        <a:bodyPr/>
        <a:lstStyle/>
        <a:p>
          <a:endParaRPr lang="en-US"/>
        </a:p>
      </dgm:t>
    </dgm:pt>
    <dgm:pt modelId="{15559272-B8A7-4F5F-AEB9-0835EF88B6A3}" type="pres">
      <dgm:prSet presAssocID="{687D7EA1-8546-4407-9640-6E51C2F9D988}" presName="rootComposite" presStyleCnt="0"/>
      <dgm:spPr/>
      <dgm:t>
        <a:bodyPr/>
        <a:lstStyle/>
        <a:p>
          <a:endParaRPr lang="en-US"/>
        </a:p>
      </dgm:t>
    </dgm:pt>
    <dgm:pt modelId="{3356E0C4-11BB-4888-B20E-FF08D3A391ED}" type="pres">
      <dgm:prSet presAssocID="{687D7EA1-8546-4407-9640-6E51C2F9D988}" presName="rootText" presStyleLbl="node1" presStyleIdx="0" presStyleCnt="2">
        <dgm:presLayoutVars>
          <dgm:chMax/>
          <dgm:chPref val="3"/>
        </dgm:presLayoutVars>
      </dgm:prSet>
      <dgm:spPr/>
      <dgm:t>
        <a:bodyPr/>
        <a:lstStyle/>
        <a:p>
          <a:endParaRPr lang="en-US"/>
        </a:p>
      </dgm:t>
    </dgm:pt>
    <dgm:pt modelId="{24E231FD-7F29-4ED7-85B6-ABA240A33EEA}" type="pres">
      <dgm:prSet presAssocID="{687D7EA1-8546-4407-9640-6E51C2F9D988}" presName="titleText2" presStyleLbl="fgAcc1" presStyleIdx="0" presStyleCnt="2" custScaleX="105706" custScaleY="166164" custLinFactNeighborX="11103" custLinFactNeighborY="1684">
        <dgm:presLayoutVars>
          <dgm:chMax val="0"/>
          <dgm:chPref val="0"/>
        </dgm:presLayoutVars>
      </dgm:prSet>
      <dgm:spPr/>
      <dgm:t>
        <a:bodyPr/>
        <a:lstStyle/>
        <a:p>
          <a:endParaRPr lang="en-US"/>
        </a:p>
      </dgm:t>
    </dgm:pt>
    <dgm:pt modelId="{559701FF-D2BD-4C2B-914D-3EA9ACB7ECB8}" type="pres">
      <dgm:prSet presAssocID="{687D7EA1-8546-4407-9640-6E51C2F9D988}" presName="rootConnector" presStyleLbl="node2" presStyleIdx="0" presStyleCnt="0"/>
      <dgm:spPr/>
      <dgm:t>
        <a:bodyPr/>
        <a:lstStyle/>
        <a:p>
          <a:endParaRPr lang="en-US"/>
        </a:p>
      </dgm:t>
    </dgm:pt>
    <dgm:pt modelId="{D7788CC8-42DD-485E-8C8D-092045982570}" type="pres">
      <dgm:prSet presAssocID="{687D7EA1-8546-4407-9640-6E51C2F9D988}" presName="hierChild4" presStyleCnt="0"/>
      <dgm:spPr/>
      <dgm:t>
        <a:bodyPr/>
        <a:lstStyle/>
        <a:p>
          <a:endParaRPr lang="en-US"/>
        </a:p>
      </dgm:t>
    </dgm:pt>
    <dgm:pt modelId="{9E810B97-7670-4D65-A02F-0C834D00DB60}" type="pres">
      <dgm:prSet presAssocID="{687D7EA1-8546-4407-9640-6E51C2F9D988}" presName="hierChild5" presStyleCnt="0"/>
      <dgm:spPr/>
      <dgm:t>
        <a:bodyPr/>
        <a:lstStyle/>
        <a:p>
          <a:endParaRPr lang="en-US"/>
        </a:p>
      </dgm:t>
    </dgm:pt>
    <dgm:pt modelId="{6B03473C-866B-4738-BA17-A76859321C86}" type="pres">
      <dgm:prSet presAssocID="{4457A653-171E-4CED-987D-EDBBF11600DF}" presName="Name37" presStyleLbl="parChTrans1D2" presStyleIdx="1" presStyleCnt="2"/>
      <dgm:spPr/>
      <dgm:t>
        <a:bodyPr/>
        <a:lstStyle/>
        <a:p>
          <a:endParaRPr lang="en-US"/>
        </a:p>
      </dgm:t>
    </dgm:pt>
    <dgm:pt modelId="{08FAEA9F-0854-4143-A662-2AB79AAFDEE3}" type="pres">
      <dgm:prSet presAssocID="{5C541D8C-EB8F-480F-99FC-B203C203CA89}" presName="hierRoot2" presStyleCnt="0">
        <dgm:presLayoutVars>
          <dgm:hierBranch val="init"/>
        </dgm:presLayoutVars>
      </dgm:prSet>
      <dgm:spPr/>
      <dgm:t>
        <a:bodyPr/>
        <a:lstStyle/>
        <a:p>
          <a:endParaRPr lang="en-US"/>
        </a:p>
      </dgm:t>
    </dgm:pt>
    <dgm:pt modelId="{DE96262E-8B28-4F6B-ADAB-921A19E75589}" type="pres">
      <dgm:prSet presAssocID="{5C541D8C-EB8F-480F-99FC-B203C203CA89}" presName="rootComposite" presStyleCnt="0"/>
      <dgm:spPr/>
      <dgm:t>
        <a:bodyPr/>
        <a:lstStyle/>
        <a:p>
          <a:endParaRPr lang="en-US"/>
        </a:p>
      </dgm:t>
    </dgm:pt>
    <dgm:pt modelId="{B21F53C0-464A-4215-B0BD-88F327DE8AB9}" type="pres">
      <dgm:prSet presAssocID="{5C541D8C-EB8F-480F-99FC-B203C203CA89}" presName="rootText" presStyleLbl="node1" presStyleIdx="1" presStyleCnt="2">
        <dgm:presLayoutVars>
          <dgm:chMax/>
          <dgm:chPref val="3"/>
        </dgm:presLayoutVars>
      </dgm:prSet>
      <dgm:spPr/>
      <dgm:t>
        <a:bodyPr/>
        <a:lstStyle/>
        <a:p>
          <a:endParaRPr lang="en-US"/>
        </a:p>
      </dgm:t>
    </dgm:pt>
    <dgm:pt modelId="{4AC3478C-B189-48D8-AAA2-043CCA3B348A}" type="pres">
      <dgm:prSet presAssocID="{5C541D8C-EB8F-480F-99FC-B203C203CA89}" presName="titleText2" presStyleLbl="fgAcc1" presStyleIdx="1" presStyleCnt="2" custScaleX="110887" custScaleY="136914" custLinFactNeighborX="12257" custLinFactNeighborY="309">
        <dgm:presLayoutVars>
          <dgm:chMax val="0"/>
          <dgm:chPref val="0"/>
        </dgm:presLayoutVars>
      </dgm:prSet>
      <dgm:spPr/>
      <dgm:t>
        <a:bodyPr/>
        <a:lstStyle/>
        <a:p>
          <a:endParaRPr lang="en-US"/>
        </a:p>
      </dgm:t>
    </dgm:pt>
    <dgm:pt modelId="{45848F91-D525-4914-93C6-846522F29F38}" type="pres">
      <dgm:prSet presAssocID="{5C541D8C-EB8F-480F-99FC-B203C203CA89}" presName="rootConnector" presStyleLbl="node2" presStyleIdx="0" presStyleCnt="0"/>
      <dgm:spPr/>
      <dgm:t>
        <a:bodyPr/>
        <a:lstStyle/>
        <a:p>
          <a:endParaRPr lang="en-US"/>
        </a:p>
      </dgm:t>
    </dgm:pt>
    <dgm:pt modelId="{04F052CD-4BBA-49F3-A417-B5216597C2A4}" type="pres">
      <dgm:prSet presAssocID="{5C541D8C-EB8F-480F-99FC-B203C203CA89}" presName="hierChild4" presStyleCnt="0"/>
      <dgm:spPr/>
      <dgm:t>
        <a:bodyPr/>
        <a:lstStyle/>
        <a:p>
          <a:endParaRPr lang="en-US"/>
        </a:p>
      </dgm:t>
    </dgm:pt>
    <dgm:pt modelId="{501C1168-C6F7-4D20-9610-BF5E6FA4E915}" type="pres">
      <dgm:prSet presAssocID="{5C541D8C-EB8F-480F-99FC-B203C203CA89}" presName="hierChild5" presStyleCnt="0"/>
      <dgm:spPr/>
      <dgm:t>
        <a:bodyPr/>
        <a:lstStyle/>
        <a:p>
          <a:endParaRPr lang="en-US"/>
        </a:p>
      </dgm:t>
    </dgm:pt>
    <dgm:pt modelId="{7A8974B0-7A30-4FFF-B436-31B4B8152AC6}" type="pres">
      <dgm:prSet presAssocID="{9AD5794C-A169-404A-877C-9A7129418501}" presName="hierChild3" presStyleCnt="0"/>
      <dgm:spPr/>
      <dgm:t>
        <a:bodyPr/>
        <a:lstStyle/>
        <a:p>
          <a:endParaRPr lang="en-US"/>
        </a:p>
      </dgm:t>
    </dgm:pt>
  </dgm:ptLst>
  <dgm:cxnLst>
    <dgm:cxn modelId="{2BF08D0D-B524-46FA-B940-E854968F2D9B}" type="presOf" srcId="{14006227-8D90-4300-A3A7-8FF7543A86EB}" destId="{09FADCB7-8ECE-418C-9FC2-5BEF98274918}" srcOrd="0" destOrd="0" presId="urn:microsoft.com/office/officeart/2008/layout/NameandTitleOrganizationalChart"/>
    <dgm:cxn modelId="{A430E1F2-F364-4DF5-A2A7-D1A99A007E84}" type="presOf" srcId="{687D7EA1-8546-4407-9640-6E51C2F9D988}" destId="{3356E0C4-11BB-4888-B20E-FF08D3A391ED}" srcOrd="0" destOrd="0" presId="urn:microsoft.com/office/officeart/2008/layout/NameandTitleOrganizationalChart"/>
    <dgm:cxn modelId="{770C1A90-82EF-494E-B924-824A90C4C8F6}" type="presOf" srcId="{9AD5794C-A169-404A-877C-9A7129418501}" destId="{CDDD56AA-A7F7-4E35-BA4C-35E3897F1EE8}" srcOrd="1" destOrd="0" presId="urn:microsoft.com/office/officeart/2008/layout/NameandTitleOrganizationalChart"/>
    <dgm:cxn modelId="{108E0D6B-E010-451E-ACEF-CE1320562448}" type="presOf" srcId="{955FAF7B-C35D-45C9-8CB0-230177C9735C}" destId="{96B7339C-6F41-4537-839E-0940764C14C6}" srcOrd="0" destOrd="0" presId="urn:microsoft.com/office/officeart/2008/layout/NameandTitleOrganizationalChart"/>
    <dgm:cxn modelId="{82F403CD-1CF0-4C4A-91CC-25C37BD90B9A}" type="presOf" srcId="{687D7EA1-8546-4407-9640-6E51C2F9D988}" destId="{559701FF-D2BD-4C2B-914D-3EA9ACB7ECB8}" srcOrd="1" destOrd="0" presId="urn:microsoft.com/office/officeart/2008/layout/NameandTitleOrganizationalChart"/>
    <dgm:cxn modelId="{511C8248-FBC1-4D53-98D1-1AEF34FA14CB}" srcId="{9AD5794C-A169-404A-877C-9A7129418501}" destId="{5C541D8C-EB8F-480F-99FC-B203C203CA89}" srcOrd="1" destOrd="0" parTransId="{4457A653-171E-4CED-987D-EDBBF11600DF}" sibTransId="{15E12A8F-D095-4C5C-A665-E89634567E3D}"/>
    <dgm:cxn modelId="{B30A2C9E-AA62-4671-AF7B-7305E3260A9A}" type="presOf" srcId="{B18D4AD8-3D84-4F3B-8841-CBBFF4290224}" destId="{2D7DAEC3-37E1-463A-A19D-716F8501BAA3}" srcOrd="0" destOrd="0" presId="urn:microsoft.com/office/officeart/2008/layout/NameandTitleOrganizationalChart"/>
    <dgm:cxn modelId="{909646BC-0403-4C3C-BAA8-C3CD274DE2A0}" type="presOf" srcId="{9AD5794C-A169-404A-877C-9A7129418501}" destId="{38DF52D1-CDD0-4586-9CBD-0D977DF28386}" srcOrd="0" destOrd="0" presId="urn:microsoft.com/office/officeart/2008/layout/NameandTitleOrganizationalChart"/>
    <dgm:cxn modelId="{1A26C92E-C28D-4FF4-B343-D37E178CBF37}" type="presOf" srcId="{15E12A8F-D095-4C5C-A665-E89634567E3D}" destId="{4AC3478C-B189-48D8-AAA2-043CCA3B348A}" srcOrd="0" destOrd="0" presId="urn:microsoft.com/office/officeart/2008/layout/NameandTitleOrganizationalChart"/>
    <dgm:cxn modelId="{43E96BE1-287F-4500-ABC6-2523F739A260}" type="presOf" srcId="{5C541D8C-EB8F-480F-99FC-B203C203CA89}" destId="{45848F91-D525-4914-93C6-846522F29F38}" srcOrd="1" destOrd="0" presId="urn:microsoft.com/office/officeart/2008/layout/NameandTitleOrganizationalChart"/>
    <dgm:cxn modelId="{EE39C6FB-EC11-40F8-A940-F60E30A3B78B}" type="presOf" srcId="{4457A653-171E-4CED-987D-EDBBF11600DF}" destId="{6B03473C-866B-4738-BA17-A76859321C86}" srcOrd="0" destOrd="0" presId="urn:microsoft.com/office/officeart/2008/layout/NameandTitleOrganizationalChart"/>
    <dgm:cxn modelId="{47719843-0FCA-4FF6-8BAA-59141F18BA49}" srcId="{9AD5794C-A169-404A-877C-9A7129418501}" destId="{687D7EA1-8546-4407-9640-6E51C2F9D988}" srcOrd="0" destOrd="0" parTransId="{14006227-8D90-4300-A3A7-8FF7543A86EB}" sibTransId="{F6CBFA8C-390F-4A49-B9CA-1E605D50BBE5}"/>
    <dgm:cxn modelId="{4EEE0743-CEF1-4F57-8682-7624795E777E}" type="presOf" srcId="{F6CBFA8C-390F-4A49-B9CA-1E605D50BBE5}" destId="{24E231FD-7F29-4ED7-85B6-ABA240A33EEA}" srcOrd="0" destOrd="0" presId="urn:microsoft.com/office/officeart/2008/layout/NameandTitleOrganizationalChart"/>
    <dgm:cxn modelId="{24111D39-CD4C-4840-8F32-0AD610581F75}" srcId="{B18D4AD8-3D84-4F3B-8841-CBBFF4290224}" destId="{9AD5794C-A169-404A-877C-9A7129418501}" srcOrd="0" destOrd="0" parTransId="{C914B0F6-B68A-41BA-881B-FBB8C309BFFE}" sibTransId="{955FAF7B-C35D-45C9-8CB0-230177C9735C}"/>
    <dgm:cxn modelId="{595F082E-25EA-4541-AEC9-74C9C97A75CB}" type="presOf" srcId="{5C541D8C-EB8F-480F-99FC-B203C203CA89}" destId="{B21F53C0-464A-4215-B0BD-88F327DE8AB9}" srcOrd="0" destOrd="0" presId="urn:microsoft.com/office/officeart/2008/layout/NameandTitleOrganizationalChart"/>
    <dgm:cxn modelId="{4AD4E137-9E38-4458-9A17-9135958795EA}" type="presParOf" srcId="{2D7DAEC3-37E1-463A-A19D-716F8501BAA3}" destId="{448F60EF-8F9E-4020-A239-310A0224ADB0}" srcOrd="0" destOrd="0" presId="urn:microsoft.com/office/officeart/2008/layout/NameandTitleOrganizationalChart"/>
    <dgm:cxn modelId="{D62111E2-42A9-4F1D-9385-37A63D5F157D}" type="presParOf" srcId="{448F60EF-8F9E-4020-A239-310A0224ADB0}" destId="{B13D4D97-5972-4726-96EA-01733253159D}" srcOrd="0" destOrd="0" presId="urn:microsoft.com/office/officeart/2008/layout/NameandTitleOrganizationalChart"/>
    <dgm:cxn modelId="{BA48500D-80A2-45C1-A30F-649769E297B2}" type="presParOf" srcId="{B13D4D97-5972-4726-96EA-01733253159D}" destId="{38DF52D1-CDD0-4586-9CBD-0D977DF28386}" srcOrd="0" destOrd="0" presId="urn:microsoft.com/office/officeart/2008/layout/NameandTitleOrganizationalChart"/>
    <dgm:cxn modelId="{576022AF-7200-4818-B8B6-F183F77F6867}" type="presParOf" srcId="{B13D4D97-5972-4726-96EA-01733253159D}" destId="{96B7339C-6F41-4537-839E-0940764C14C6}" srcOrd="1" destOrd="0" presId="urn:microsoft.com/office/officeart/2008/layout/NameandTitleOrganizationalChart"/>
    <dgm:cxn modelId="{E5386085-9097-4B36-B9A6-384095C02482}" type="presParOf" srcId="{B13D4D97-5972-4726-96EA-01733253159D}" destId="{CDDD56AA-A7F7-4E35-BA4C-35E3897F1EE8}" srcOrd="2" destOrd="0" presId="urn:microsoft.com/office/officeart/2008/layout/NameandTitleOrganizationalChart"/>
    <dgm:cxn modelId="{31902C0B-889D-451D-8374-3B62E24B09DA}" type="presParOf" srcId="{448F60EF-8F9E-4020-A239-310A0224ADB0}" destId="{E9CDCA1E-5304-4BC1-B85E-9253F471D76A}" srcOrd="1" destOrd="0" presId="urn:microsoft.com/office/officeart/2008/layout/NameandTitleOrganizationalChart"/>
    <dgm:cxn modelId="{D729B270-1C75-4333-A9F4-BAB71FCE1C7D}" type="presParOf" srcId="{E9CDCA1E-5304-4BC1-B85E-9253F471D76A}" destId="{09FADCB7-8ECE-418C-9FC2-5BEF98274918}" srcOrd="0" destOrd="0" presId="urn:microsoft.com/office/officeart/2008/layout/NameandTitleOrganizationalChart"/>
    <dgm:cxn modelId="{AE0BF08B-D3AB-4033-B9BE-7E936086F855}" type="presParOf" srcId="{E9CDCA1E-5304-4BC1-B85E-9253F471D76A}" destId="{52D71259-60C9-44FE-9372-97D977AFC7AD}" srcOrd="1" destOrd="0" presId="urn:microsoft.com/office/officeart/2008/layout/NameandTitleOrganizationalChart"/>
    <dgm:cxn modelId="{15C2E11B-31F0-417A-BEAB-DFCEFD86204B}" type="presParOf" srcId="{52D71259-60C9-44FE-9372-97D977AFC7AD}" destId="{15559272-B8A7-4F5F-AEB9-0835EF88B6A3}" srcOrd="0" destOrd="0" presId="urn:microsoft.com/office/officeart/2008/layout/NameandTitleOrganizationalChart"/>
    <dgm:cxn modelId="{15F51404-C077-4D50-A80A-ADE868869335}" type="presParOf" srcId="{15559272-B8A7-4F5F-AEB9-0835EF88B6A3}" destId="{3356E0C4-11BB-4888-B20E-FF08D3A391ED}" srcOrd="0" destOrd="0" presId="urn:microsoft.com/office/officeart/2008/layout/NameandTitleOrganizationalChart"/>
    <dgm:cxn modelId="{BDDF3536-BD1C-4C51-8658-3AADB4BED1EC}" type="presParOf" srcId="{15559272-B8A7-4F5F-AEB9-0835EF88B6A3}" destId="{24E231FD-7F29-4ED7-85B6-ABA240A33EEA}" srcOrd="1" destOrd="0" presId="urn:microsoft.com/office/officeart/2008/layout/NameandTitleOrganizationalChart"/>
    <dgm:cxn modelId="{65410098-4C9B-4212-A578-E1D57B322994}" type="presParOf" srcId="{15559272-B8A7-4F5F-AEB9-0835EF88B6A3}" destId="{559701FF-D2BD-4C2B-914D-3EA9ACB7ECB8}" srcOrd="2" destOrd="0" presId="urn:microsoft.com/office/officeart/2008/layout/NameandTitleOrganizationalChart"/>
    <dgm:cxn modelId="{240C1F54-8B57-4EFD-9507-1C43E6760AA4}" type="presParOf" srcId="{52D71259-60C9-44FE-9372-97D977AFC7AD}" destId="{D7788CC8-42DD-485E-8C8D-092045982570}" srcOrd="1" destOrd="0" presId="urn:microsoft.com/office/officeart/2008/layout/NameandTitleOrganizationalChart"/>
    <dgm:cxn modelId="{EFC98623-5A59-4D89-8969-0E0AADE46D4D}" type="presParOf" srcId="{52D71259-60C9-44FE-9372-97D977AFC7AD}" destId="{9E810B97-7670-4D65-A02F-0C834D00DB60}" srcOrd="2" destOrd="0" presId="urn:microsoft.com/office/officeart/2008/layout/NameandTitleOrganizationalChart"/>
    <dgm:cxn modelId="{A45F1119-02F4-4597-82FF-F093E5BC93D1}" type="presParOf" srcId="{E9CDCA1E-5304-4BC1-B85E-9253F471D76A}" destId="{6B03473C-866B-4738-BA17-A76859321C86}" srcOrd="2" destOrd="0" presId="urn:microsoft.com/office/officeart/2008/layout/NameandTitleOrganizationalChart"/>
    <dgm:cxn modelId="{5BBD8539-DFF9-4E78-877D-B747F5A18592}" type="presParOf" srcId="{E9CDCA1E-5304-4BC1-B85E-9253F471D76A}" destId="{08FAEA9F-0854-4143-A662-2AB79AAFDEE3}" srcOrd="3" destOrd="0" presId="urn:microsoft.com/office/officeart/2008/layout/NameandTitleOrganizationalChart"/>
    <dgm:cxn modelId="{BE53CA7D-7B42-45F7-A3B5-0DC6A5CE7F78}" type="presParOf" srcId="{08FAEA9F-0854-4143-A662-2AB79AAFDEE3}" destId="{DE96262E-8B28-4F6B-ADAB-921A19E75589}" srcOrd="0" destOrd="0" presId="urn:microsoft.com/office/officeart/2008/layout/NameandTitleOrganizationalChart"/>
    <dgm:cxn modelId="{3442507B-14E8-430D-997C-2DC8594E16F9}" type="presParOf" srcId="{DE96262E-8B28-4F6B-ADAB-921A19E75589}" destId="{B21F53C0-464A-4215-B0BD-88F327DE8AB9}" srcOrd="0" destOrd="0" presId="urn:microsoft.com/office/officeart/2008/layout/NameandTitleOrganizationalChart"/>
    <dgm:cxn modelId="{C0A683A5-7813-4A96-93DF-7BBDA97FEDE5}" type="presParOf" srcId="{DE96262E-8B28-4F6B-ADAB-921A19E75589}" destId="{4AC3478C-B189-48D8-AAA2-043CCA3B348A}" srcOrd="1" destOrd="0" presId="urn:microsoft.com/office/officeart/2008/layout/NameandTitleOrganizationalChart"/>
    <dgm:cxn modelId="{5ACC3216-4363-4742-ADEE-BCC3265ED9CD}" type="presParOf" srcId="{DE96262E-8B28-4F6B-ADAB-921A19E75589}" destId="{45848F91-D525-4914-93C6-846522F29F38}" srcOrd="2" destOrd="0" presId="urn:microsoft.com/office/officeart/2008/layout/NameandTitleOrganizationalChart"/>
    <dgm:cxn modelId="{3944FB76-3434-46E0-BD26-580682567794}" type="presParOf" srcId="{08FAEA9F-0854-4143-A662-2AB79AAFDEE3}" destId="{04F052CD-4BBA-49F3-A417-B5216597C2A4}" srcOrd="1" destOrd="0" presId="urn:microsoft.com/office/officeart/2008/layout/NameandTitleOrganizationalChart"/>
    <dgm:cxn modelId="{3C712F15-A34B-49C9-A91A-5A09A539BE50}" type="presParOf" srcId="{08FAEA9F-0854-4143-A662-2AB79AAFDEE3}" destId="{501C1168-C6F7-4D20-9610-BF5E6FA4E915}" srcOrd="2" destOrd="0" presId="urn:microsoft.com/office/officeart/2008/layout/NameandTitleOrganizationalChart"/>
    <dgm:cxn modelId="{5769921E-B2A0-4F5B-8BD1-171874513BBF}" type="presParOf" srcId="{448F60EF-8F9E-4020-A239-310A0224ADB0}" destId="{7A8974B0-7A30-4FFF-B436-31B4B8152AC6}" srcOrd="2" destOrd="0" presId="urn:microsoft.com/office/officeart/2008/layout/NameandTitleOrganizational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3473C-866B-4738-BA17-A76859321C86}">
      <dsp:nvSpPr>
        <dsp:cNvPr id="0" name=""/>
        <dsp:cNvSpPr/>
      </dsp:nvSpPr>
      <dsp:spPr>
        <a:xfrm>
          <a:off x="3230896" y="1364629"/>
          <a:ext cx="1858819" cy="958585"/>
        </a:xfrm>
        <a:custGeom>
          <a:avLst/>
          <a:gdLst/>
          <a:ahLst/>
          <a:cxnLst/>
          <a:rect l="0" t="0" r="0" b="0"/>
          <a:pathLst>
            <a:path>
              <a:moveTo>
                <a:pt x="0" y="0"/>
              </a:moveTo>
              <a:lnTo>
                <a:pt x="0" y="640171"/>
              </a:lnTo>
              <a:lnTo>
                <a:pt x="1858819" y="640171"/>
              </a:lnTo>
              <a:lnTo>
                <a:pt x="1858819" y="958585"/>
              </a:lnTo>
            </a:path>
          </a:pathLst>
        </a:custGeom>
        <a:noFill/>
        <a:ln w="12700" cap="flat" cmpd="sng" algn="ctr">
          <a:solidFill>
            <a:srgbClr val="5B8F22"/>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9FADCB7-8ECE-418C-9FC2-5BEF98274918}">
      <dsp:nvSpPr>
        <dsp:cNvPr id="0" name=""/>
        <dsp:cNvSpPr/>
      </dsp:nvSpPr>
      <dsp:spPr>
        <a:xfrm>
          <a:off x="1485984" y="1364629"/>
          <a:ext cx="1744911" cy="958585"/>
        </a:xfrm>
        <a:custGeom>
          <a:avLst/>
          <a:gdLst/>
          <a:ahLst/>
          <a:cxnLst/>
          <a:rect l="0" t="0" r="0" b="0"/>
          <a:pathLst>
            <a:path>
              <a:moveTo>
                <a:pt x="1744911" y="0"/>
              </a:moveTo>
              <a:lnTo>
                <a:pt x="1744911" y="640171"/>
              </a:lnTo>
              <a:lnTo>
                <a:pt x="0" y="640171"/>
              </a:lnTo>
              <a:lnTo>
                <a:pt x="0" y="958585"/>
              </a:lnTo>
            </a:path>
          </a:pathLst>
        </a:custGeom>
        <a:noFill/>
        <a:ln w="12700" cap="flat" cmpd="sng" algn="ctr">
          <a:solidFill>
            <a:srgbClr val="5B8F22"/>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8DF52D1-CDD0-4586-9CBD-0D977DF28386}">
      <dsp:nvSpPr>
        <dsp:cNvPr id="0" name=""/>
        <dsp:cNvSpPr/>
      </dsp:nvSpPr>
      <dsp:spPr>
        <a:xfrm>
          <a:off x="1913065" y="0"/>
          <a:ext cx="2635662" cy="1364629"/>
        </a:xfrm>
        <a:prstGeom prst="rect">
          <a:avLst/>
        </a:prstGeom>
        <a:solidFill>
          <a:srgbClr val="5B8F2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92564" numCol="1" spcCol="1270" anchor="ctr" anchorCtr="0">
          <a:noAutofit/>
        </a:bodyPr>
        <a:lstStyle/>
        <a:p>
          <a:pPr lvl="0" algn="ctr" defTabSz="1244600">
            <a:lnSpc>
              <a:spcPct val="90000"/>
            </a:lnSpc>
            <a:spcBef>
              <a:spcPct val="0"/>
            </a:spcBef>
            <a:spcAft>
              <a:spcPct val="35000"/>
            </a:spcAft>
          </a:pPr>
          <a:r>
            <a:rPr lang="en-US" sz="2800" kern="1200" dirty="0" smtClean="0"/>
            <a:t>Interest</a:t>
          </a:r>
          <a:endParaRPr lang="en-US" sz="2800" kern="1200" dirty="0"/>
        </a:p>
      </dsp:txBody>
      <dsp:txXfrm>
        <a:off x="1913065" y="0"/>
        <a:ext cx="2635662" cy="1364629"/>
      </dsp:txXfrm>
    </dsp:sp>
    <dsp:sp modelId="{96B7339C-6F41-4537-839E-0940764C14C6}">
      <dsp:nvSpPr>
        <dsp:cNvPr id="0" name=""/>
        <dsp:cNvSpPr/>
      </dsp:nvSpPr>
      <dsp:spPr>
        <a:xfrm>
          <a:off x="2619824" y="880287"/>
          <a:ext cx="2858162" cy="791630"/>
        </a:xfrm>
        <a:prstGeom prst="rect">
          <a:avLst/>
        </a:prstGeom>
        <a:solidFill>
          <a:schemeClr val="lt1">
            <a:alpha val="90000"/>
            <a:hueOff val="0"/>
            <a:satOff val="0"/>
            <a:lumOff val="0"/>
            <a:alphaOff val="0"/>
          </a:schemeClr>
        </a:solidFill>
        <a:ln w="6350" cap="flat" cmpd="sng" algn="ctr">
          <a:solidFill>
            <a:srgbClr val="5B8F2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r>
            <a:rPr lang="en-US" sz="1400" kern="1200" dirty="0" smtClean="0"/>
            <a:t>A percentage of a loan to be paid to the lender for the privilege of borrowing money</a:t>
          </a:r>
          <a:r>
            <a:rPr lang="en-US" sz="1100" kern="1200" dirty="0" smtClean="0"/>
            <a:t>. </a:t>
          </a:r>
          <a:endParaRPr lang="en-US" sz="1100" kern="1200" dirty="0"/>
        </a:p>
      </dsp:txBody>
      <dsp:txXfrm>
        <a:off x="2619824" y="880287"/>
        <a:ext cx="2858162" cy="791630"/>
      </dsp:txXfrm>
    </dsp:sp>
    <dsp:sp modelId="{3356E0C4-11BB-4888-B20E-FF08D3A391ED}">
      <dsp:nvSpPr>
        <dsp:cNvPr id="0" name=""/>
        <dsp:cNvSpPr/>
      </dsp:nvSpPr>
      <dsp:spPr>
        <a:xfrm>
          <a:off x="168153" y="2323214"/>
          <a:ext cx="2635662" cy="1364629"/>
        </a:xfrm>
        <a:prstGeom prst="rect">
          <a:avLst/>
        </a:prstGeom>
        <a:solidFill>
          <a:srgbClr val="5B8F2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92564" numCol="1" spcCol="1270" anchor="ctr" anchorCtr="0">
          <a:noAutofit/>
        </a:bodyPr>
        <a:lstStyle/>
        <a:p>
          <a:pPr lvl="0" algn="ctr" defTabSz="1244600">
            <a:lnSpc>
              <a:spcPct val="90000"/>
            </a:lnSpc>
            <a:spcBef>
              <a:spcPct val="0"/>
            </a:spcBef>
            <a:spcAft>
              <a:spcPct val="35000"/>
            </a:spcAft>
          </a:pPr>
          <a:r>
            <a:rPr lang="en-US" sz="2800" kern="1200" dirty="0" smtClean="0"/>
            <a:t>Simple Interest</a:t>
          </a:r>
        </a:p>
      </dsp:txBody>
      <dsp:txXfrm>
        <a:off x="168153" y="2323214"/>
        <a:ext cx="2635662" cy="1364629"/>
      </dsp:txXfrm>
    </dsp:sp>
    <dsp:sp modelId="{24E231FD-7F29-4ED7-85B6-ABA240A33EEA}">
      <dsp:nvSpPr>
        <dsp:cNvPr id="0" name=""/>
        <dsp:cNvSpPr/>
      </dsp:nvSpPr>
      <dsp:spPr>
        <a:xfrm>
          <a:off x="890983" y="3235866"/>
          <a:ext cx="2507448" cy="755840"/>
        </a:xfrm>
        <a:prstGeom prst="rect">
          <a:avLst/>
        </a:prstGeom>
        <a:solidFill>
          <a:schemeClr val="lt1">
            <a:alpha val="90000"/>
            <a:hueOff val="0"/>
            <a:satOff val="0"/>
            <a:lumOff val="0"/>
            <a:alphaOff val="0"/>
          </a:schemeClr>
        </a:solidFill>
        <a:ln w="6350" cap="flat" cmpd="sng" algn="ctr">
          <a:solidFill>
            <a:srgbClr val="5B8F2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r>
            <a:rPr lang="en-US" sz="1400" kern="1200" smtClean="0"/>
            <a:t>Interest on the principal amount borrowed. </a:t>
          </a:r>
          <a:endParaRPr lang="en-US" sz="1400" kern="1200" dirty="0"/>
        </a:p>
      </dsp:txBody>
      <dsp:txXfrm>
        <a:off x="890983" y="3235866"/>
        <a:ext cx="2507448" cy="755840"/>
      </dsp:txXfrm>
    </dsp:sp>
    <dsp:sp modelId="{B21F53C0-464A-4215-B0BD-88F327DE8AB9}">
      <dsp:nvSpPr>
        <dsp:cNvPr id="0" name=""/>
        <dsp:cNvSpPr/>
      </dsp:nvSpPr>
      <dsp:spPr>
        <a:xfrm>
          <a:off x="3771884" y="2323214"/>
          <a:ext cx="2635662" cy="1364629"/>
        </a:xfrm>
        <a:prstGeom prst="rect">
          <a:avLst/>
        </a:prstGeom>
        <a:solidFill>
          <a:srgbClr val="5B8F2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92564" numCol="1" spcCol="1270" anchor="ctr" anchorCtr="0">
          <a:noAutofit/>
        </a:bodyPr>
        <a:lstStyle/>
        <a:p>
          <a:pPr lvl="0" algn="ctr" defTabSz="1244600">
            <a:lnSpc>
              <a:spcPct val="90000"/>
            </a:lnSpc>
            <a:spcBef>
              <a:spcPct val="0"/>
            </a:spcBef>
            <a:spcAft>
              <a:spcPct val="35000"/>
            </a:spcAft>
          </a:pPr>
          <a:r>
            <a:rPr lang="en-US" sz="2800" kern="1200" dirty="0" smtClean="0"/>
            <a:t>Compound Interest</a:t>
          </a:r>
        </a:p>
      </dsp:txBody>
      <dsp:txXfrm>
        <a:off x="3771884" y="2323214"/>
        <a:ext cx="2635662" cy="1364629"/>
      </dsp:txXfrm>
    </dsp:sp>
    <dsp:sp modelId="{4AC3478C-B189-48D8-AAA2-043CCA3B348A}">
      <dsp:nvSpPr>
        <dsp:cNvPr id="0" name=""/>
        <dsp:cNvSpPr/>
      </dsp:nvSpPr>
      <dsp:spPr>
        <a:xfrm>
          <a:off x="4338045" y="3302041"/>
          <a:ext cx="2630346" cy="622789"/>
        </a:xfrm>
        <a:prstGeom prst="rect">
          <a:avLst/>
        </a:prstGeom>
        <a:solidFill>
          <a:schemeClr val="lt1">
            <a:alpha val="90000"/>
            <a:hueOff val="0"/>
            <a:satOff val="0"/>
            <a:lumOff val="0"/>
            <a:alphaOff val="0"/>
          </a:schemeClr>
        </a:solidFill>
        <a:ln w="6350" cap="flat" cmpd="sng" algn="ctr">
          <a:solidFill>
            <a:srgbClr val="5B8F2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r>
            <a:rPr lang="en-US" sz="1400" kern="1200" dirty="0" smtClean="0"/>
            <a:t>Interest on the principal and interest accrued on the amount borrowed. </a:t>
          </a:r>
          <a:endParaRPr lang="en-US" sz="1400" kern="1200" dirty="0"/>
        </a:p>
      </dsp:txBody>
      <dsp:txXfrm>
        <a:off x="4338045" y="3302041"/>
        <a:ext cx="2630346" cy="622789"/>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29EDA-9D10-426E-B177-5BEC3AA949FA}" type="datetimeFigureOut">
              <a:rPr lang="en-US" smtClean="0"/>
              <a:t>2/25/2021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39AA33-6C8C-40E9-A13D-2CAB9E9D115C}" type="slidenum">
              <a:rPr lang="en-US" smtClean="0"/>
              <a:t>‹#›</a:t>
            </a:fld>
            <a:endParaRPr lang="en-US"/>
          </a:p>
        </p:txBody>
      </p:sp>
    </p:spTree>
    <p:extLst>
      <p:ext uri="{BB962C8B-B14F-4D97-AF65-F5344CB8AC3E}">
        <p14:creationId xmlns:p14="http://schemas.microsoft.com/office/powerpoint/2010/main" val="1290580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Welcome to the Personal Finance Workshop created by the Farm Credit Associations of NC. I am Amanda</a:t>
            </a:r>
            <a:r>
              <a:rPr lang="en-US" baseline="0" dirty="0" smtClean="0"/>
              <a:t> Smith,</a:t>
            </a:r>
            <a:r>
              <a:rPr lang="en-US" dirty="0" smtClean="0"/>
              <a:t> a credit</a:t>
            </a:r>
            <a:r>
              <a:rPr lang="en-US" baseline="0" dirty="0" smtClean="0"/>
              <a:t> analyst with Farm Credit </a:t>
            </a:r>
            <a:r>
              <a:rPr lang="en-US" baseline="0" smtClean="0"/>
              <a:t>in Greenville, NC.  </a:t>
            </a:r>
            <a:r>
              <a:rPr lang="en-US" baseline="0" dirty="0" smtClean="0"/>
              <a:t>I look forward to sharing valuable information with you to help as you plan your finances for today and prepare for tomorrow.  Let’s get started!  </a:t>
            </a:r>
            <a:endParaRPr lang="en-US"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1</a:t>
            </a:fld>
            <a:endParaRPr lang="en-US"/>
          </a:p>
        </p:txBody>
      </p:sp>
    </p:spTree>
    <p:extLst>
      <p:ext uri="{BB962C8B-B14F-4D97-AF65-F5344CB8AC3E}">
        <p14:creationId xmlns:p14="http://schemas.microsoft.com/office/powerpoint/2010/main" val="263376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kern="1200" cap="none" dirty="0" smtClean="0">
                <a:solidFill>
                  <a:schemeClr val="tx1"/>
                </a:solidFill>
                <a:effectLst/>
                <a:latin typeface="+mn-lt"/>
                <a:ea typeface="+mn-ea"/>
                <a:cs typeface="+mn-cs"/>
              </a:rPr>
              <a:t>Now that we’ve covered credit</a:t>
            </a:r>
            <a:r>
              <a:rPr lang="en-US" sz="1200" kern="1200" cap="none" baseline="0" dirty="0" smtClean="0">
                <a:solidFill>
                  <a:schemeClr val="tx1"/>
                </a:solidFill>
                <a:effectLst/>
                <a:latin typeface="+mn-lt"/>
                <a:ea typeface="+mn-ea"/>
                <a:cs typeface="+mn-cs"/>
              </a:rPr>
              <a:t> and talked about the things listed on your credit report, you may be wondering What is a Loan?</a:t>
            </a:r>
            <a:endParaRPr lang="en-US" sz="1200" kern="1200" cap="none"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kern="1200" cap="none" dirty="0" smtClean="0">
                <a:solidFill>
                  <a:schemeClr val="tx1"/>
                </a:solidFill>
                <a:effectLst/>
                <a:latin typeface="+mn-lt"/>
                <a:ea typeface="+mn-ea"/>
                <a:cs typeface="+mn-cs"/>
              </a:rPr>
              <a:t>Loans are a form of debt incurred by an individual or entity referred to as a borrower. A borrower borrows a sum of money as an advancement, and in return repays the lender the advancement with additional charges, interest, fees, or other conditions applicable. </a:t>
            </a:r>
            <a:r>
              <a:rPr lang="en-US" sz="1200" kern="1200" cap="none" baseline="0" dirty="0" smtClean="0">
                <a:solidFill>
                  <a:schemeClr val="tx1"/>
                </a:solidFill>
                <a:effectLst/>
                <a:latin typeface="+mn-lt"/>
                <a:ea typeface="+mn-ea"/>
                <a:cs typeface="+mn-cs"/>
              </a:rPr>
              <a:t>Loans may be for a specific, one-time amount, or as an open ended line of credit, with a specific limit.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kern="1200" cap="none" baseline="0" dirty="0" smtClean="0">
                <a:solidFill>
                  <a:schemeClr val="tx1"/>
                </a:solidFill>
                <a:effectLst/>
                <a:latin typeface="+mn-lt"/>
                <a:ea typeface="+mn-ea"/>
                <a:cs typeface="+mn-cs"/>
              </a:rPr>
              <a:t>Loans occur when a sum of money or credit is borrowed from lending institutions, such as: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kern="1200" cap="none" baseline="0" dirty="0" smtClean="0">
                <a:solidFill>
                  <a:schemeClr val="tx1"/>
                </a:solidFill>
                <a:effectLst/>
                <a:latin typeface="+mn-lt"/>
                <a:ea typeface="+mn-ea"/>
                <a:cs typeface="+mn-cs"/>
              </a:rPr>
              <a:t>banks, credit unions, or Farm Credit, and is expected to be paid back usually with additional </a:t>
            </a:r>
            <a:r>
              <a:rPr lang="en-US" sz="1200" b="1" kern="1200" cap="none" baseline="0" dirty="0" smtClean="0">
                <a:solidFill>
                  <a:schemeClr val="tx1"/>
                </a:solidFill>
                <a:effectLst/>
                <a:latin typeface="+mn-lt"/>
                <a:ea typeface="+mn-ea"/>
                <a:cs typeface="+mn-cs"/>
              </a:rPr>
              <a:t>interest.</a:t>
            </a:r>
          </a:p>
        </p:txBody>
      </p:sp>
      <p:sp>
        <p:nvSpPr>
          <p:cNvPr id="4" name="Slide Number Placeholder 3"/>
          <p:cNvSpPr>
            <a:spLocks noGrp="1"/>
          </p:cNvSpPr>
          <p:nvPr>
            <p:ph type="sldNum" sz="quarter" idx="10"/>
          </p:nvPr>
        </p:nvSpPr>
        <p:spPr/>
        <p:txBody>
          <a:bodyPr/>
          <a:lstStyle/>
          <a:p>
            <a:fld id="{2839AA33-6C8C-40E9-A13D-2CAB9E9D115C}" type="slidenum">
              <a:rPr lang="en-US" smtClean="0"/>
              <a:t>10</a:t>
            </a:fld>
            <a:endParaRPr lang="en-US"/>
          </a:p>
        </p:txBody>
      </p:sp>
    </p:spTree>
    <p:extLst>
      <p:ext uri="{BB962C8B-B14F-4D97-AF65-F5344CB8AC3E}">
        <p14:creationId xmlns:p14="http://schemas.microsoft.com/office/powerpoint/2010/main" val="205302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cap="none" baseline="0" dirty="0" smtClean="0">
                <a:solidFill>
                  <a:schemeClr val="tx1"/>
                </a:solidFill>
                <a:effectLst/>
                <a:latin typeface="+mn-lt"/>
                <a:ea typeface="+mn-ea"/>
                <a:cs typeface="+mn-cs"/>
              </a:rPr>
              <a:t>Let’s go over some basic loan terminology commonly used when regarding loans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cap="none"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cap="none" baseline="0" dirty="0" smtClean="0">
                <a:solidFill>
                  <a:schemeClr val="tx1"/>
                </a:solidFill>
                <a:effectLst/>
                <a:latin typeface="+mn-lt"/>
                <a:ea typeface="+mn-ea"/>
                <a:cs typeface="+mn-cs"/>
              </a:rPr>
              <a:t>A </a:t>
            </a:r>
            <a:r>
              <a:rPr lang="en-US" sz="1200" b="1" kern="1200" cap="none" baseline="0" dirty="0" smtClean="0">
                <a:solidFill>
                  <a:schemeClr val="tx1"/>
                </a:solidFill>
                <a:effectLst/>
                <a:latin typeface="+mn-lt"/>
                <a:ea typeface="+mn-ea"/>
                <a:cs typeface="+mn-cs"/>
              </a:rPr>
              <a:t>borrower </a:t>
            </a:r>
            <a:r>
              <a:rPr lang="en-US" sz="1200" b="0" kern="1200" cap="none" baseline="0" dirty="0" smtClean="0">
                <a:solidFill>
                  <a:schemeClr val="tx1"/>
                </a:solidFill>
                <a:effectLst/>
                <a:latin typeface="+mn-lt"/>
                <a:ea typeface="+mn-ea"/>
                <a:cs typeface="+mn-cs"/>
              </a:rPr>
              <a:t>is a person or entity that attains finances from another individual or business, for a specific amount of time with the condition to pay it back</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cap="none" baseline="0" dirty="0" smtClean="0">
                <a:solidFill>
                  <a:schemeClr val="tx1"/>
                </a:solidFill>
                <a:effectLst/>
                <a:latin typeface="+mn-lt"/>
                <a:ea typeface="+mn-ea"/>
                <a:cs typeface="+mn-cs"/>
              </a:rPr>
              <a:t>A </a:t>
            </a:r>
            <a:r>
              <a:rPr lang="en-US" sz="1200" b="1" kern="1200" cap="none" baseline="0" dirty="0" smtClean="0">
                <a:solidFill>
                  <a:schemeClr val="tx1"/>
                </a:solidFill>
                <a:effectLst/>
                <a:latin typeface="+mn-lt"/>
                <a:ea typeface="+mn-ea"/>
                <a:cs typeface="+mn-cs"/>
              </a:rPr>
              <a:t>lender </a:t>
            </a:r>
            <a:r>
              <a:rPr lang="en-US" sz="1200" b="0" kern="1200" cap="none" baseline="0" dirty="0" smtClean="0">
                <a:solidFill>
                  <a:schemeClr val="tx1"/>
                </a:solidFill>
                <a:effectLst/>
                <a:latin typeface="+mn-lt"/>
                <a:ea typeface="+mn-ea"/>
                <a:cs typeface="+mn-cs"/>
              </a:rPr>
              <a:t>is an individual, entity, of financial institute that makes money available to another person or business with the expectation of repayment. Repayments will include interest and fees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1" kern="1200" cap="none" baseline="0" dirty="0" smtClean="0">
                <a:solidFill>
                  <a:schemeClr val="tx1"/>
                </a:solidFill>
                <a:effectLst/>
                <a:latin typeface="+mn-lt"/>
                <a:ea typeface="+mn-ea"/>
                <a:cs typeface="+mn-cs"/>
              </a:rPr>
              <a:t>Collateral</a:t>
            </a:r>
            <a:r>
              <a:rPr lang="en-US" sz="1200" b="0" kern="1200" cap="none" baseline="0" dirty="0" smtClean="0">
                <a:solidFill>
                  <a:schemeClr val="tx1"/>
                </a:solidFill>
                <a:effectLst/>
                <a:latin typeface="+mn-lt"/>
                <a:ea typeface="+mn-ea"/>
                <a:cs typeface="+mn-cs"/>
              </a:rPr>
              <a:t> is an asset a lender accepts as security for a loan. In the event that a loan cannot be repaid by a borrower, collateral is used as a form of payment, as well as an incentive for borrowers to repay their debts.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1" kern="1200" cap="none" baseline="0" dirty="0" smtClean="0">
                <a:solidFill>
                  <a:schemeClr val="tx1"/>
                </a:solidFill>
                <a:effectLst/>
                <a:latin typeface="+mn-lt"/>
                <a:ea typeface="+mn-ea"/>
                <a:cs typeface="+mn-cs"/>
              </a:rPr>
              <a:t>Interest </a:t>
            </a:r>
            <a:r>
              <a:rPr lang="en-US" sz="1200" b="0" kern="1200" cap="none" baseline="0" dirty="0" smtClean="0">
                <a:solidFill>
                  <a:schemeClr val="tx1"/>
                </a:solidFill>
                <a:effectLst/>
                <a:latin typeface="+mn-lt"/>
                <a:ea typeface="+mn-ea"/>
                <a:cs typeface="+mn-cs"/>
              </a:rPr>
              <a:t>is the charge or cost of borrowing money, and is usually expressed by an annual percentage rate (APR).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cap="none" baseline="0" dirty="0" smtClean="0">
                <a:solidFill>
                  <a:schemeClr val="tx1"/>
                </a:solidFill>
                <a:effectLst/>
                <a:latin typeface="+mn-lt"/>
                <a:ea typeface="+mn-ea"/>
                <a:cs typeface="+mn-cs"/>
              </a:rPr>
              <a:t> The term APR refers to the rate of interest charged to borrowers and paid to lenders. </a:t>
            </a:r>
            <a:endParaRPr lang="en-US" sz="1200" b="1" kern="1200" cap="none"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E3B9B6-9B20-45FA-BFF8-9F526BF6A82B}" type="slidenum">
              <a:rPr lang="en-US" smtClean="0"/>
              <a:t>11</a:t>
            </a:fld>
            <a:endParaRPr lang="en-US"/>
          </a:p>
        </p:txBody>
      </p:sp>
    </p:spTree>
    <p:extLst>
      <p:ext uri="{BB962C8B-B14F-4D97-AF65-F5344CB8AC3E}">
        <p14:creationId xmlns:p14="http://schemas.microsoft.com/office/powerpoint/2010/main" val="2658186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through each bullet)</a:t>
            </a:r>
          </a:p>
          <a:p>
            <a:r>
              <a:rPr lang="en-US" dirty="0" smtClean="0"/>
              <a:t>Loan amount – total amount of money borrowed</a:t>
            </a:r>
          </a:p>
          <a:p>
            <a:r>
              <a:rPr lang="en-US" dirty="0" smtClean="0"/>
              <a:t>Down</a:t>
            </a:r>
            <a:r>
              <a:rPr lang="en-US" baseline="0" dirty="0" smtClean="0"/>
              <a:t> payment – any cash you pay towards the purchase in addition to the amount of the loan. Sometimes a down payment is required because the lender will only lend you part of the total purchase amount. (give the land loan example listed)</a:t>
            </a:r>
          </a:p>
          <a:p>
            <a:r>
              <a:rPr lang="en-US" baseline="0" dirty="0" smtClean="0"/>
              <a:t>Fees – (give description listed)</a:t>
            </a:r>
          </a:p>
          <a:p>
            <a:r>
              <a:rPr lang="en-US" baseline="0" dirty="0" smtClean="0"/>
              <a:t>Term  - (give description listed)</a:t>
            </a:r>
          </a:p>
          <a:p>
            <a:r>
              <a:rPr lang="en-US" baseline="0" dirty="0" smtClean="0"/>
              <a:t>Interest rate – the lender’s cost to you for allowing you to borrower their money. (give examples above)</a:t>
            </a:r>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12</a:t>
            </a:fld>
            <a:endParaRPr lang="en-US"/>
          </a:p>
        </p:txBody>
      </p:sp>
    </p:spTree>
    <p:extLst>
      <p:ext uri="{BB962C8B-B14F-4D97-AF65-F5344CB8AC3E}">
        <p14:creationId xmlns:p14="http://schemas.microsoft.com/office/powerpoint/2010/main" val="2495140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smtClean="0"/>
              <a:t>Lenders offer a variety of fixed, variable, and adjustable rates, depending on the type of loan</a:t>
            </a:r>
            <a:r>
              <a:rPr lang="en-US" baseline="0" dirty="0" smtClean="0"/>
              <a:t> a customer has.</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dirty="0" smtClean="0"/>
              <a:t>A fixed interest rate is</a:t>
            </a:r>
            <a:r>
              <a:rPr lang="en-US" baseline="0" dirty="0" smtClean="0"/>
              <a:t> an interest rate that stays the same over the span of a loan,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aseline="0" dirty="0" smtClean="0"/>
              <a:t>or for a portion depending on the AGREED ARRANGMENT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dirty="0" smtClean="0"/>
              <a:t>Variable-rate loans have an interest rate that can vary up or down, during the term of A loan. The rate being charged on variable rate loans is tied with a particular “index”. These indexes allow you, the borrower, to judge for yourself, what potential movement there may be in the rate.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dirty="0" smtClean="0"/>
              <a:t>Adjustable Rate Mortgages (ARMs) are a special kind of product,</a:t>
            </a:r>
            <a:r>
              <a:rPr lang="en-US" baseline="0" dirty="0" smtClean="0"/>
              <a:t> </a:t>
            </a:r>
            <a:r>
              <a:rPr lang="en-US" dirty="0" smtClean="0"/>
              <a:t>that combines features of both fixed and variable interest rate products. ADJUSTABLE RATE MORTGAGES OR ARM’s,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smtClean="0"/>
              <a:t>fix the interest rate for a specific</a:t>
            </a:r>
            <a:r>
              <a:rPr lang="en-US" baseline="0" dirty="0" smtClean="0"/>
              <a:t> </a:t>
            </a:r>
            <a:r>
              <a:rPr lang="en-US" dirty="0" smtClean="0"/>
              <a:t>period of time-- one-year, three-year or five-year. The interest rate is indexed to US Treasury securities. As US Treasury rates move, the rate on the ARM may ALSO MOVE, after the initial fixed period.</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smtClean="0"/>
              <a:t>When</a:t>
            </a:r>
            <a:r>
              <a:rPr lang="en-US" baseline="0" dirty="0" smtClean="0"/>
              <a:t> obtaining a loan it is important to ask whether there are an pre-payment penalties for the loan. A pre-payment penalty is an additional fee that some lenders charge you for paying off your loan early.</a:t>
            </a:r>
            <a:endParaRPr lang="en-US" dirty="0" smtClean="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smtClean="0"/>
          </a:p>
        </p:txBody>
      </p:sp>
      <p:sp>
        <p:nvSpPr>
          <p:cNvPr id="4" name="Slide Number Placeholder 3"/>
          <p:cNvSpPr>
            <a:spLocks noGrp="1"/>
          </p:cNvSpPr>
          <p:nvPr>
            <p:ph type="sldNum" sz="quarter" idx="10"/>
          </p:nvPr>
        </p:nvSpPr>
        <p:spPr/>
        <p:txBody>
          <a:bodyPr/>
          <a:lstStyle/>
          <a:p>
            <a:fld id="{10E3B9B6-9B20-45FA-BFF8-9F526BF6A82B}" type="slidenum">
              <a:rPr lang="en-US" smtClean="0"/>
              <a:t>13</a:t>
            </a:fld>
            <a:endParaRPr lang="en-US"/>
          </a:p>
        </p:txBody>
      </p:sp>
    </p:spTree>
    <p:extLst>
      <p:ext uri="{BB962C8B-B14F-4D97-AF65-F5344CB8AC3E}">
        <p14:creationId xmlns:p14="http://schemas.microsoft.com/office/powerpoint/2010/main" val="1996669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three different types of interest:</a:t>
            </a:r>
            <a:r>
              <a:rPr lang="en-US" baseline="0" dirty="0" smtClean="0"/>
              <a:t> (give examples and definitions above)</a:t>
            </a:r>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14</a:t>
            </a:fld>
            <a:endParaRPr lang="en-US"/>
          </a:p>
        </p:txBody>
      </p:sp>
    </p:spTree>
    <p:extLst>
      <p:ext uri="{BB962C8B-B14F-4D97-AF65-F5344CB8AC3E}">
        <p14:creationId xmlns:p14="http://schemas.microsoft.com/office/powerpoint/2010/main" val="3666933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0" kern="1200" baseline="0" dirty="0" smtClean="0">
                <a:solidFill>
                  <a:schemeClr val="tx1"/>
                </a:solidFill>
                <a:effectLst/>
                <a:latin typeface="Adobe Devanagari" panose="02040503050201020203" pitchFamily="18" charset="0"/>
                <a:ea typeface="+mn-ea"/>
                <a:cs typeface="+mn-cs"/>
              </a:rPr>
              <a:t>Now let’s discuss some of the different loan forms that you’ll commonly see when obtaining a loan: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0" kern="1200" baseline="0" dirty="0" smtClean="0">
              <a:solidFill>
                <a:schemeClr val="tx1"/>
              </a:solidFill>
              <a:effectLst/>
              <a:latin typeface="Adobe Devanagari" panose="02040503050201020203" pitchFamily="18"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0" kern="1200" baseline="0" dirty="0" smtClean="0">
                <a:solidFill>
                  <a:schemeClr val="tx1"/>
                </a:solidFill>
                <a:effectLst/>
                <a:latin typeface="Adobe Devanagari" panose="02040503050201020203" pitchFamily="18" charset="0"/>
                <a:ea typeface="+mn-ea"/>
                <a:cs typeface="+mn-cs"/>
              </a:rPr>
              <a:t>Secured loans require an asset’s collateral for the loan. This collateral is used as a payment to a lender should the loan be unpaid by the borrower. This usually results in lower interest rates for the borrower. Some common examples of secured loans are mortgage, vehicle, and secured credit cards etc. </a:t>
            </a:r>
          </a:p>
          <a:p>
            <a:pPr marL="171450" lvl="0" indent="-171450">
              <a:buFont typeface="Wingdings" panose="05000000000000000000" pitchFamily="2" charset="2"/>
              <a:buChar char="q"/>
            </a:pPr>
            <a:endParaRPr lang="en-US" sz="1200" b="0" kern="1200" baseline="0" dirty="0" smtClean="0">
              <a:solidFill>
                <a:schemeClr val="tx1"/>
              </a:solidFill>
              <a:effectLst/>
              <a:latin typeface="Adobe Devanagari" panose="02040503050201020203" pitchFamily="18" charset="0"/>
              <a:ea typeface="+mn-ea"/>
              <a:cs typeface="+mn-cs"/>
            </a:endParaRPr>
          </a:p>
          <a:p>
            <a:pPr marL="171450" lvl="0" indent="-171450">
              <a:buFont typeface="Wingdings" panose="05000000000000000000" pitchFamily="2" charset="2"/>
              <a:buChar char="q"/>
            </a:pPr>
            <a:r>
              <a:rPr lang="en-US" sz="1200" b="0" kern="1200" baseline="0" dirty="0" smtClean="0">
                <a:solidFill>
                  <a:schemeClr val="tx1"/>
                </a:solidFill>
                <a:effectLst/>
                <a:latin typeface="Adobe Devanagari" panose="02040503050201020203" pitchFamily="18" charset="0"/>
                <a:ea typeface="+mn-ea"/>
                <a:cs typeface="+mn-cs"/>
              </a:rPr>
              <a:t>Unsecured loans have NO collateral, just an agreement to repay the loan. Unsecured loans are issued based on the borrower’s creditworthiness. For this reason, unsecured loans may have higher interest rates, as well as additional fees to pay. Some examples of unsecured loans are credit cards, student loans, and other personal lines of credit.</a:t>
            </a:r>
          </a:p>
          <a:p>
            <a:pPr marL="0" lvl="0" indent="0">
              <a:buFont typeface="Wingdings" panose="05000000000000000000" pitchFamily="2" charset="2"/>
              <a:buNone/>
            </a:pPr>
            <a:endParaRPr lang="en-US" sz="1200" b="0" kern="1200" baseline="0" dirty="0" smtClean="0">
              <a:solidFill>
                <a:schemeClr val="tx1"/>
              </a:solidFill>
              <a:effectLst/>
              <a:latin typeface="Adobe Devanagari" panose="02040503050201020203" pitchFamily="18" charset="0"/>
              <a:ea typeface="+mn-ea"/>
              <a:cs typeface="+mn-cs"/>
            </a:endParaRPr>
          </a:p>
          <a:p>
            <a:pPr marL="171450" lvl="0" indent="-171450">
              <a:buFont typeface="Wingdings" panose="05000000000000000000" pitchFamily="2" charset="2"/>
              <a:buChar char="q"/>
            </a:pPr>
            <a:r>
              <a:rPr lang="en-US" sz="1200" b="0" kern="1200" baseline="0" dirty="0" smtClean="0">
                <a:solidFill>
                  <a:schemeClr val="tx1"/>
                </a:solidFill>
                <a:effectLst/>
                <a:latin typeface="Adobe Devanagari" panose="02040503050201020203" pitchFamily="18" charset="0"/>
                <a:ea typeface="+mn-ea"/>
                <a:cs typeface="+mn-cs"/>
              </a:rPr>
              <a:t>Commercial loans are financing arrangements between a business and financial institution. Commercial loans are usually used to purchase major capital and cover operational costs. Companies generally provide financial statements to prove their repayment ability. </a:t>
            </a:r>
          </a:p>
          <a:p>
            <a:pPr marL="171450" lvl="0" indent="-171450">
              <a:buFont typeface="Wingdings" panose="05000000000000000000" pitchFamily="2" charset="2"/>
              <a:buChar char="q"/>
            </a:pPr>
            <a:endParaRPr lang="en-US" sz="1200" b="0" kern="1200" baseline="0" dirty="0" smtClean="0">
              <a:solidFill>
                <a:schemeClr val="tx1"/>
              </a:solidFill>
              <a:effectLst/>
              <a:latin typeface="Adobe Devanagari" panose="02040503050201020203" pitchFamily="18" charset="0"/>
              <a:ea typeface="+mn-ea"/>
              <a:cs typeface="+mn-cs"/>
            </a:endParaRPr>
          </a:p>
          <a:p>
            <a:pPr marL="171450" lvl="0" indent="-171450">
              <a:buFont typeface="Wingdings" panose="05000000000000000000" pitchFamily="2" charset="2"/>
              <a:buChar char="q"/>
            </a:pPr>
            <a:r>
              <a:rPr lang="en-US" sz="1200" b="0" kern="1200" baseline="0" dirty="0" err="1" smtClean="0">
                <a:solidFill>
                  <a:schemeClr val="tx1"/>
                </a:solidFill>
                <a:effectLst/>
                <a:latin typeface="Adobe Devanagari" panose="02040503050201020203" pitchFamily="18" charset="0"/>
                <a:ea typeface="+mn-ea"/>
                <a:cs typeface="+mn-cs"/>
              </a:rPr>
              <a:t>Agri</a:t>
            </a:r>
            <a:r>
              <a:rPr lang="en-US" sz="1200" b="0" kern="1200" baseline="0" dirty="0" smtClean="0">
                <a:solidFill>
                  <a:schemeClr val="tx1"/>
                </a:solidFill>
                <a:effectLst/>
                <a:latin typeface="Adobe Devanagari" panose="02040503050201020203" pitchFamily="18" charset="0"/>
                <a:ea typeface="+mn-ea"/>
                <a:cs typeface="+mn-cs"/>
              </a:rPr>
              <a:t>-Consumer loans are smaller farm loans directed specifically to farmers and other agriculture expenditures. AGRI-Consumer loans enable farmers to secure equipment, plant, harvest, marketing, and otherwise diversify their farms or agriculture ventures. </a:t>
            </a:r>
          </a:p>
          <a:p>
            <a:pPr lvl="0"/>
            <a:endParaRPr lang="en-US" sz="1200" b="0" kern="1200" baseline="0" dirty="0" smtClean="0">
              <a:solidFill>
                <a:schemeClr val="tx1"/>
              </a:solidFill>
              <a:effectLst/>
              <a:latin typeface="Adobe Devanagari" panose="02040503050201020203" pitchFamily="18" charset="0"/>
              <a:ea typeface="+mn-ea"/>
              <a:cs typeface="+mn-cs"/>
            </a:endParaRPr>
          </a:p>
          <a:p>
            <a:pPr lvl="0"/>
            <a:r>
              <a:rPr lang="en-US" sz="1200" b="0" kern="1200" baseline="0" dirty="0" smtClean="0">
                <a:solidFill>
                  <a:schemeClr val="tx1"/>
                </a:solidFill>
                <a:effectLst/>
                <a:latin typeface="Adobe Devanagari" panose="02040503050201020203" pitchFamily="18" charset="0"/>
                <a:ea typeface="+mn-ea"/>
                <a:cs typeface="+mn-cs"/>
              </a:rPr>
              <a:t>Before applying for any loan, carefully evaluate your personal finances. Loan terms are agreed upon by all parties involved before money is advanced.</a:t>
            </a:r>
          </a:p>
          <a:p>
            <a:endParaRPr lang="en-US" dirty="0"/>
          </a:p>
        </p:txBody>
      </p:sp>
      <p:sp>
        <p:nvSpPr>
          <p:cNvPr id="4" name="Slide Number Placeholder 3"/>
          <p:cNvSpPr>
            <a:spLocks noGrp="1"/>
          </p:cNvSpPr>
          <p:nvPr>
            <p:ph type="sldNum" sz="quarter" idx="10"/>
          </p:nvPr>
        </p:nvSpPr>
        <p:spPr/>
        <p:txBody>
          <a:bodyPr/>
          <a:lstStyle/>
          <a:p>
            <a:fld id="{93F06B97-D346-47A7-8B63-7BA22CE6D079}" type="slidenum">
              <a:rPr lang="en-US" smtClean="0"/>
              <a:t>15</a:t>
            </a:fld>
            <a:endParaRPr lang="en-US"/>
          </a:p>
        </p:txBody>
      </p:sp>
    </p:spTree>
    <p:extLst>
      <p:ext uri="{BB962C8B-B14F-4D97-AF65-F5344CB8AC3E}">
        <p14:creationId xmlns:p14="http://schemas.microsoft.com/office/powerpoint/2010/main" val="2131814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smtClean="0">
                <a:solidFill>
                  <a:schemeClr val="tx1"/>
                </a:solidFill>
                <a:effectLst/>
                <a:latin typeface="+mn-lt"/>
                <a:ea typeface="+mn-ea"/>
                <a:cs typeface="+mn-cs"/>
              </a:rPr>
              <a:t>Farm Credit</a:t>
            </a:r>
            <a:r>
              <a:rPr lang="en-US" sz="1200" b="0" kern="1200" baseline="0" dirty="0" smtClean="0">
                <a:solidFill>
                  <a:schemeClr val="tx1"/>
                </a:solidFill>
                <a:effectLst/>
                <a:latin typeface="+mn-lt"/>
                <a:ea typeface="+mn-ea"/>
                <a:cs typeface="+mn-cs"/>
              </a:rPr>
              <a:t> offers an array of loans that support farm, land, and home financing.</a:t>
            </a:r>
          </a:p>
          <a:p>
            <a:pPr lvl="0"/>
            <a:endParaRPr lang="en-US" sz="1200" b="0" kern="1200" baseline="0" dirty="0" smtClean="0">
              <a:solidFill>
                <a:schemeClr val="tx1"/>
              </a:solidFill>
              <a:effectLst/>
              <a:latin typeface="+mn-lt"/>
              <a:ea typeface="+mn-ea"/>
              <a:cs typeface="+mn-cs"/>
            </a:endParaRPr>
          </a:p>
          <a:p>
            <a:pPr lvl="0"/>
            <a:r>
              <a:rPr lang="en-US" sz="1200" b="0" kern="1200" baseline="0" dirty="0" smtClean="0">
                <a:solidFill>
                  <a:schemeClr val="tx1"/>
                </a:solidFill>
                <a:effectLst/>
                <a:latin typeface="+mn-lt"/>
                <a:ea typeface="+mn-ea"/>
                <a:cs typeface="+mn-cs"/>
              </a:rPr>
              <a:t>FARM LOANS   at Farm Credit may be used for equipment, operating &amp; livestock, and farm improvements.  </a:t>
            </a:r>
          </a:p>
          <a:p>
            <a:pPr lvl="0"/>
            <a:endParaRPr lang="en-US" sz="1200" b="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US" sz="1200" b="0" kern="1200" dirty="0" smtClean="0">
                <a:solidFill>
                  <a:schemeClr val="tx1"/>
                </a:solidFill>
                <a:effectLst/>
                <a:latin typeface="+mn-lt"/>
                <a:ea typeface="+mn-ea"/>
                <a:cs typeface="+mn-cs"/>
              </a:rPr>
              <a:t>Equipment loans offered at FARM</a:t>
            </a:r>
            <a:r>
              <a:rPr lang="en-US" sz="1200" b="0" kern="1200" baseline="0" dirty="0" smtClean="0">
                <a:solidFill>
                  <a:schemeClr val="tx1"/>
                </a:solidFill>
                <a:effectLst/>
                <a:latin typeface="+mn-lt"/>
                <a:ea typeface="+mn-ea"/>
                <a:cs typeface="+mn-cs"/>
              </a:rPr>
              <a:t> CREDIT </a:t>
            </a:r>
            <a:r>
              <a:rPr lang="en-US" sz="1200" b="0" kern="1200" dirty="0" smtClean="0">
                <a:solidFill>
                  <a:schemeClr val="tx1"/>
                </a:solidFill>
                <a:effectLst/>
                <a:latin typeface="+mn-lt"/>
                <a:ea typeface="+mn-ea"/>
                <a:cs typeface="+mn-cs"/>
              </a:rPr>
              <a:t>may be termed up to 5-7 years. Equipment</a:t>
            </a:r>
            <a:r>
              <a:rPr lang="en-US" sz="1200" b="0" kern="1200" baseline="0" dirty="0" smtClean="0">
                <a:solidFill>
                  <a:schemeClr val="tx1"/>
                </a:solidFill>
                <a:effectLst/>
                <a:latin typeface="+mn-lt"/>
                <a:ea typeface="+mn-ea"/>
                <a:cs typeface="+mn-cs"/>
              </a:rPr>
              <a:t> loans may be applied to items such as horse trailers, tractors, ag trucks etc.</a:t>
            </a:r>
            <a:endParaRPr lang="en-US" sz="1200" b="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US" sz="1200" b="0" kern="1200" dirty="0" smtClean="0">
                <a:solidFill>
                  <a:schemeClr val="tx1"/>
                </a:solidFill>
                <a:effectLst/>
                <a:latin typeface="+mn-lt"/>
                <a:ea typeface="+mn-ea"/>
                <a:cs typeface="+mn-cs"/>
              </a:rPr>
              <a:t>Livestock loans offered at Farm Credit may be termed up to 4 years depending on the animal. Some</a:t>
            </a:r>
            <a:r>
              <a:rPr lang="en-US" sz="1200" b="0" kern="1200" baseline="0" dirty="0" smtClean="0">
                <a:solidFill>
                  <a:schemeClr val="tx1"/>
                </a:solidFill>
                <a:effectLst/>
                <a:latin typeface="+mn-lt"/>
                <a:ea typeface="+mn-ea"/>
                <a:cs typeface="+mn-cs"/>
              </a:rPr>
              <a:t> cattle and livestock THAT MAY be financed include cows, goats, poultry, horses, etc. </a:t>
            </a:r>
            <a:endParaRPr lang="en-US" sz="1200" b="0" kern="1200" dirty="0" smtClean="0">
              <a:solidFill>
                <a:schemeClr val="tx1"/>
              </a:solidFill>
              <a:effectLst/>
              <a:latin typeface="+mn-lt"/>
              <a:ea typeface="+mn-ea"/>
              <a:cs typeface="+mn-cs"/>
            </a:endParaRPr>
          </a:p>
          <a:p>
            <a:pPr marL="171450" lvl="0" indent="-171450">
              <a:buFont typeface="Wingdings" panose="05000000000000000000" pitchFamily="2" charset="2"/>
              <a:buChar char="§"/>
            </a:pPr>
            <a:endParaRPr lang="en-US" sz="1200" b="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US" sz="1200" b="0" kern="1200" dirty="0" smtClean="0">
                <a:solidFill>
                  <a:schemeClr val="tx1"/>
                </a:solidFill>
                <a:effectLst/>
                <a:latin typeface="+mn-lt"/>
                <a:ea typeface="+mn-ea"/>
                <a:cs typeface="+mn-cs"/>
              </a:rPr>
              <a:t>For borrowers interested in farm improvements, Farm Credit offers</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the option of a short term (up to 7 years), or long term (up to 15years) loan. Farm improvement</a:t>
            </a:r>
            <a:r>
              <a:rPr lang="en-US" sz="1200" b="0" kern="1200" baseline="0" dirty="0" smtClean="0">
                <a:solidFill>
                  <a:schemeClr val="tx1"/>
                </a:solidFill>
                <a:effectLst/>
                <a:latin typeface="+mn-lt"/>
                <a:ea typeface="+mn-ea"/>
                <a:cs typeface="+mn-cs"/>
              </a:rPr>
              <a:t> loans may be used for upgrading buildings and structures intended for agriculture, and other maintenance expenses.</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39AA33-6C8C-40E9-A13D-2CAB9E9D115C}" type="slidenum">
              <a:rPr lang="en-US" smtClean="0"/>
              <a:t>16</a:t>
            </a:fld>
            <a:endParaRPr lang="en-US"/>
          </a:p>
        </p:txBody>
      </p:sp>
    </p:spTree>
    <p:extLst>
      <p:ext uri="{BB962C8B-B14F-4D97-AF65-F5344CB8AC3E}">
        <p14:creationId xmlns:p14="http://schemas.microsoft.com/office/powerpoint/2010/main" val="3888203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As a farmer or rancher, whether you are just starting out or have many years of experience, there are times when you need to borrow money to start, expand, sustain, or make changes to your business.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Farm Credit offers loans to help build your dream home, growing space, or operational expansion.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Land </a:t>
            </a:r>
            <a:r>
              <a:rPr lang="en-US" sz="1200" b="0" i="0" u="none" strike="noStrike" kern="1200" baseline="0" dirty="0" smtClean="0">
                <a:solidFill>
                  <a:schemeClr val="tx1"/>
                </a:solidFill>
                <a:effectLst/>
                <a:latin typeface="+mn-lt"/>
                <a:ea typeface="+mn-ea"/>
                <a:cs typeface="+mn-cs"/>
              </a:rPr>
              <a:t>lo</a:t>
            </a:r>
            <a:r>
              <a:rPr lang="en-US" sz="1200" kern="1200" dirty="0" smtClean="0">
                <a:solidFill>
                  <a:schemeClr val="tx1"/>
                </a:solidFill>
                <a:effectLst/>
                <a:latin typeface="+mn-lt"/>
                <a:ea typeface="+mn-ea"/>
                <a:cs typeface="+mn-cs"/>
              </a:rPr>
              <a:t>ans at Farm Credit can be categorized by farming and building intent. Borrowers seeking land financing with a farming intent have term loan term options of 1-20 years.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Land loans with a building intent share a similar lending total with shorter term lengths. Building intent loans may be termed up to 10 years.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17</a:t>
            </a:fld>
            <a:endParaRPr lang="en-US"/>
          </a:p>
        </p:txBody>
      </p:sp>
    </p:spTree>
    <p:extLst>
      <p:ext uri="{BB962C8B-B14F-4D97-AF65-F5344CB8AC3E}">
        <p14:creationId xmlns:p14="http://schemas.microsoft.com/office/powerpoint/2010/main" val="3108125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Farm Credit understands that the process of purchasing or</a:t>
            </a:r>
            <a:r>
              <a:rPr lang="en-US" sz="1200" kern="1200" baseline="0" dirty="0" smtClean="0">
                <a:solidFill>
                  <a:schemeClr val="tx1"/>
                </a:solidFill>
                <a:effectLst/>
                <a:latin typeface="+mn-lt"/>
                <a:ea typeface="+mn-ea"/>
                <a:cs typeface="+mn-cs"/>
              </a:rPr>
              <a:t> building a new home can often be overwhelming. Specialists at Farm Credit help buyers to understand the home buying process, and offer a wide selection of purchasing options. Farm Credit services purchasing, building, and refinancing homes. </a:t>
            </a:r>
            <a:r>
              <a:rPr lang="en-US" sz="1200" kern="1200" dirty="0" smtClean="0">
                <a:solidFill>
                  <a:schemeClr val="tx1"/>
                </a:solidFill>
                <a:effectLst/>
                <a:latin typeface="+mn-lt"/>
                <a:ea typeface="+mn-ea"/>
                <a:cs typeface="+mn-cs"/>
              </a:rPr>
              <a:t>Home loans</a:t>
            </a:r>
            <a:r>
              <a:rPr lang="en-US" sz="1200" kern="1200" baseline="0" dirty="0" smtClean="0">
                <a:solidFill>
                  <a:schemeClr val="tx1"/>
                </a:solidFill>
                <a:effectLst/>
                <a:latin typeface="+mn-lt"/>
                <a:ea typeface="+mn-ea"/>
                <a:cs typeface="+mn-cs"/>
              </a:rPr>
              <a:t> may be financed </a:t>
            </a:r>
            <a:r>
              <a:rPr lang="en-US" sz="1200" kern="1200" dirty="0" smtClean="0">
                <a:solidFill>
                  <a:schemeClr val="tx1"/>
                </a:solidFill>
                <a:effectLst/>
                <a:latin typeface="+mn-lt"/>
                <a:ea typeface="+mn-ea"/>
                <a:cs typeface="+mn-cs"/>
              </a:rPr>
              <a:t>up to 30 years. </a:t>
            </a:r>
            <a:r>
              <a:rPr lang="en-US" sz="1200" kern="1200" baseline="0" dirty="0" smtClean="0">
                <a:solidFill>
                  <a:schemeClr val="tx1"/>
                </a:solidFill>
                <a:effectLst/>
                <a:latin typeface="+mn-lt"/>
                <a:ea typeface="+mn-ea"/>
                <a:cs typeface="+mn-cs"/>
              </a:rPr>
              <a:t>We</a:t>
            </a:r>
            <a:r>
              <a:rPr lang="en-US" sz="1200" kern="1200" dirty="0" smtClean="0">
                <a:solidFill>
                  <a:schemeClr val="tx1"/>
                </a:solidFill>
                <a:effectLst/>
                <a:latin typeface="+mn-lt"/>
                <a:ea typeface="+mn-ea"/>
                <a:cs typeface="+mn-cs"/>
              </a:rPr>
              <a:t> offer a one-time closing for home construction loans, as well as a locked in interest rate. These features help the borrower save money on closing and some building costs.</a:t>
            </a:r>
            <a:endParaRPr lang="en-US" dirty="0" smtClean="0"/>
          </a:p>
        </p:txBody>
      </p:sp>
      <p:sp>
        <p:nvSpPr>
          <p:cNvPr id="4" name="Slide Number Placeholder 3"/>
          <p:cNvSpPr>
            <a:spLocks noGrp="1"/>
          </p:cNvSpPr>
          <p:nvPr>
            <p:ph type="sldNum" sz="quarter" idx="10"/>
          </p:nvPr>
        </p:nvSpPr>
        <p:spPr/>
        <p:txBody>
          <a:bodyPr/>
          <a:lstStyle/>
          <a:p>
            <a:fld id="{2839AA33-6C8C-40E9-A13D-2CAB9E9D115C}" type="slidenum">
              <a:rPr lang="en-US" smtClean="0"/>
              <a:t>18</a:t>
            </a:fld>
            <a:endParaRPr lang="en-US"/>
          </a:p>
        </p:txBody>
      </p:sp>
    </p:spTree>
    <p:extLst>
      <p:ext uri="{BB962C8B-B14F-4D97-AF65-F5344CB8AC3E}">
        <p14:creationId xmlns:p14="http://schemas.microsoft.com/office/powerpoint/2010/main" val="1358520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Loans</a:t>
            </a:r>
            <a:r>
              <a:rPr lang="en-US" baseline="0" dirty="0" smtClean="0"/>
              <a:t> can be a tricky but very useful tool during your lifetime. The most important things to remember are: </a:t>
            </a:r>
            <a:r>
              <a:rPr lang="en-US" dirty="0" smtClean="0"/>
              <a:t>(Go over information above)</a:t>
            </a:r>
            <a:endParaRPr lang="en-US" dirty="0"/>
          </a:p>
        </p:txBody>
      </p:sp>
      <p:sp>
        <p:nvSpPr>
          <p:cNvPr id="4" name="Slide Number Placeholder 3"/>
          <p:cNvSpPr>
            <a:spLocks noGrp="1"/>
          </p:cNvSpPr>
          <p:nvPr>
            <p:ph type="sldNum" sz="quarter" idx="10"/>
          </p:nvPr>
        </p:nvSpPr>
        <p:spPr/>
        <p:txBody>
          <a:bodyPr/>
          <a:lstStyle/>
          <a:p>
            <a:fld id="{93F06B97-D346-47A7-8B63-7BA22CE6D079}" type="slidenum">
              <a:rPr lang="en-US" smtClean="0"/>
              <a:t>19</a:t>
            </a:fld>
            <a:endParaRPr lang="en-US"/>
          </a:p>
        </p:txBody>
      </p:sp>
    </p:spTree>
    <p:extLst>
      <p:ext uri="{BB962C8B-B14F-4D97-AF65-F5344CB8AC3E}">
        <p14:creationId xmlns:p14="http://schemas.microsoft.com/office/powerpoint/2010/main" val="3691729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far we’ve discussed saving and spending money. Now</a:t>
            </a:r>
            <a:r>
              <a:rPr lang="en-US" baseline="0" dirty="0" smtClean="0"/>
              <a:t> we’ll look at borrowing money when you don’t have enough to cash on hand to cover an expense. This will involve credit and loans.</a:t>
            </a:r>
          </a:p>
        </p:txBody>
      </p:sp>
      <p:sp>
        <p:nvSpPr>
          <p:cNvPr id="4" name="Slide Number Placeholder 3"/>
          <p:cNvSpPr>
            <a:spLocks noGrp="1"/>
          </p:cNvSpPr>
          <p:nvPr>
            <p:ph type="sldNum" sz="quarter" idx="10"/>
          </p:nvPr>
        </p:nvSpPr>
        <p:spPr/>
        <p:txBody>
          <a:bodyPr/>
          <a:lstStyle/>
          <a:p>
            <a:fld id="{2839AA33-6C8C-40E9-A13D-2CAB9E9D115C}" type="slidenum">
              <a:rPr lang="en-US" smtClean="0"/>
              <a:t>2</a:t>
            </a:fld>
            <a:endParaRPr lang="en-US"/>
          </a:p>
        </p:txBody>
      </p:sp>
    </p:spTree>
    <p:extLst>
      <p:ext uri="{BB962C8B-B14F-4D97-AF65-F5344CB8AC3E}">
        <p14:creationId xmlns:p14="http://schemas.microsoft.com/office/powerpoint/2010/main" val="4272420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 you can tell, providing personal finance education for students is important to Farm Credit.  Today’s presentation is part of an</a:t>
            </a:r>
            <a:r>
              <a:rPr lang="en-US" baseline="0" dirty="0" smtClean="0"/>
              <a:t> eight-part series, so I encourage you to explore the other topics.  To contact us, feel free to visit www.farmcreditofnc.com. Thank you for joining me! </a:t>
            </a:r>
            <a:endParaRPr lang="en-US" dirty="0" smtClean="0"/>
          </a:p>
          <a:p>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21</a:t>
            </a:fld>
            <a:endParaRPr lang="en-US"/>
          </a:p>
        </p:txBody>
      </p:sp>
    </p:spTree>
    <p:extLst>
      <p:ext uri="{BB962C8B-B14F-4D97-AF65-F5344CB8AC3E}">
        <p14:creationId xmlns:p14="http://schemas.microsoft.com/office/powerpoint/2010/main" val="1453579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 credit report shows how much debt you have and if you have paid off your bills on time. It shows all credit accounts you have including home mortgages, credit cards, equipment dealer loans, student loans, etc. It also lists if you’ve been late on any payments, if you have went through any bankruptcies, if you haven’t paid your federal/state taxes, and if you have any judgements.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report also lists your credit score. A credit score is a calculated number that shows lenders how likely you are to repay your debts. It represents your reputation as a borrower of money. </a:t>
            </a:r>
          </a:p>
        </p:txBody>
      </p:sp>
      <p:sp>
        <p:nvSpPr>
          <p:cNvPr id="4" name="Slide Number Placeholder 3"/>
          <p:cNvSpPr>
            <a:spLocks noGrp="1"/>
          </p:cNvSpPr>
          <p:nvPr>
            <p:ph type="sldNum" sz="quarter" idx="10"/>
          </p:nvPr>
        </p:nvSpPr>
        <p:spPr/>
        <p:txBody>
          <a:bodyPr/>
          <a:lstStyle/>
          <a:p>
            <a:fld id="{2839AA33-6C8C-40E9-A13D-2CAB9E9D115C}" type="slidenum">
              <a:rPr lang="en-US" smtClean="0"/>
              <a:t>3</a:t>
            </a:fld>
            <a:endParaRPr lang="en-US"/>
          </a:p>
        </p:txBody>
      </p:sp>
    </p:spTree>
    <p:extLst>
      <p:ext uri="{BB962C8B-B14F-4D97-AF65-F5344CB8AC3E}">
        <p14:creationId xmlns:p14="http://schemas.microsoft.com/office/powerpoint/2010/main" val="480201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credit score is something everyone will have if they have ever borrowed money. It will be used anytime you get a loan to (read list above).</a:t>
            </a:r>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4</a:t>
            </a:fld>
            <a:endParaRPr lang="en-US"/>
          </a:p>
        </p:txBody>
      </p:sp>
    </p:spTree>
    <p:extLst>
      <p:ext uri="{BB962C8B-B14F-4D97-AF65-F5344CB8AC3E}">
        <p14:creationId xmlns:p14="http://schemas.microsoft.com/office/powerpoint/2010/main" val="3143115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Your credit score is calculated by three credit reporting agencies, Equifax, Experian, and TransUnion; these are all averaged out and come together for your final FICO score.  FICO is the score that people look at most often to get the best idea about your credit history.</a:t>
            </a:r>
          </a:p>
        </p:txBody>
      </p:sp>
      <p:sp>
        <p:nvSpPr>
          <p:cNvPr id="4" name="Slide Number Placeholder 3"/>
          <p:cNvSpPr>
            <a:spLocks noGrp="1"/>
          </p:cNvSpPr>
          <p:nvPr>
            <p:ph type="sldNum" sz="quarter" idx="10"/>
          </p:nvPr>
        </p:nvSpPr>
        <p:spPr/>
        <p:txBody>
          <a:bodyPr/>
          <a:lstStyle/>
          <a:p>
            <a:fld id="{2839AA33-6C8C-40E9-A13D-2CAB9E9D115C}" type="slidenum">
              <a:rPr lang="en-US" smtClean="0"/>
              <a:t>5</a:t>
            </a:fld>
            <a:endParaRPr lang="en-US"/>
          </a:p>
        </p:txBody>
      </p:sp>
    </p:spTree>
    <p:extLst>
      <p:ext uri="{BB962C8B-B14F-4D97-AF65-F5344CB8AC3E}">
        <p14:creationId xmlns:p14="http://schemas.microsoft.com/office/powerpoint/2010/main" val="480956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You are allowed one free credit report from each of those credit reporting agencies once every twelve months. It is important to occasionally check your credit report to make sure there are no fraudulent charges and that your identity has not been stolen. It is also important to maintain a good credit score. A credit score can range from 300-850, you want your score to be as high as possible. Typically a good score is above 700.  A score above 800 is exceptional, not many people will get over 800.</a:t>
            </a:r>
            <a:endParaRPr lang="en-US" dirty="0"/>
          </a:p>
        </p:txBody>
      </p:sp>
      <p:sp>
        <p:nvSpPr>
          <p:cNvPr id="4" name="Slide Number Placeholder 3"/>
          <p:cNvSpPr>
            <a:spLocks noGrp="1"/>
          </p:cNvSpPr>
          <p:nvPr>
            <p:ph type="sldNum" sz="quarter" idx="10"/>
          </p:nvPr>
        </p:nvSpPr>
        <p:spPr/>
        <p:txBody>
          <a:bodyPr/>
          <a:lstStyle/>
          <a:p>
            <a:fld id="{93F06B97-D346-47A7-8B63-7BA22CE6D079}" type="slidenum">
              <a:rPr lang="en-US" smtClean="0"/>
              <a:t>6</a:t>
            </a:fld>
            <a:endParaRPr lang="en-US"/>
          </a:p>
        </p:txBody>
      </p:sp>
    </p:spTree>
    <p:extLst>
      <p:ext uri="{BB962C8B-B14F-4D97-AF65-F5344CB8AC3E}">
        <p14:creationId xmlns:p14="http://schemas.microsoft.com/office/powerpoint/2010/main" val="2337694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Many things can affect your credit score, such as your payment history which accounts for 35% of your score; this shows how well and timely you pay off your balances on credit cards and any other debts you have that need to be paid.  Outstanding Credit/limit, which is 30% of your score; this shows how much you are allowed to use compared to how much you actually use.  Normally you want to keep this around 10% for each Credit Card, if you go above this and leave the balance high on it from month to month this can hurt your score. Length of relationship, this is 15% of your score and shows how long you have had credit, the longer you have a good history the more it will help your score.  If you can show that over time you can consistently pay off debt your score will be higher.  Types of credit is 10% of your score, this talks about what kind of credit you are using.  This means having a diversity of credit types, like a car loan, credit card, student loan, mortgage and more.  Showing that you can pay off a wide variety of loans can really help boost your score. New credit finishes the score off at the last 10%, this shows how many new credit accounts you have opened in the last 12 months. This also takes into consideration each time someone is pulling your credit report.  If it shows that your report has been pulled a lot in the past year, this can indicate a greater risk.  It can hurt your score to pull a credit report a lot and show that you are trying to get money from a lot of different sources. </a:t>
            </a:r>
          </a:p>
          <a:p>
            <a:endParaRPr lang="en-US" dirty="0"/>
          </a:p>
        </p:txBody>
      </p:sp>
      <p:sp>
        <p:nvSpPr>
          <p:cNvPr id="4" name="Slide Number Placeholder 3"/>
          <p:cNvSpPr>
            <a:spLocks noGrp="1"/>
          </p:cNvSpPr>
          <p:nvPr>
            <p:ph type="sldNum" sz="quarter" idx="10"/>
          </p:nvPr>
        </p:nvSpPr>
        <p:spPr/>
        <p:txBody>
          <a:bodyPr/>
          <a:lstStyle/>
          <a:p>
            <a:fld id="{93F06B97-D346-47A7-8B63-7BA22CE6D079}" type="slidenum">
              <a:rPr lang="en-US" smtClean="0"/>
              <a:t>7</a:t>
            </a:fld>
            <a:endParaRPr lang="en-US"/>
          </a:p>
        </p:txBody>
      </p:sp>
    </p:spTree>
    <p:extLst>
      <p:ext uri="{BB962C8B-B14F-4D97-AF65-F5344CB8AC3E}">
        <p14:creationId xmlns:p14="http://schemas.microsoft.com/office/powerpoint/2010/main" val="123289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There are a bunch of benefits to having a good credit score, one being that it is easier to get accepted for a loan.  With a high score it shows lenders that you have been responsible with the money lent to you and that you have paid it back on time.  Another big benefit that will save you a lot of money is you will be given lower interest rates on loans you receive.  This will save you money in the long run by not having to pay a high interest rate. You will also be eligible for lower auto and homeowner insurance premiums.  These are both generally expensive but with a good credit score, you will be able to save thousands of dollars each year. It can also eliminate the requirement of paying a deposit when signing up for utilities like power.  </a:t>
            </a:r>
          </a:p>
          <a:p>
            <a:endParaRPr lang="en-US" dirty="0"/>
          </a:p>
        </p:txBody>
      </p:sp>
      <p:sp>
        <p:nvSpPr>
          <p:cNvPr id="4" name="Slide Number Placeholder 3"/>
          <p:cNvSpPr>
            <a:spLocks noGrp="1"/>
          </p:cNvSpPr>
          <p:nvPr>
            <p:ph type="sldNum" sz="quarter" idx="10"/>
          </p:nvPr>
        </p:nvSpPr>
        <p:spPr/>
        <p:txBody>
          <a:bodyPr/>
          <a:lstStyle/>
          <a:p>
            <a:fld id="{93F06B97-D346-47A7-8B63-7BA22CE6D079}" type="slidenum">
              <a:rPr lang="en-US" smtClean="0"/>
              <a:t>8</a:t>
            </a:fld>
            <a:endParaRPr lang="en-US"/>
          </a:p>
        </p:txBody>
      </p:sp>
    </p:spTree>
    <p:extLst>
      <p:ext uri="{BB962C8B-B14F-4D97-AF65-F5344CB8AC3E}">
        <p14:creationId xmlns:p14="http://schemas.microsoft.com/office/powerpoint/2010/main" val="2792236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a:t>
            </a:r>
            <a:r>
              <a:rPr lang="en-US" baseline="0" dirty="0" smtClean="0"/>
              <a:t> to your credit score, lenders often look at some top Cs of credit including Capacity, Character, and Collateral. (Go over each bullet and sub-bullet)</a:t>
            </a:r>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9</a:t>
            </a:fld>
            <a:endParaRPr lang="en-US"/>
          </a:p>
        </p:txBody>
      </p:sp>
    </p:spTree>
    <p:extLst>
      <p:ext uri="{BB962C8B-B14F-4D97-AF65-F5344CB8AC3E}">
        <p14:creationId xmlns:p14="http://schemas.microsoft.com/office/powerpoint/2010/main" val="26920213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27F91A-1193-5D44-8A46-F16F927039D7}"/>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Tree>
    <p:extLst>
      <p:ext uri="{BB962C8B-B14F-4D97-AF65-F5344CB8AC3E}">
        <p14:creationId xmlns:p14="http://schemas.microsoft.com/office/powerpoint/2010/main" val="3535395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7A3A5-E906-1042-A841-B68C36E9A2E3}"/>
              </a:ext>
            </a:extLst>
          </p:cNvPr>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7F4D71DB-3BBD-F847-B7DA-6C13DD9F6D43}"/>
              </a:ext>
            </a:extLst>
          </p:cNvPr>
          <p:cNvSpPr>
            <a:spLocks noGrp="1"/>
          </p:cNvSpPr>
          <p:nvPr>
            <p:ph type="body" orient="vert" idx="1"/>
          </p:nvPr>
        </p:nvSpPr>
        <p:spPr>
          <a:xfrm>
            <a:off x="628650" y="1825625"/>
            <a:ext cx="78867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5ED2D7F7-C8BF-4B41-BCCF-2FD66DF0592C}"/>
              </a:ext>
            </a:extLst>
          </p:cNvPr>
          <p:cNvSpPr>
            <a:spLocks noGrp="1"/>
          </p:cNvSpPr>
          <p:nvPr>
            <p:ph type="dt" sz="half" idx="10"/>
          </p:nvPr>
        </p:nvSpPr>
        <p:spPr>
          <a:xfrm>
            <a:off x="628650" y="6356351"/>
            <a:ext cx="2057400" cy="365125"/>
          </a:xfrm>
          <a:prstGeom prst="rect">
            <a:avLst/>
          </a:prstGeom>
        </p:spPr>
        <p:txBody>
          <a:bodyPr/>
          <a:lstStyle/>
          <a:p>
            <a:fld id="{E9816EDE-13F5-574A-B68B-72842E99CDEC}" type="datetimeFigureOut">
              <a:rPr lang="en-US" smtClean="0"/>
              <a:t>2/25/2021</a:t>
            </a:fld>
            <a:endParaRPr lang="en-US"/>
          </a:p>
        </p:txBody>
      </p:sp>
      <p:sp>
        <p:nvSpPr>
          <p:cNvPr id="5" name="Footer Placeholder 4">
            <a:extLst>
              <a:ext uri="{FF2B5EF4-FFF2-40B4-BE49-F238E27FC236}">
                <a16:creationId xmlns:a16="http://schemas.microsoft.com/office/drawing/2014/main" id="{BCE19B7C-A3CB-3D43-81C5-D41FBC572D3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510BCEF-62EB-ED49-9205-9A10B738DDBE}"/>
              </a:ext>
            </a:extLst>
          </p:cNvPr>
          <p:cNvSpPr>
            <a:spLocks noGrp="1"/>
          </p:cNvSpPr>
          <p:nvPr>
            <p:ph type="sldNum" sz="quarter" idx="12"/>
          </p:nvPr>
        </p:nvSpPr>
        <p:spPr>
          <a:xfrm>
            <a:off x="6457950" y="6356351"/>
            <a:ext cx="2057400" cy="365125"/>
          </a:xfrm>
          <a:prstGeom prst="rect">
            <a:avLst/>
          </a:prstGeom>
        </p:spPr>
        <p:txBody>
          <a:bodyPr/>
          <a:lstStyle/>
          <a:p>
            <a:fld id="{0D1ECDD2-D74A-8340-ADB6-F31FFFBA01A1}" type="slidenum">
              <a:rPr lang="en-US" smtClean="0"/>
              <a:t>‹#›</a:t>
            </a:fld>
            <a:endParaRPr lang="en-US"/>
          </a:p>
        </p:txBody>
      </p:sp>
    </p:spTree>
    <p:extLst>
      <p:ext uri="{BB962C8B-B14F-4D97-AF65-F5344CB8AC3E}">
        <p14:creationId xmlns:p14="http://schemas.microsoft.com/office/powerpoint/2010/main" val="2450110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886231-CF85-DF4D-A8FC-867E3EA8D1CC}"/>
              </a:ext>
            </a:extLst>
          </p:cNvPr>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81391E44-A104-9440-8D04-DD0DE7818D42}"/>
              </a:ext>
            </a:extLst>
          </p:cNvPr>
          <p:cNvSpPr>
            <a:spLocks noGrp="1"/>
          </p:cNvSpPr>
          <p:nvPr>
            <p:ph type="body" orient="vert" idx="1"/>
          </p:nvPr>
        </p:nvSpPr>
        <p:spPr>
          <a:xfrm>
            <a:off x="628650" y="365125"/>
            <a:ext cx="5800725"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A79BB342-38A0-3343-821E-8FF2643D0FA8}"/>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2/25/2021</a:t>
            </a:fld>
            <a:endParaRPr lang="en-US"/>
          </a:p>
        </p:txBody>
      </p:sp>
      <p:sp>
        <p:nvSpPr>
          <p:cNvPr id="5" name="Footer Placeholder 4">
            <a:extLst>
              <a:ext uri="{FF2B5EF4-FFF2-40B4-BE49-F238E27FC236}">
                <a16:creationId xmlns:a16="http://schemas.microsoft.com/office/drawing/2014/main" id="{5FD93AD5-C359-1D45-A152-30FC6192B45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AADEA20-9AE4-3646-A07F-1F63629DE9B8}"/>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3414021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8014" y="4852276"/>
            <a:ext cx="6169572" cy="1103585"/>
          </a:xfrm>
          <a:noFill/>
        </p:spPr>
        <p:txBody>
          <a:bodyPr anchor="b">
            <a:noAutofit/>
          </a:bodyPr>
          <a:lstStyle>
            <a:lvl1pPr algn="l">
              <a:defRPr sz="3600">
                <a:solidFill>
                  <a:schemeClr val="bg1"/>
                </a:solidFill>
                <a:latin typeface="Arial Black"/>
                <a:cs typeface="Arial Black"/>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68014" y="5955861"/>
            <a:ext cx="6400800" cy="663903"/>
          </a:xfrm>
        </p:spPr>
        <p:txBody>
          <a:bodyPr anchor="t">
            <a:noAutofit/>
          </a:bodyPr>
          <a:lstStyle>
            <a:lvl1pPr marL="0" indent="0" algn="l">
              <a:buNone/>
              <a:defRPr sz="280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675800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9130" y="1535113"/>
            <a:ext cx="392355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9130" y="2174875"/>
            <a:ext cx="392355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9816EDE-13F5-574A-B68B-72842E99CDEC}" type="datetimeFigureOut">
              <a:rPr lang="en-US" smtClean="0"/>
              <a:t>2/25/2021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D1ECDD2-D74A-8340-ADB6-F31FFFBA01A1}" type="slidenum">
              <a:rPr lang="en-US" smtClean="0"/>
              <a:t>‹#›</a:t>
            </a:fld>
            <a:endParaRPr lang="en-US"/>
          </a:p>
        </p:txBody>
      </p:sp>
      <p:sp>
        <p:nvSpPr>
          <p:cNvPr id="10" name="Text Placeholder 2"/>
          <p:cNvSpPr>
            <a:spLocks noGrp="1"/>
          </p:cNvSpPr>
          <p:nvPr>
            <p:ph type="body" idx="13"/>
          </p:nvPr>
        </p:nvSpPr>
        <p:spPr>
          <a:xfrm>
            <a:off x="4976023" y="1535113"/>
            <a:ext cx="392355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3"/>
          <p:cNvSpPr>
            <a:spLocks noGrp="1"/>
          </p:cNvSpPr>
          <p:nvPr>
            <p:ph sz="half" idx="14"/>
          </p:nvPr>
        </p:nvSpPr>
        <p:spPr>
          <a:xfrm>
            <a:off x="4976023" y="2174875"/>
            <a:ext cx="392355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2239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95A81-CBD4-5C4D-BAAA-E966C98F2B6E}"/>
              </a:ext>
            </a:extLst>
          </p:cNvPr>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9F2973CA-101C-D046-BCC1-41B989190517}"/>
              </a:ext>
            </a:extLst>
          </p:cNvPr>
          <p:cNvSpPr>
            <a:spLocks noGrp="1"/>
          </p:cNvSpPr>
          <p:nvPr>
            <p:ph idx="1"/>
          </p:nvPr>
        </p:nvSpPr>
        <p:spPr>
          <a:xfrm>
            <a:off x="628650" y="1825625"/>
            <a:ext cx="78867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6860ADBC-62B3-5C47-9E9D-841E5D456408}"/>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2/25/2021</a:t>
            </a:fld>
            <a:endParaRPr lang="en-US"/>
          </a:p>
        </p:txBody>
      </p:sp>
      <p:sp>
        <p:nvSpPr>
          <p:cNvPr id="5" name="Footer Placeholder 4">
            <a:extLst>
              <a:ext uri="{FF2B5EF4-FFF2-40B4-BE49-F238E27FC236}">
                <a16:creationId xmlns:a16="http://schemas.microsoft.com/office/drawing/2014/main" id="{7215DDF4-E3F9-C34B-B0FA-30DD889BF99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99E9BDB-3C65-6C4E-89CF-067DFFD52870}"/>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238135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FCADB-2CCC-BD49-A874-AE5B9763F02A}"/>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D3ACAB85-1A7C-E546-BB74-B0031BEF7FEC}"/>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99CCE2BC-61EA-2742-A5A7-F69E06C476E6}"/>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2/25/2021</a:t>
            </a:fld>
            <a:endParaRPr lang="en-US"/>
          </a:p>
        </p:txBody>
      </p:sp>
      <p:sp>
        <p:nvSpPr>
          <p:cNvPr id="5" name="Footer Placeholder 4">
            <a:extLst>
              <a:ext uri="{FF2B5EF4-FFF2-40B4-BE49-F238E27FC236}">
                <a16:creationId xmlns:a16="http://schemas.microsoft.com/office/drawing/2014/main" id="{175D1B89-BA04-BD43-A691-DE9AE70E1F1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BDEEDA-A3DF-C14C-BB35-5877DEBBF9AD}"/>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4041170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D6E2F-5601-464A-844F-AD760DD3A0BE}"/>
              </a:ext>
            </a:extLst>
          </p:cNvPr>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966656D2-C7D8-964B-ACB9-3DC819D5CD92}"/>
              </a:ext>
            </a:extLst>
          </p:cNvPr>
          <p:cNvSpPr>
            <a:spLocks noGrp="1"/>
          </p:cNvSpPr>
          <p:nvPr>
            <p:ph sz="half" idx="1"/>
          </p:nvPr>
        </p:nvSpPr>
        <p:spPr>
          <a:xfrm>
            <a:off x="628650" y="1825625"/>
            <a:ext cx="38862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861FDB24-D3E9-324A-BA2D-A98EAEE2FCEF}"/>
              </a:ext>
            </a:extLst>
          </p:cNvPr>
          <p:cNvSpPr>
            <a:spLocks noGrp="1"/>
          </p:cNvSpPr>
          <p:nvPr>
            <p:ph sz="half" idx="2"/>
          </p:nvPr>
        </p:nvSpPr>
        <p:spPr>
          <a:xfrm>
            <a:off x="4629150" y="1825625"/>
            <a:ext cx="38862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6A2A7BC6-2F06-B749-A887-9A6EBDF8322F}"/>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2/25/2021</a:t>
            </a:fld>
            <a:endParaRPr lang="en-US"/>
          </a:p>
        </p:txBody>
      </p:sp>
      <p:sp>
        <p:nvSpPr>
          <p:cNvPr id="6" name="Footer Placeholder 5">
            <a:extLst>
              <a:ext uri="{FF2B5EF4-FFF2-40B4-BE49-F238E27FC236}">
                <a16:creationId xmlns:a16="http://schemas.microsoft.com/office/drawing/2014/main" id="{E1120291-E360-A647-85F4-3B09C5FD0C1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3E4C6B4-53CD-2B45-90F3-EEE5D5589BDF}"/>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407474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AB9C7-ED41-8944-A783-7EBB0155D7D2}"/>
              </a:ext>
            </a:extLst>
          </p:cNvPr>
          <p:cNvSpPr>
            <a:spLocks noGrp="1"/>
          </p:cNvSpPr>
          <p:nvPr>
            <p:ph type="title"/>
          </p:nvPr>
        </p:nvSpPr>
        <p:spPr>
          <a:xfrm>
            <a:off x="629841" y="365126"/>
            <a:ext cx="7886700" cy="1325563"/>
          </a:xfrm>
          <a:prstGeom prst="rect">
            <a:avLst/>
          </a:prstGeo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EBEAE6BA-4BF5-C340-8623-69527AA63C8D}"/>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a:extLst>
              <a:ext uri="{FF2B5EF4-FFF2-40B4-BE49-F238E27FC236}">
                <a16:creationId xmlns:a16="http://schemas.microsoft.com/office/drawing/2014/main" id="{32B60FAA-80F4-D54B-B3DD-2E760A09FC19}"/>
              </a:ext>
            </a:extLst>
          </p:cNvPr>
          <p:cNvSpPr>
            <a:spLocks noGrp="1"/>
          </p:cNvSpPr>
          <p:nvPr>
            <p:ph sz="half" idx="2"/>
          </p:nvPr>
        </p:nvSpPr>
        <p:spPr>
          <a:xfrm>
            <a:off x="629842" y="2505075"/>
            <a:ext cx="3868340"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E4F6CF88-ABE8-7A40-9766-5FB3B052454B}"/>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a:extLst>
              <a:ext uri="{FF2B5EF4-FFF2-40B4-BE49-F238E27FC236}">
                <a16:creationId xmlns:a16="http://schemas.microsoft.com/office/drawing/2014/main" id="{6DB5979B-24E1-464B-AC00-06018D273B48}"/>
              </a:ext>
            </a:extLst>
          </p:cNvPr>
          <p:cNvSpPr>
            <a:spLocks noGrp="1"/>
          </p:cNvSpPr>
          <p:nvPr>
            <p:ph sz="quarter" idx="4"/>
          </p:nvPr>
        </p:nvSpPr>
        <p:spPr>
          <a:xfrm>
            <a:off x="4629150" y="2505075"/>
            <a:ext cx="3887391"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DF0A28EF-FE7A-AD48-B47E-F82A9C099846}"/>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2/25/2021</a:t>
            </a:fld>
            <a:endParaRPr lang="en-US"/>
          </a:p>
        </p:txBody>
      </p:sp>
      <p:sp>
        <p:nvSpPr>
          <p:cNvPr id="8" name="Footer Placeholder 7">
            <a:extLst>
              <a:ext uri="{FF2B5EF4-FFF2-40B4-BE49-F238E27FC236}">
                <a16:creationId xmlns:a16="http://schemas.microsoft.com/office/drawing/2014/main" id="{4C882FA5-006B-704D-810B-AC49389EE2E0}"/>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0886E82-4D32-CC4C-85FE-B461FA65D3E9}"/>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2701265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B3BC8-8093-F742-9A81-F7ACBD078537}"/>
              </a:ext>
            </a:extLst>
          </p:cNvPr>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5C5C00AE-6B7F-8E4A-9F40-2E40799D3BE0}"/>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2/25/2021</a:t>
            </a:fld>
            <a:endParaRPr lang="en-US"/>
          </a:p>
        </p:txBody>
      </p:sp>
      <p:sp>
        <p:nvSpPr>
          <p:cNvPr id="4" name="Footer Placeholder 3">
            <a:extLst>
              <a:ext uri="{FF2B5EF4-FFF2-40B4-BE49-F238E27FC236}">
                <a16:creationId xmlns:a16="http://schemas.microsoft.com/office/drawing/2014/main" id="{E2146C5E-28F5-E243-8CFA-F4116C492F65}"/>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2C9897B-5E68-034A-9988-9BE6AD9C0C06}"/>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2525938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92D635-B937-404E-8790-0CEF8095677D}"/>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2/25/2021</a:t>
            </a:fld>
            <a:endParaRPr lang="en-US"/>
          </a:p>
        </p:txBody>
      </p:sp>
      <p:sp>
        <p:nvSpPr>
          <p:cNvPr id="3" name="Footer Placeholder 2">
            <a:extLst>
              <a:ext uri="{FF2B5EF4-FFF2-40B4-BE49-F238E27FC236}">
                <a16:creationId xmlns:a16="http://schemas.microsoft.com/office/drawing/2014/main" id="{27337F8E-3703-114C-92A7-5CD9D13D462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411A513-EC56-F048-9449-07869BF8C2F3}"/>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2802092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94BEC-60F1-4848-9F12-6230DE3BD444}"/>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45E1CA6C-9F4A-214A-B1F3-935CD3337BCF}"/>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1D2CEAFA-D6C9-2744-8699-27E563ACA381}"/>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a:extLst>
              <a:ext uri="{FF2B5EF4-FFF2-40B4-BE49-F238E27FC236}">
                <a16:creationId xmlns:a16="http://schemas.microsoft.com/office/drawing/2014/main" id="{BD02AC7D-9E9A-EE4E-8AE8-5900016327A7}"/>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2/25/2021</a:t>
            </a:fld>
            <a:endParaRPr lang="en-US"/>
          </a:p>
        </p:txBody>
      </p:sp>
      <p:sp>
        <p:nvSpPr>
          <p:cNvPr id="6" name="Footer Placeholder 5">
            <a:extLst>
              <a:ext uri="{FF2B5EF4-FFF2-40B4-BE49-F238E27FC236}">
                <a16:creationId xmlns:a16="http://schemas.microsoft.com/office/drawing/2014/main" id="{E33D347A-6429-6A4E-B104-5BDF808D992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E4B637D-5AA1-DA4D-9D9B-9BC55AB2679A}"/>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1721068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23D4C-C433-2C46-BC4C-099E705B4B51}"/>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F1A0A918-01D3-D647-AFAA-4587A5795188}"/>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a:extLst>
              <a:ext uri="{FF2B5EF4-FFF2-40B4-BE49-F238E27FC236}">
                <a16:creationId xmlns:a16="http://schemas.microsoft.com/office/drawing/2014/main" id="{EEBF0933-9488-7647-B462-E4166B7B87F9}"/>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a:extLst>
              <a:ext uri="{FF2B5EF4-FFF2-40B4-BE49-F238E27FC236}">
                <a16:creationId xmlns:a16="http://schemas.microsoft.com/office/drawing/2014/main" id="{2F1C65E8-C326-3246-8779-F5B598503CFC}"/>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2/25/2021</a:t>
            </a:fld>
            <a:endParaRPr lang="en-US"/>
          </a:p>
        </p:txBody>
      </p:sp>
      <p:sp>
        <p:nvSpPr>
          <p:cNvPr id="6" name="Footer Placeholder 5">
            <a:extLst>
              <a:ext uri="{FF2B5EF4-FFF2-40B4-BE49-F238E27FC236}">
                <a16:creationId xmlns:a16="http://schemas.microsoft.com/office/drawing/2014/main" id="{3548BD9C-37AE-8745-81B8-9E85AD0C04D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F40DDA1-E183-C548-A5F5-17F200169E67}"/>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4024282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62742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4.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4.jp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4.jpg"/><Relationship Id="rId2" Type="http://schemas.openxmlformats.org/officeDocument/2006/relationships/slideLayout" Target="../slideLayouts/slideLayout8.xml"/><Relationship Id="rId1" Type="http://schemas.openxmlformats.org/officeDocument/2006/relationships/tags" Target="../tags/tag16.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4.jpg"/><Relationship Id="rId4" Type="http://schemas.openxmlformats.org/officeDocument/2006/relationships/hyperlink" Target="https://www.farmcreditofnc.com/"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4.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4.jp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4.jpg"/><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3576" y="5748971"/>
            <a:ext cx="2062133" cy="1000270"/>
          </a:xfrm>
          <a:prstGeom prst="rect">
            <a:avLst/>
          </a:prstGeom>
        </p:spPr>
      </p:pic>
    </p:spTree>
    <p:custDataLst>
      <p:tags r:id="rId1"/>
    </p:custDataLst>
    <p:extLst>
      <p:ext uri="{BB962C8B-B14F-4D97-AF65-F5344CB8AC3E}">
        <p14:creationId xmlns:p14="http://schemas.microsoft.com/office/powerpoint/2010/main" val="630928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956" y="745475"/>
            <a:ext cx="7778995" cy="635551"/>
          </a:xfrm>
        </p:spPr>
        <p:txBody>
          <a:bodyPr/>
          <a:lstStyle/>
          <a:p>
            <a:r>
              <a:rPr lang="en-US" b="1" dirty="0" smtClean="0"/>
              <a:t>WHAT IS A LOAN?</a:t>
            </a:r>
            <a:endParaRPr lang="en-US" b="1" dirty="0"/>
          </a:p>
        </p:txBody>
      </p:sp>
      <p:sp>
        <p:nvSpPr>
          <p:cNvPr id="3" name="Content Placeholder 2"/>
          <p:cNvSpPr>
            <a:spLocks noGrp="1"/>
          </p:cNvSpPr>
          <p:nvPr>
            <p:ph idx="1"/>
          </p:nvPr>
        </p:nvSpPr>
        <p:spPr>
          <a:xfrm>
            <a:off x="1130252" y="1395094"/>
            <a:ext cx="7886700" cy="4351338"/>
          </a:xfrm>
        </p:spPr>
        <p:txBody>
          <a:bodyPr/>
          <a:lstStyle/>
          <a:p>
            <a:pPr>
              <a:buFont typeface="Wingdings" panose="05000000000000000000" pitchFamily="2" charset="2"/>
              <a:buChar char="§"/>
            </a:pPr>
            <a:r>
              <a:rPr lang="en-US" sz="2800" dirty="0" smtClean="0"/>
              <a:t> A form of debt</a:t>
            </a:r>
          </a:p>
          <a:p>
            <a:pPr>
              <a:buFont typeface="Wingdings" panose="05000000000000000000" pitchFamily="2" charset="2"/>
              <a:buChar char="§"/>
            </a:pPr>
            <a:r>
              <a:rPr lang="en-US" sz="2800" dirty="0"/>
              <a:t> </a:t>
            </a:r>
            <a:r>
              <a:rPr lang="en-US" sz="2800" dirty="0" smtClean="0"/>
              <a:t>Money borrowed from a lender, with a promise to repay the money + interest</a:t>
            </a:r>
          </a:p>
          <a:p>
            <a:pPr>
              <a:buFont typeface="Wingdings" panose="05000000000000000000" pitchFamily="2" charset="2"/>
              <a:buChar char="§"/>
            </a:pPr>
            <a:r>
              <a:rPr lang="en-US" sz="2800" dirty="0" smtClean="0"/>
              <a:t> Lenders</a:t>
            </a:r>
          </a:p>
          <a:p>
            <a:pPr lvl="1"/>
            <a:r>
              <a:rPr lang="en-US" sz="2800" dirty="0" smtClean="0"/>
              <a:t> Bank</a:t>
            </a:r>
          </a:p>
          <a:p>
            <a:pPr lvl="1"/>
            <a:r>
              <a:rPr lang="en-US" sz="2800" dirty="0" smtClean="0"/>
              <a:t> Credit Union</a:t>
            </a:r>
          </a:p>
          <a:p>
            <a:pPr lvl="1"/>
            <a:r>
              <a:rPr lang="en-US" sz="2800" dirty="0" smtClean="0"/>
              <a:t> Farm Credit</a:t>
            </a:r>
            <a:endParaRPr lang="en-US"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6506" y="4698607"/>
            <a:ext cx="2301893" cy="15278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0918" y="5606472"/>
            <a:ext cx="1956034" cy="948805"/>
          </a:xfrm>
          <a:prstGeom prst="rect">
            <a:avLst/>
          </a:prstGeom>
        </p:spPr>
      </p:pic>
    </p:spTree>
    <p:custDataLst>
      <p:tags r:id="rId1"/>
    </p:custDataLst>
    <p:extLst>
      <p:ext uri="{BB962C8B-B14F-4D97-AF65-F5344CB8AC3E}">
        <p14:creationId xmlns:p14="http://schemas.microsoft.com/office/powerpoint/2010/main" val="1786152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956" y="703385"/>
            <a:ext cx="7277393" cy="450166"/>
          </a:xfrm>
        </p:spPr>
        <p:txBody>
          <a:bodyPr/>
          <a:lstStyle/>
          <a:p>
            <a:r>
              <a:rPr lang="en-US" b="1" dirty="0" smtClean="0"/>
              <a:t>SPEAKING THE LOAN LANGUAGE</a:t>
            </a:r>
            <a:endParaRPr lang="en-US" b="1" dirty="0"/>
          </a:p>
        </p:txBody>
      </p:sp>
      <p:sp>
        <p:nvSpPr>
          <p:cNvPr id="3" name="Content Placeholder 2"/>
          <p:cNvSpPr>
            <a:spLocks noGrp="1"/>
          </p:cNvSpPr>
          <p:nvPr>
            <p:ph idx="1"/>
          </p:nvPr>
        </p:nvSpPr>
        <p:spPr>
          <a:xfrm>
            <a:off x="4437948" y="1455453"/>
            <a:ext cx="4293704" cy="4475384"/>
          </a:xfrm>
        </p:spPr>
        <p:txBody>
          <a:bodyPr/>
          <a:lstStyle/>
          <a:p>
            <a:pPr>
              <a:buFont typeface="Wingdings" panose="05000000000000000000" pitchFamily="2" charset="2"/>
              <a:buChar char="§"/>
            </a:pPr>
            <a:r>
              <a:rPr lang="en-US" sz="3600" dirty="0" smtClean="0">
                <a:cs typeface="Adobe Devanagari" panose="02040503050201020203" pitchFamily="18" charset="0"/>
              </a:rPr>
              <a:t> Borrower</a:t>
            </a:r>
          </a:p>
          <a:p>
            <a:pPr>
              <a:buFont typeface="Wingdings" panose="05000000000000000000" pitchFamily="2" charset="2"/>
              <a:buChar char="§"/>
            </a:pPr>
            <a:r>
              <a:rPr lang="en-US" sz="3600" dirty="0" smtClean="0">
                <a:cs typeface="Adobe Devanagari" panose="02040503050201020203" pitchFamily="18" charset="0"/>
              </a:rPr>
              <a:t> Lender</a:t>
            </a:r>
          </a:p>
          <a:p>
            <a:pPr>
              <a:buFont typeface="Wingdings" panose="05000000000000000000" pitchFamily="2" charset="2"/>
              <a:buChar char="§"/>
            </a:pPr>
            <a:r>
              <a:rPr lang="en-US" sz="3600" dirty="0" smtClean="0">
                <a:cs typeface="Adobe Devanagari" panose="02040503050201020203" pitchFamily="18" charset="0"/>
              </a:rPr>
              <a:t> Collateral</a:t>
            </a:r>
          </a:p>
          <a:p>
            <a:pPr>
              <a:buFont typeface="Wingdings" panose="05000000000000000000" pitchFamily="2" charset="2"/>
              <a:buChar char="§"/>
            </a:pPr>
            <a:r>
              <a:rPr lang="en-US" sz="3600" dirty="0" smtClean="0">
                <a:cs typeface="Adobe Devanagari" panose="02040503050201020203" pitchFamily="18" charset="0"/>
              </a:rPr>
              <a:t> Interest</a:t>
            </a:r>
          </a:p>
          <a:p>
            <a:pPr lvl="1"/>
            <a:r>
              <a:rPr lang="en-US" sz="3200" dirty="0" smtClean="0">
                <a:latin typeface="Adobe Devanagari" panose="02040503050201020203" pitchFamily="18" charset="0"/>
                <a:cs typeface="Adobe Devanagari" panose="02040503050201020203" pitchFamily="18" charset="0"/>
              </a:rPr>
              <a:t> </a:t>
            </a:r>
            <a:r>
              <a:rPr lang="en-US" sz="3200" dirty="0" smtClean="0">
                <a:cs typeface="Adobe Devanagari" panose="02040503050201020203" pitchFamily="18" charset="0"/>
              </a:rPr>
              <a:t>Annual Percentage Rate</a:t>
            </a:r>
            <a:endParaRPr lang="en-US" b="1" dirty="0" smtClean="0"/>
          </a:p>
          <a:p>
            <a:pPr marL="0" indent="0">
              <a:buNone/>
            </a:pPr>
            <a:endParaRPr lang="en-US" dirty="0" smtClean="0"/>
          </a:p>
          <a:p>
            <a:endParaRPr lang="en-US" dirty="0"/>
          </a:p>
        </p:txBody>
      </p:sp>
      <p:pic>
        <p:nvPicPr>
          <p:cNvPr id="4" name="Picture 3"/>
          <p:cNvPicPr>
            <a:picLocks noChangeAspect="1"/>
          </p:cNvPicPr>
          <p:nvPr/>
        </p:nvPicPr>
        <p:blipFill>
          <a:blip r:embed="rId4">
            <a:duotone>
              <a:schemeClr val="accent6">
                <a:shade val="45000"/>
                <a:satMod val="135000"/>
              </a:schemeClr>
              <a:prstClr val="white"/>
            </a:duotone>
          </a:blip>
          <a:stretch>
            <a:fillRect/>
          </a:stretch>
        </p:blipFill>
        <p:spPr>
          <a:xfrm>
            <a:off x="1237956" y="1353306"/>
            <a:ext cx="3199992" cy="239690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6068" y="5530872"/>
            <a:ext cx="2070284" cy="1004224"/>
          </a:xfrm>
          <a:prstGeom prst="rect">
            <a:avLst/>
          </a:prstGeom>
        </p:spPr>
      </p:pic>
    </p:spTree>
    <p:custDataLst>
      <p:tags r:id="rId1"/>
    </p:custDataLst>
    <p:extLst>
      <p:ext uri="{BB962C8B-B14F-4D97-AF65-F5344CB8AC3E}">
        <p14:creationId xmlns:p14="http://schemas.microsoft.com/office/powerpoint/2010/main" val="642682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822" y="745589"/>
            <a:ext cx="7305528" cy="520504"/>
          </a:xfrm>
        </p:spPr>
        <p:txBody>
          <a:bodyPr/>
          <a:lstStyle/>
          <a:p>
            <a:r>
              <a:rPr lang="en-US" b="1" dirty="0"/>
              <a:t>SPEAKING THE LOAN LANGUAGE</a:t>
            </a:r>
          </a:p>
        </p:txBody>
      </p:sp>
      <p:sp>
        <p:nvSpPr>
          <p:cNvPr id="3" name="Content Placeholder 2"/>
          <p:cNvSpPr>
            <a:spLocks noGrp="1"/>
          </p:cNvSpPr>
          <p:nvPr>
            <p:ph idx="1"/>
          </p:nvPr>
        </p:nvSpPr>
        <p:spPr>
          <a:xfrm>
            <a:off x="1209822" y="1392702"/>
            <a:ext cx="7305527" cy="4937760"/>
          </a:xfrm>
        </p:spPr>
        <p:txBody>
          <a:bodyPr>
            <a:normAutofit lnSpcReduction="10000"/>
          </a:bodyPr>
          <a:lstStyle/>
          <a:p>
            <a:r>
              <a:rPr lang="en-US" dirty="0" smtClean="0"/>
              <a:t>LOAN AMOUNT</a:t>
            </a:r>
          </a:p>
          <a:p>
            <a:pPr lvl="1"/>
            <a:r>
              <a:rPr lang="en-US" dirty="0" smtClean="0"/>
              <a:t>Larger loan amount = larger monthly payment</a:t>
            </a:r>
          </a:p>
          <a:p>
            <a:r>
              <a:rPr lang="en-US" dirty="0" smtClean="0"/>
              <a:t>DOWN PAYMENT</a:t>
            </a:r>
          </a:p>
          <a:p>
            <a:pPr lvl="1"/>
            <a:r>
              <a:rPr lang="en-US" dirty="0" smtClean="0"/>
              <a:t>15-25% for land</a:t>
            </a:r>
          </a:p>
          <a:p>
            <a:pPr lvl="1"/>
            <a:r>
              <a:rPr lang="en-US" dirty="0" smtClean="0"/>
              <a:t>5+% on average for homes</a:t>
            </a:r>
          </a:p>
          <a:p>
            <a:r>
              <a:rPr lang="en-US" dirty="0" smtClean="0"/>
              <a:t>FEES</a:t>
            </a:r>
          </a:p>
          <a:p>
            <a:pPr lvl="1"/>
            <a:r>
              <a:rPr lang="en-US" dirty="0" smtClean="0"/>
              <a:t>Charges in addition to the purchase price of the things you buy</a:t>
            </a:r>
          </a:p>
          <a:p>
            <a:pPr lvl="1"/>
            <a:r>
              <a:rPr lang="en-US" dirty="0" smtClean="0"/>
              <a:t>Cover costs that the lender has in providing money to you for your purchases</a:t>
            </a:r>
          </a:p>
          <a:p>
            <a:r>
              <a:rPr lang="en-US" dirty="0" smtClean="0"/>
              <a:t>TERM</a:t>
            </a:r>
          </a:p>
          <a:p>
            <a:pPr lvl="1"/>
            <a:r>
              <a:rPr lang="en-US" dirty="0" smtClean="0"/>
              <a:t>Length of time you have to repay the loan</a:t>
            </a:r>
          </a:p>
          <a:p>
            <a:pPr lvl="1"/>
            <a:r>
              <a:rPr lang="en-US" dirty="0" smtClean="0"/>
              <a:t>Longer term = lower monthly payment BUT larger </a:t>
            </a:r>
            <a:r>
              <a:rPr lang="en-US" u="sng" dirty="0" smtClean="0"/>
              <a:t>total</a:t>
            </a:r>
            <a:r>
              <a:rPr lang="en-US" dirty="0" smtClean="0"/>
              <a:t> interest charges over the full life of the loan</a:t>
            </a:r>
          </a:p>
          <a:p>
            <a:r>
              <a:rPr lang="en-US" dirty="0" smtClean="0"/>
              <a:t>INTEREST RATE</a:t>
            </a:r>
          </a:p>
          <a:p>
            <a:pPr lvl="1"/>
            <a:r>
              <a:rPr lang="en-US" dirty="0" smtClean="0"/>
              <a:t>Percentage amount added onto each payment</a:t>
            </a:r>
          </a:p>
          <a:p>
            <a:pPr lvl="1"/>
            <a:r>
              <a:rPr lang="en-US" dirty="0" smtClean="0"/>
              <a:t>Higher rate = greater </a:t>
            </a:r>
            <a:r>
              <a:rPr lang="en-US" u="sng" dirty="0" smtClean="0"/>
              <a:t>total</a:t>
            </a:r>
            <a:r>
              <a:rPr lang="en-US" dirty="0" smtClean="0"/>
              <a:t> interest charge over the full life of the loan</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7090" y="5984836"/>
            <a:ext cx="1156969" cy="561206"/>
          </a:xfrm>
          <a:prstGeom prst="rect">
            <a:avLst/>
          </a:prstGeom>
        </p:spPr>
      </p:pic>
    </p:spTree>
    <p:custDataLst>
      <p:tags r:id="rId1"/>
    </p:custDataLst>
    <p:extLst>
      <p:ext uri="{BB962C8B-B14F-4D97-AF65-F5344CB8AC3E}">
        <p14:creationId xmlns:p14="http://schemas.microsoft.com/office/powerpoint/2010/main" val="2652210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956" y="745589"/>
            <a:ext cx="7277393" cy="464234"/>
          </a:xfrm>
        </p:spPr>
        <p:txBody>
          <a:bodyPr/>
          <a:lstStyle/>
          <a:p>
            <a:r>
              <a:rPr lang="en-US" b="1" dirty="0" smtClean="0"/>
              <a:t>INTEREST RATES</a:t>
            </a:r>
            <a:endParaRPr lang="en-US" b="1" dirty="0"/>
          </a:p>
        </p:txBody>
      </p:sp>
      <p:sp>
        <p:nvSpPr>
          <p:cNvPr id="3" name="Content Placeholder 2"/>
          <p:cNvSpPr>
            <a:spLocks noGrp="1"/>
          </p:cNvSpPr>
          <p:nvPr>
            <p:ph idx="1"/>
          </p:nvPr>
        </p:nvSpPr>
        <p:spPr>
          <a:xfrm>
            <a:off x="1237956" y="1336431"/>
            <a:ext cx="7277394" cy="4705596"/>
          </a:xfrm>
        </p:spPr>
        <p:txBody>
          <a:bodyPr>
            <a:normAutofit/>
          </a:bodyPr>
          <a:lstStyle/>
          <a:p>
            <a:pPr>
              <a:buFont typeface="Wingdings" panose="05000000000000000000" pitchFamily="2" charset="2"/>
              <a:buChar char="§"/>
            </a:pPr>
            <a:r>
              <a:rPr lang="en-US" sz="3200" dirty="0" smtClean="0">
                <a:latin typeface="Adobe Devanagari" panose="02040503050201020203" pitchFamily="18" charset="0"/>
                <a:cs typeface="Adobe Devanagari" panose="02040503050201020203" pitchFamily="18" charset="0"/>
              </a:rPr>
              <a:t> </a:t>
            </a:r>
            <a:r>
              <a:rPr lang="en-US" sz="2800" dirty="0"/>
              <a:t>Interest rates are the amount a lender charges for the use of borrowing money or assets</a:t>
            </a:r>
          </a:p>
          <a:p>
            <a:pPr lvl="1"/>
            <a:r>
              <a:rPr lang="en-US" sz="2400" dirty="0" smtClean="0">
                <a:latin typeface="Adobe Devanagari" panose="02040503050201020203" pitchFamily="18" charset="0"/>
                <a:cs typeface="Adobe Devanagari" panose="02040503050201020203" pitchFamily="18" charset="0"/>
              </a:rPr>
              <a:t> </a:t>
            </a:r>
            <a:r>
              <a:rPr lang="en-US" sz="2400" dirty="0"/>
              <a:t>Fixed Rates</a:t>
            </a:r>
          </a:p>
          <a:p>
            <a:pPr lvl="1"/>
            <a:r>
              <a:rPr lang="en-US" sz="2400" dirty="0"/>
              <a:t> Variable Rates</a:t>
            </a:r>
          </a:p>
          <a:p>
            <a:pPr lvl="1"/>
            <a:r>
              <a:rPr lang="en-US" sz="2400" dirty="0"/>
              <a:t> Adjustable Rate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9660" y="5823541"/>
            <a:ext cx="1422873" cy="690187"/>
          </a:xfrm>
          <a:prstGeom prst="rect">
            <a:avLst/>
          </a:prstGeom>
        </p:spPr>
      </p:pic>
    </p:spTree>
    <p:custDataLst>
      <p:tags r:id="rId1"/>
    </p:custDataLst>
    <p:extLst>
      <p:ext uri="{BB962C8B-B14F-4D97-AF65-F5344CB8AC3E}">
        <p14:creationId xmlns:p14="http://schemas.microsoft.com/office/powerpoint/2010/main" val="1768601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024" y="720412"/>
            <a:ext cx="7722479" cy="517548"/>
          </a:xfrm>
        </p:spPr>
        <p:txBody>
          <a:bodyPr/>
          <a:lstStyle/>
          <a:p>
            <a:r>
              <a:rPr lang="en-US" b="1" dirty="0" smtClean="0"/>
              <a:t>INTEREST</a:t>
            </a:r>
            <a:endParaRPr lang="en-US" b="1"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2418892770"/>
              </p:ext>
            </p:extLst>
          </p:nvPr>
        </p:nvGraphicFramePr>
        <p:xfrm>
          <a:off x="1546958" y="1293509"/>
          <a:ext cx="6968392" cy="39917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a:off x="1546958" y="5539099"/>
            <a:ext cx="1200603" cy="369332"/>
          </a:xfrm>
          <a:prstGeom prst="rect">
            <a:avLst/>
          </a:prstGeom>
        </p:spPr>
        <p:txBody>
          <a:bodyPr wrap="square">
            <a:spAutoFit/>
          </a:bodyPr>
          <a:lstStyle/>
          <a:p>
            <a:r>
              <a:rPr lang="en-US" b="1" dirty="0" smtClean="0">
                <a:solidFill>
                  <a:schemeClr val="accent1">
                    <a:lumMod val="50000"/>
                  </a:schemeClr>
                </a:solidFill>
              </a:rPr>
              <a:t>Activity </a:t>
            </a:r>
            <a:r>
              <a:rPr lang="en-US" b="1" dirty="0">
                <a:solidFill>
                  <a:schemeClr val="accent1">
                    <a:lumMod val="50000"/>
                  </a:schemeClr>
                </a:solidFill>
              </a:rPr>
              <a:t>6</a:t>
            </a:r>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15199" y="5723765"/>
            <a:ext cx="1738861" cy="843462"/>
          </a:xfrm>
          <a:prstGeom prst="rect">
            <a:avLst/>
          </a:prstGeom>
        </p:spPr>
      </p:pic>
    </p:spTree>
    <p:custDataLst>
      <p:tags r:id="rId1"/>
    </p:custDataLst>
    <p:extLst>
      <p:ext uri="{BB962C8B-B14F-4D97-AF65-F5344CB8AC3E}">
        <p14:creationId xmlns:p14="http://schemas.microsoft.com/office/powerpoint/2010/main" val="3182934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09822" y="759654"/>
            <a:ext cx="7737230" cy="675251"/>
          </a:xfrm>
        </p:spPr>
        <p:txBody>
          <a:bodyPr>
            <a:normAutofit/>
          </a:bodyPr>
          <a:lstStyle/>
          <a:p>
            <a:r>
              <a:rPr lang="en-US" sz="3300" b="1" dirty="0" smtClean="0"/>
              <a:t>LOAN TYPES</a:t>
            </a:r>
            <a:endParaRPr lang="en-US" sz="3300" b="1" dirty="0"/>
          </a:p>
        </p:txBody>
      </p:sp>
      <p:sp>
        <p:nvSpPr>
          <p:cNvPr id="6" name="Text Placeholder 5"/>
          <p:cNvSpPr>
            <a:spLocks noGrp="1"/>
          </p:cNvSpPr>
          <p:nvPr>
            <p:ph type="body" sz="half" idx="2"/>
          </p:nvPr>
        </p:nvSpPr>
        <p:spPr>
          <a:xfrm>
            <a:off x="1209822" y="1434905"/>
            <a:ext cx="2801068" cy="4603201"/>
          </a:xfrm>
        </p:spPr>
        <p:txBody>
          <a:bodyPr/>
          <a:lstStyle/>
          <a:p>
            <a:pPr marL="457200" lvl="0" indent="-457200">
              <a:buFont typeface="Wingdings" panose="05000000000000000000" pitchFamily="2" charset="2"/>
              <a:buChar char="§"/>
            </a:pPr>
            <a:r>
              <a:rPr lang="en-US" sz="2800" dirty="0"/>
              <a:t>Secured</a:t>
            </a:r>
          </a:p>
          <a:p>
            <a:pPr marL="457200" lvl="0" indent="-457200">
              <a:buFont typeface="Wingdings" panose="05000000000000000000" pitchFamily="2" charset="2"/>
              <a:buChar char="§"/>
            </a:pPr>
            <a:r>
              <a:rPr lang="en-US" sz="2800" dirty="0"/>
              <a:t>Unsecured</a:t>
            </a:r>
          </a:p>
          <a:p>
            <a:pPr marL="457200" lvl="0" indent="-457200">
              <a:buFont typeface="Wingdings" panose="05000000000000000000" pitchFamily="2" charset="2"/>
              <a:buChar char="§"/>
            </a:pPr>
            <a:r>
              <a:rPr lang="en-US" sz="2800" dirty="0"/>
              <a:t>Commercial</a:t>
            </a:r>
          </a:p>
          <a:p>
            <a:pPr marL="457200" lvl="0" indent="-457200">
              <a:buFont typeface="Wingdings" panose="05000000000000000000" pitchFamily="2" charset="2"/>
              <a:buChar char="§"/>
            </a:pPr>
            <a:r>
              <a:rPr lang="en-US" sz="2800" dirty="0" err="1"/>
              <a:t>Agri</a:t>
            </a:r>
            <a:r>
              <a:rPr lang="en-US" sz="2800" dirty="0"/>
              <a:t>-Consumer loans</a:t>
            </a:r>
          </a:p>
          <a:p>
            <a:endParaRPr lang="en-US" dirty="0"/>
          </a:p>
        </p:txBody>
      </p:sp>
      <p:pic>
        <p:nvPicPr>
          <p:cNvPr id="10" name="Content Placeholder 9"/>
          <p:cNvPicPr>
            <a:picLocks noGrp="1" noChangeAspect="1"/>
          </p:cNvPicPr>
          <p:nvPr>
            <p:ph idx="1"/>
          </p:nvPr>
        </p:nvPicPr>
        <p:blipFill>
          <a:blip r:embed="rId4">
            <a:extLst>
              <a:ext uri="{BEBA8EAE-BF5A-486C-A8C5-ECC9F3942E4B}">
                <a14:imgProps xmlns:a14="http://schemas.microsoft.com/office/drawing/2010/main">
                  <a14:imgLayer r:embed="rId5">
                    <a14:imgEffect>
                      <a14:saturation sat="66000"/>
                    </a14:imgEffect>
                  </a14:imgLayer>
                </a14:imgProps>
              </a:ext>
            </a:extLst>
          </a:blip>
          <a:stretch>
            <a:fillRect/>
          </a:stretch>
        </p:blipFill>
        <p:spPr>
          <a:xfrm>
            <a:off x="4315687" y="2385193"/>
            <a:ext cx="4095314" cy="2719544"/>
          </a:xfrm>
          <a:prstGeom prst="rect">
            <a:avLst/>
          </a:prstGeom>
          <a:ln>
            <a:noFill/>
          </a:ln>
          <a:effectLst>
            <a:softEdge rad="112500"/>
          </a:effectLst>
        </p:spPr>
      </p:pic>
      <p:pic>
        <p:nvPicPr>
          <p:cNvPr id="8" name="Picture 7"/>
          <p:cNvPicPr>
            <a:picLocks noChangeAspect="1"/>
          </p:cNvPicPr>
          <p:nvPr/>
        </p:nvPicPr>
        <p:blipFill>
          <a:blip r:embed="rId6"/>
          <a:stretch>
            <a:fillRect/>
          </a:stretch>
        </p:blipFill>
        <p:spPr>
          <a:xfrm flipH="1">
            <a:off x="7098220" y="4657091"/>
            <a:ext cx="1528930" cy="895291"/>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27636" y="5788917"/>
            <a:ext cx="1526618" cy="740510"/>
          </a:xfrm>
          <a:prstGeom prst="rect">
            <a:avLst/>
          </a:prstGeom>
        </p:spPr>
      </p:pic>
    </p:spTree>
    <p:custDataLst>
      <p:tags r:id="rId1"/>
    </p:custDataLst>
    <p:extLst>
      <p:ext uri="{BB962C8B-B14F-4D97-AF65-F5344CB8AC3E}">
        <p14:creationId xmlns:p14="http://schemas.microsoft.com/office/powerpoint/2010/main" val="2249214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55344" y="751903"/>
            <a:ext cx="3184263" cy="600164"/>
          </a:xfrm>
          <a:prstGeom prst="rect">
            <a:avLst/>
          </a:prstGeom>
          <a:noFill/>
        </p:spPr>
        <p:txBody>
          <a:bodyPr wrap="square" rtlCol="0">
            <a:spAutoFit/>
          </a:bodyPr>
          <a:lstStyle/>
          <a:p>
            <a:r>
              <a:rPr lang="en-US" sz="3300" b="1" dirty="0" smtClean="0">
                <a:latin typeface="+mj-lt"/>
                <a:ea typeface="+mj-ea"/>
                <a:cs typeface="+mj-cs"/>
              </a:rPr>
              <a:t>FARM LOANS</a:t>
            </a:r>
            <a:endParaRPr lang="en-US" sz="3300" b="1" dirty="0">
              <a:latin typeface="+mj-lt"/>
              <a:ea typeface="+mj-ea"/>
              <a:cs typeface="+mj-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5738" y="1672936"/>
            <a:ext cx="6852211" cy="4310451"/>
          </a:xfrm>
          <a:prstGeom prst="rect">
            <a:avLst/>
          </a:prstGeom>
        </p:spPr>
      </p:pic>
      <p:sp>
        <p:nvSpPr>
          <p:cNvPr id="8" name="Title 1"/>
          <p:cNvSpPr txBox="1">
            <a:spLocks/>
          </p:cNvSpPr>
          <p:nvPr/>
        </p:nvSpPr>
        <p:spPr>
          <a:xfrm>
            <a:off x="4065534" y="2413947"/>
            <a:ext cx="3793219" cy="655462"/>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b="1" dirty="0" smtClean="0">
                <a:solidFill>
                  <a:schemeClr val="bg1"/>
                </a:solidFill>
                <a:latin typeface="+mn-lt"/>
              </a:rPr>
              <a:t>Equipment</a:t>
            </a:r>
            <a:endParaRPr lang="en-US" sz="1800" b="1" dirty="0">
              <a:solidFill>
                <a:schemeClr val="bg1"/>
              </a:solidFill>
              <a:latin typeface="+mn-lt"/>
            </a:endParaRPr>
          </a:p>
        </p:txBody>
      </p:sp>
      <p:sp>
        <p:nvSpPr>
          <p:cNvPr id="10" name="Title 1"/>
          <p:cNvSpPr txBox="1">
            <a:spLocks/>
          </p:cNvSpPr>
          <p:nvPr/>
        </p:nvSpPr>
        <p:spPr>
          <a:xfrm>
            <a:off x="3295576" y="3267080"/>
            <a:ext cx="3793219" cy="70901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3000" b="1" dirty="0" smtClean="0">
                <a:solidFill>
                  <a:schemeClr val="bg1"/>
                </a:solidFill>
                <a:latin typeface="+mn-lt"/>
              </a:rPr>
              <a:t>Operating &amp; Livestock</a:t>
            </a:r>
            <a:endParaRPr lang="en-US" sz="1200" b="1" dirty="0">
              <a:solidFill>
                <a:schemeClr val="bg1"/>
              </a:solidFill>
              <a:latin typeface="+mn-lt"/>
            </a:endParaRPr>
          </a:p>
        </p:txBody>
      </p:sp>
      <p:sp>
        <p:nvSpPr>
          <p:cNvPr id="11" name="Title 1"/>
          <p:cNvSpPr txBox="1">
            <a:spLocks/>
          </p:cNvSpPr>
          <p:nvPr/>
        </p:nvSpPr>
        <p:spPr>
          <a:xfrm>
            <a:off x="2542997" y="4272171"/>
            <a:ext cx="3793219" cy="8230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800" b="1" dirty="0" smtClean="0">
                <a:solidFill>
                  <a:schemeClr val="bg1"/>
                </a:solidFill>
                <a:latin typeface="+mn-lt"/>
              </a:rPr>
              <a:t>Farm Improvements</a:t>
            </a:r>
            <a:endParaRPr lang="en-US" sz="1400" b="1" dirty="0">
              <a:solidFill>
                <a:schemeClr val="bg1"/>
              </a:solidFill>
              <a:latin typeface="+mn-lt"/>
            </a:endParaRPr>
          </a:p>
        </p:txBody>
      </p:sp>
      <p:pic>
        <p:nvPicPr>
          <p:cNvPr id="12" name="Picture 11"/>
          <p:cNvPicPr>
            <a:picLocks noChangeAspect="1"/>
          </p:cNvPicPr>
          <p:nvPr/>
        </p:nvPicPr>
        <p:blipFill>
          <a:blip r:embed="rId4"/>
          <a:stretch>
            <a:fillRect/>
          </a:stretch>
        </p:blipFill>
        <p:spPr>
          <a:xfrm>
            <a:off x="4439606" y="2460172"/>
            <a:ext cx="487722" cy="353599"/>
          </a:xfrm>
          <a:prstGeom prst="rect">
            <a:avLst/>
          </a:prstGeom>
        </p:spPr>
      </p:pic>
      <p:pic>
        <p:nvPicPr>
          <p:cNvPr id="13" name="Picture 12"/>
          <p:cNvPicPr>
            <a:picLocks noChangeAspect="1"/>
          </p:cNvPicPr>
          <p:nvPr/>
        </p:nvPicPr>
        <p:blipFill>
          <a:blip r:embed="rId4"/>
          <a:stretch>
            <a:fillRect/>
          </a:stretch>
        </p:blipFill>
        <p:spPr>
          <a:xfrm>
            <a:off x="2974108" y="3519753"/>
            <a:ext cx="487722" cy="353599"/>
          </a:xfrm>
          <a:prstGeom prst="rect">
            <a:avLst/>
          </a:prstGeom>
        </p:spPr>
      </p:pic>
      <p:pic>
        <p:nvPicPr>
          <p:cNvPr id="14" name="Picture 13"/>
          <p:cNvPicPr>
            <a:picLocks noChangeAspect="1"/>
          </p:cNvPicPr>
          <p:nvPr/>
        </p:nvPicPr>
        <p:blipFill>
          <a:blip r:embed="rId4"/>
          <a:stretch>
            <a:fillRect/>
          </a:stretch>
        </p:blipFill>
        <p:spPr>
          <a:xfrm>
            <a:off x="2363468" y="4506913"/>
            <a:ext cx="487722" cy="353599"/>
          </a:xfrm>
          <a:prstGeom prst="rect">
            <a:avLst/>
          </a:prstGeom>
        </p:spPr>
      </p:pic>
    </p:spTree>
    <p:extLst>
      <p:ext uri="{BB962C8B-B14F-4D97-AF65-F5344CB8AC3E}">
        <p14:creationId xmlns:p14="http://schemas.microsoft.com/office/powerpoint/2010/main" val="1488332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1826" y="659639"/>
            <a:ext cx="3184263" cy="600164"/>
          </a:xfrm>
          <a:prstGeom prst="rect">
            <a:avLst/>
          </a:prstGeom>
          <a:noFill/>
        </p:spPr>
        <p:txBody>
          <a:bodyPr wrap="square" rtlCol="0">
            <a:spAutoFit/>
          </a:bodyPr>
          <a:lstStyle/>
          <a:p>
            <a:r>
              <a:rPr lang="en-US" sz="3300" b="1" dirty="0" smtClean="0">
                <a:latin typeface="+mj-lt"/>
                <a:ea typeface="+mj-ea"/>
                <a:cs typeface="+mj-cs"/>
              </a:rPr>
              <a:t>LAND LOANS</a:t>
            </a:r>
            <a:endParaRPr lang="en-US" sz="3300" b="1" dirty="0">
              <a:latin typeface="+mj-lt"/>
              <a:ea typeface="+mj-ea"/>
              <a:cs typeface="+mj-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8174" y="1435274"/>
            <a:ext cx="6994553" cy="4399993"/>
          </a:xfrm>
          <a:prstGeom prst="rect">
            <a:avLst/>
          </a:prstGeom>
        </p:spPr>
      </p:pic>
      <p:sp>
        <p:nvSpPr>
          <p:cNvPr id="4" name="Title 1"/>
          <p:cNvSpPr txBox="1">
            <a:spLocks/>
          </p:cNvSpPr>
          <p:nvPr/>
        </p:nvSpPr>
        <p:spPr>
          <a:xfrm>
            <a:off x="3776214" y="2182903"/>
            <a:ext cx="3793219" cy="852574"/>
          </a:xfrm>
          <a:prstGeom prst="rect">
            <a:avLst/>
          </a:prstGeom>
        </p:spPr>
        <p:txBody>
          <a:bodyPr>
            <a:normAutofit fontScale="92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smtClean="0">
                <a:solidFill>
                  <a:schemeClr val="bg1"/>
                </a:solidFill>
                <a:latin typeface="+mn-lt"/>
              </a:rPr>
              <a:t>Acreage</a:t>
            </a:r>
            <a:br>
              <a:rPr lang="en-US" sz="4000" b="1" dirty="0" smtClean="0">
                <a:solidFill>
                  <a:schemeClr val="bg1"/>
                </a:solidFill>
                <a:latin typeface="+mn-lt"/>
              </a:rPr>
            </a:br>
            <a:r>
              <a:rPr lang="en-US" sz="2000" dirty="0" smtClean="0">
                <a:solidFill>
                  <a:schemeClr val="bg1"/>
                </a:solidFill>
              </a:rPr>
              <a:t> </a:t>
            </a:r>
            <a:endParaRPr lang="en-US" sz="2800" dirty="0">
              <a:solidFill>
                <a:schemeClr val="bg1"/>
              </a:solidFill>
              <a:latin typeface="+mn-lt"/>
            </a:endParaRPr>
          </a:p>
        </p:txBody>
      </p:sp>
      <p:sp>
        <p:nvSpPr>
          <p:cNvPr id="5" name="Title 1"/>
          <p:cNvSpPr txBox="1">
            <a:spLocks/>
          </p:cNvSpPr>
          <p:nvPr/>
        </p:nvSpPr>
        <p:spPr>
          <a:xfrm>
            <a:off x="3362414" y="2923097"/>
            <a:ext cx="3793219" cy="10955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4000" b="1" dirty="0" smtClean="0">
                <a:solidFill>
                  <a:schemeClr val="bg1"/>
                </a:solidFill>
                <a:latin typeface="+mn-lt"/>
              </a:rPr>
              <a:t>Farm Land</a:t>
            </a:r>
            <a:endParaRPr lang="en-US" sz="1800" dirty="0">
              <a:solidFill>
                <a:schemeClr val="bg1"/>
              </a:solidFill>
              <a:latin typeface="+mn-lt"/>
            </a:endParaRPr>
          </a:p>
        </p:txBody>
      </p:sp>
      <p:sp>
        <p:nvSpPr>
          <p:cNvPr id="6" name="Title 1"/>
          <p:cNvSpPr txBox="1">
            <a:spLocks/>
          </p:cNvSpPr>
          <p:nvPr/>
        </p:nvSpPr>
        <p:spPr>
          <a:xfrm>
            <a:off x="2654683" y="4035675"/>
            <a:ext cx="3793219" cy="10955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4000" b="1" dirty="0" smtClean="0">
                <a:solidFill>
                  <a:schemeClr val="bg1"/>
                </a:solidFill>
                <a:latin typeface="+mn-lt"/>
              </a:rPr>
              <a:t>Country Homes</a:t>
            </a:r>
            <a:endParaRPr lang="en-US" sz="2000" dirty="0">
              <a:solidFill>
                <a:schemeClr val="bg1"/>
              </a:solidFill>
              <a:latin typeface="+mn-lt"/>
            </a:endParaRPr>
          </a:p>
        </p:txBody>
      </p:sp>
      <p:pic>
        <p:nvPicPr>
          <p:cNvPr id="7" name="Picture 6"/>
          <p:cNvPicPr>
            <a:picLocks noChangeAspect="1"/>
          </p:cNvPicPr>
          <p:nvPr/>
        </p:nvPicPr>
        <p:blipFill>
          <a:blip r:embed="rId4"/>
          <a:stretch>
            <a:fillRect/>
          </a:stretch>
        </p:blipFill>
        <p:spPr>
          <a:xfrm>
            <a:off x="3553690" y="3320395"/>
            <a:ext cx="445047" cy="390178"/>
          </a:xfrm>
          <a:prstGeom prst="rect">
            <a:avLst/>
          </a:prstGeom>
        </p:spPr>
      </p:pic>
      <p:pic>
        <p:nvPicPr>
          <p:cNvPr id="8" name="Picture 7"/>
          <p:cNvPicPr>
            <a:picLocks noChangeAspect="1"/>
          </p:cNvPicPr>
          <p:nvPr/>
        </p:nvPicPr>
        <p:blipFill>
          <a:blip r:embed="rId4"/>
          <a:stretch>
            <a:fillRect/>
          </a:stretch>
        </p:blipFill>
        <p:spPr>
          <a:xfrm>
            <a:off x="2350436" y="4388339"/>
            <a:ext cx="445047" cy="390178"/>
          </a:xfrm>
          <a:prstGeom prst="rect">
            <a:avLst/>
          </a:prstGeom>
        </p:spPr>
      </p:pic>
      <p:pic>
        <p:nvPicPr>
          <p:cNvPr id="9" name="Picture 8"/>
          <p:cNvPicPr>
            <a:picLocks noChangeAspect="1"/>
          </p:cNvPicPr>
          <p:nvPr/>
        </p:nvPicPr>
        <p:blipFill>
          <a:blip r:embed="rId4"/>
          <a:stretch>
            <a:fillRect/>
          </a:stretch>
        </p:blipFill>
        <p:spPr>
          <a:xfrm>
            <a:off x="4328770" y="2182903"/>
            <a:ext cx="445047" cy="390178"/>
          </a:xfrm>
          <a:prstGeom prst="rect">
            <a:avLst/>
          </a:prstGeom>
        </p:spPr>
      </p:pic>
    </p:spTree>
    <p:extLst>
      <p:ext uri="{BB962C8B-B14F-4D97-AF65-F5344CB8AC3E}">
        <p14:creationId xmlns:p14="http://schemas.microsoft.com/office/powerpoint/2010/main" val="2916859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30653" y="629878"/>
            <a:ext cx="3184263" cy="600164"/>
          </a:xfrm>
          <a:prstGeom prst="rect">
            <a:avLst/>
          </a:prstGeom>
          <a:noFill/>
        </p:spPr>
        <p:txBody>
          <a:bodyPr wrap="square" rtlCol="0">
            <a:spAutoFit/>
          </a:bodyPr>
          <a:lstStyle/>
          <a:p>
            <a:r>
              <a:rPr lang="en-US" sz="3300" b="1" dirty="0" smtClean="0">
                <a:latin typeface="+mj-lt"/>
                <a:ea typeface="+mj-ea"/>
                <a:cs typeface="+mj-cs"/>
              </a:rPr>
              <a:t>HOME LOANS</a:t>
            </a:r>
            <a:endParaRPr lang="en-US" sz="3300" b="1" dirty="0">
              <a:latin typeface="+mj-lt"/>
              <a:ea typeface="+mj-ea"/>
              <a:cs typeface="+mj-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5238" y="1214650"/>
            <a:ext cx="7648598" cy="4811426"/>
          </a:xfrm>
          <a:prstGeom prst="rect">
            <a:avLst/>
          </a:prstGeom>
        </p:spPr>
      </p:pic>
      <p:sp>
        <p:nvSpPr>
          <p:cNvPr id="7" name="Title 1"/>
          <p:cNvSpPr txBox="1">
            <a:spLocks/>
          </p:cNvSpPr>
          <p:nvPr/>
        </p:nvSpPr>
        <p:spPr>
          <a:xfrm>
            <a:off x="4939431" y="1707850"/>
            <a:ext cx="3251049" cy="820714"/>
          </a:xfrm>
          <a:prstGeom prst="rect">
            <a:avLst/>
          </a:prstGeom>
        </p:spPr>
        <p:txBody>
          <a:bodyP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b="1" dirty="0" smtClean="0">
                <a:solidFill>
                  <a:schemeClr val="bg1"/>
                </a:solidFill>
                <a:latin typeface="+mn-lt"/>
              </a:rPr>
              <a:t> No max acreage limitation</a:t>
            </a:r>
            <a:endParaRPr lang="en-US" sz="1800" dirty="0">
              <a:solidFill>
                <a:schemeClr val="bg1"/>
              </a:solidFill>
              <a:latin typeface="+mn-lt"/>
            </a:endParaRPr>
          </a:p>
        </p:txBody>
      </p:sp>
      <p:sp>
        <p:nvSpPr>
          <p:cNvPr id="8" name="Title 1"/>
          <p:cNvSpPr txBox="1">
            <a:spLocks/>
          </p:cNvSpPr>
          <p:nvPr/>
        </p:nvSpPr>
        <p:spPr>
          <a:xfrm>
            <a:off x="4431514" y="2340459"/>
            <a:ext cx="3105474" cy="96549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3000" b="1" dirty="0" smtClean="0">
                <a:solidFill>
                  <a:schemeClr val="bg1"/>
                </a:solidFill>
                <a:latin typeface="+mn-lt"/>
              </a:rPr>
              <a:t> Competitively Priced </a:t>
            </a:r>
            <a:endParaRPr lang="en-US" sz="1200" dirty="0">
              <a:solidFill>
                <a:schemeClr val="bg1"/>
              </a:solidFill>
              <a:latin typeface="+mn-lt"/>
            </a:endParaRPr>
          </a:p>
        </p:txBody>
      </p:sp>
      <p:sp>
        <p:nvSpPr>
          <p:cNvPr id="9" name="Title 1"/>
          <p:cNvSpPr txBox="1">
            <a:spLocks/>
          </p:cNvSpPr>
          <p:nvPr/>
        </p:nvSpPr>
        <p:spPr>
          <a:xfrm>
            <a:off x="3669019" y="3019269"/>
            <a:ext cx="3403750" cy="925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800" b="1" dirty="0" smtClean="0">
                <a:solidFill>
                  <a:schemeClr val="bg1"/>
                </a:solidFill>
                <a:latin typeface="+mn-lt"/>
              </a:rPr>
              <a:t> No max loan amount</a:t>
            </a:r>
            <a:endParaRPr lang="en-US" sz="1400" dirty="0">
              <a:solidFill>
                <a:schemeClr val="bg1"/>
              </a:solidFill>
              <a:latin typeface="+mn-lt"/>
            </a:endParaRPr>
          </a:p>
        </p:txBody>
      </p:sp>
      <p:sp>
        <p:nvSpPr>
          <p:cNvPr id="10" name="Title 1"/>
          <p:cNvSpPr txBox="1">
            <a:spLocks/>
          </p:cNvSpPr>
          <p:nvPr/>
        </p:nvSpPr>
        <p:spPr>
          <a:xfrm>
            <a:off x="2791798" y="3534174"/>
            <a:ext cx="4515478" cy="13319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800" b="1" dirty="0" smtClean="0">
                <a:solidFill>
                  <a:schemeClr val="bg1"/>
                </a:solidFill>
                <a:latin typeface="+mn-lt"/>
              </a:rPr>
              <a:t> Government Loan Flexibility</a:t>
            </a:r>
            <a:endParaRPr lang="en-US" sz="1400" dirty="0">
              <a:solidFill>
                <a:schemeClr val="bg1"/>
              </a:solidFill>
              <a:latin typeface="+mn-lt"/>
            </a:endParaRPr>
          </a:p>
        </p:txBody>
      </p:sp>
      <p:sp>
        <p:nvSpPr>
          <p:cNvPr id="11" name="Title 1"/>
          <p:cNvSpPr txBox="1">
            <a:spLocks/>
          </p:cNvSpPr>
          <p:nvPr/>
        </p:nvSpPr>
        <p:spPr>
          <a:xfrm>
            <a:off x="2213263" y="4311328"/>
            <a:ext cx="4850553" cy="11252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600" b="1" dirty="0" smtClean="0">
                <a:solidFill>
                  <a:schemeClr val="bg1"/>
                </a:solidFill>
                <a:latin typeface="+mn-lt"/>
              </a:rPr>
              <a:t> Manufactured housing eligible </a:t>
            </a:r>
            <a:endParaRPr lang="en-US" sz="2600" dirty="0">
              <a:solidFill>
                <a:schemeClr val="bg1"/>
              </a:solidFill>
              <a:latin typeface="+mn-lt"/>
            </a:endParaRPr>
          </a:p>
        </p:txBody>
      </p:sp>
      <p:pic>
        <p:nvPicPr>
          <p:cNvPr id="12" name="Picture 11"/>
          <p:cNvPicPr>
            <a:picLocks noChangeAspect="1"/>
          </p:cNvPicPr>
          <p:nvPr/>
        </p:nvPicPr>
        <p:blipFill>
          <a:blip r:embed="rId4">
            <a:biLevel thresh="25000"/>
            <a:extLst>
              <a:ext uri="{BEBA8EAE-BF5A-486C-A8C5-ECC9F3942E4B}">
                <a14:imgProps xmlns:a14="http://schemas.microsoft.com/office/drawing/2010/main">
                  <a14:imgLayer r:embed="rId5">
                    <a14:imgEffect>
                      <a14:backgroundRemoval t="0" b="99556" l="0" r="99556">
                        <a14:foregroundMark x1="24444" y1="40889" x2="18222" y2="44889"/>
                        <a14:foregroundMark x1="44000" y1="18667" x2="43556" y2="34667"/>
                        <a14:foregroundMark x1="41778" y1="65333" x2="36000" y2="72889"/>
                        <a14:foregroundMark x1="45333" y1="70667" x2="36889" y2="75111"/>
                        <a14:foregroundMark x1="46667" y1="80000" x2="42667" y2="85333"/>
                        <a14:foregroundMark x1="48444" y1="88444" x2="48889" y2="93333"/>
                        <a14:foregroundMark x1="52889" y1="80444" x2="57333" y2="84444"/>
                        <a14:foregroundMark x1="57778" y1="77333" x2="62222" y2="79111"/>
                        <a14:foregroundMark x1="61333" y1="67111" x2="64889" y2="71556"/>
                      </a14:backgroundRemoval>
                    </a14:imgEffect>
                  </a14:imgLayer>
                </a14:imgProps>
              </a:ext>
            </a:extLst>
          </a:blip>
          <a:stretch>
            <a:fillRect/>
          </a:stretch>
        </p:blipFill>
        <p:spPr>
          <a:xfrm>
            <a:off x="4929125" y="1756856"/>
            <a:ext cx="406545" cy="406545"/>
          </a:xfrm>
          <a:prstGeom prst="rect">
            <a:avLst/>
          </a:prstGeom>
        </p:spPr>
      </p:pic>
      <p:pic>
        <p:nvPicPr>
          <p:cNvPr id="13" name="Picture 12"/>
          <p:cNvPicPr>
            <a:picLocks noChangeAspect="1"/>
          </p:cNvPicPr>
          <p:nvPr/>
        </p:nvPicPr>
        <p:blipFill>
          <a:blip r:embed="rId4">
            <a:biLevel thresh="25000"/>
            <a:extLst>
              <a:ext uri="{BEBA8EAE-BF5A-486C-A8C5-ECC9F3942E4B}">
                <a14:imgProps xmlns:a14="http://schemas.microsoft.com/office/drawing/2010/main">
                  <a14:imgLayer r:embed="rId5">
                    <a14:imgEffect>
                      <a14:backgroundRemoval t="0" b="99556" l="0" r="99556">
                        <a14:foregroundMark x1="24444" y1="40889" x2="18222" y2="44889"/>
                        <a14:foregroundMark x1="44000" y1="18667" x2="43556" y2="34667"/>
                        <a14:foregroundMark x1="41778" y1="65333" x2="36000" y2="72889"/>
                        <a14:foregroundMark x1="45333" y1="70667" x2="36889" y2="75111"/>
                        <a14:foregroundMark x1="46667" y1="80000" x2="42667" y2="85333"/>
                        <a14:foregroundMark x1="48444" y1="88444" x2="48889" y2="93333"/>
                        <a14:foregroundMark x1="52889" y1="80444" x2="57333" y2="84444"/>
                        <a14:foregroundMark x1="57778" y1="77333" x2="62222" y2="79111"/>
                        <a14:foregroundMark x1="61333" y1="67111" x2="64889" y2="71556"/>
                      </a14:backgroundRemoval>
                    </a14:imgEffect>
                  </a14:imgLayer>
                </a14:imgProps>
              </a:ext>
            </a:extLst>
          </a:blip>
          <a:stretch>
            <a:fillRect/>
          </a:stretch>
        </p:blipFill>
        <p:spPr>
          <a:xfrm>
            <a:off x="4111643" y="2682979"/>
            <a:ext cx="406545" cy="406545"/>
          </a:xfrm>
          <a:prstGeom prst="rect">
            <a:avLst/>
          </a:prstGeom>
        </p:spPr>
      </p:pic>
      <p:pic>
        <p:nvPicPr>
          <p:cNvPr id="14" name="Picture 13"/>
          <p:cNvPicPr>
            <a:picLocks noChangeAspect="1"/>
          </p:cNvPicPr>
          <p:nvPr/>
        </p:nvPicPr>
        <p:blipFill>
          <a:blip r:embed="rId4">
            <a:biLevel thresh="25000"/>
            <a:extLst>
              <a:ext uri="{BEBA8EAE-BF5A-486C-A8C5-ECC9F3942E4B}">
                <a14:imgProps xmlns:a14="http://schemas.microsoft.com/office/drawing/2010/main">
                  <a14:imgLayer r:embed="rId5">
                    <a14:imgEffect>
                      <a14:backgroundRemoval t="0" b="99556" l="0" r="99556">
                        <a14:foregroundMark x1="24444" y1="40889" x2="18222" y2="44889"/>
                        <a14:foregroundMark x1="44000" y1="18667" x2="43556" y2="34667"/>
                        <a14:foregroundMark x1="41778" y1="65333" x2="36000" y2="72889"/>
                        <a14:foregroundMark x1="45333" y1="70667" x2="36889" y2="75111"/>
                        <a14:foregroundMark x1="46667" y1="80000" x2="42667" y2="85333"/>
                        <a14:foregroundMark x1="48444" y1="88444" x2="48889" y2="93333"/>
                        <a14:foregroundMark x1="52889" y1="80444" x2="57333" y2="84444"/>
                        <a14:foregroundMark x1="57778" y1="77333" x2="62222" y2="79111"/>
                        <a14:foregroundMark x1="61333" y1="67111" x2="64889" y2="71556"/>
                      </a14:backgroundRemoval>
                    </a14:imgEffect>
                  </a14:imgLayer>
                </a14:imgProps>
              </a:ext>
            </a:extLst>
          </a:blip>
          <a:stretch>
            <a:fillRect/>
          </a:stretch>
        </p:blipFill>
        <p:spPr>
          <a:xfrm>
            <a:off x="3355049" y="3320011"/>
            <a:ext cx="406545" cy="406545"/>
          </a:xfrm>
          <a:prstGeom prst="rect">
            <a:avLst/>
          </a:prstGeom>
        </p:spPr>
      </p:pic>
      <p:pic>
        <p:nvPicPr>
          <p:cNvPr id="15" name="Picture 14"/>
          <p:cNvPicPr>
            <a:picLocks noChangeAspect="1"/>
          </p:cNvPicPr>
          <p:nvPr/>
        </p:nvPicPr>
        <p:blipFill>
          <a:blip r:embed="rId4">
            <a:biLevel thresh="25000"/>
            <a:extLst>
              <a:ext uri="{BEBA8EAE-BF5A-486C-A8C5-ECC9F3942E4B}">
                <a14:imgProps xmlns:a14="http://schemas.microsoft.com/office/drawing/2010/main">
                  <a14:imgLayer r:embed="rId5">
                    <a14:imgEffect>
                      <a14:backgroundRemoval t="0" b="99556" l="0" r="99556">
                        <a14:foregroundMark x1="24444" y1="40889" x2="18222" y2="44889"/>
                        <a14:foregroundMark x1="44000" y1="18667" x2="43556" y2="34667"/>
                        <a14:foregroundMark x1="41778" y1="65333" x2="36000" y2="72889"/>
                        <a14:foregroundMark x1="45333" y1="70667" x2="36889" y2="75111"/>
                        <a14:foregroundMark x1="46667" y1="80000" x2="42667" y2="85333"/>
                        <a14:foregroundMark x1="48444" y1="88444" x2="48889" y2="93333"/>
                        <a14:foregroundMark x1="52889" y1="80444" x2="57333" y2="84444"/>
                        <a14:foregroundMark x1="57778" y1="77333" x2="62222" y2="79111"/>
                        <a14:foregroundMark x1="61333" y1="67111" x2="64889" y2="71556"/>
                      </a14:backgroundRemoval>
                    </a14:imgEffect>
                  </a14:imgLayer>
                </a14:imgProps>
              </a:ext>
            </a:extLst>
          </a:blip>
          <a:stretch>
            <a:fillRect/>
          </a:stretch>
        </p:blipFill>
        <p:spPr>
          <a:xfrm>
            <a:off x="2541233" y="4041862"/>
            <a:ext cx="406545" cy="406545"/>
          </a:xfrm>
          <a:prstGeom prst="rect">
            <a:avLst/>
          </a:prstGeom>
        </p:spPr>
      </p:pic>
      <p:pic>
        <p:nvPicPr>
          <p:cNvPr id="16" name="Picture 15"/>
          <p:cNvPicPr>
            <a:picLocks noChangeAspect="1"/>
          </p:cNvPicPr>
          <p:nvPr/>
        </p:nvPicPr>
        <p:blipFill>
          <a:blip r:embed="rId4">
            <a:biLevel thresh="25000"/>
            <a:extLst>
              <a:ext uri="{BEBA8EAE-BF5A-486C-A8C5-ECC9F3942E4B}">
                <a14:imgProps xmlns:a14="http://schemas.microsoft.com/office/drawing/2010/main">
                  <a14:imgLayer r:embed="rId5">
                    <a14:imgEffect>
                      <a14:backgroundRemoval t="0" b="99556" l="0" r="99556">
                        <a14:foregroundMark x1="24444" y1="40889" x2="18222" y2="44889"/>
                        <a14:foregroundMark x1="44000" y1="18667" x2="43556" y2="34667"/>
                        <a14:foregroundMark x1="41778" y1="65333" x2="36000" y2="72889"/>
                        <a14:foregroundMark x1="45333" y1="70667" x2="36889" y2="75111"/>
                        <a14:foregroundMark x1="46667" y1="80000" x2="42667" y2="85333"/>
                        <a14:foregroundMark x1="48444" y1="88444" x2="48889" y2="93333"/>
                        <a14:foregroundMark x1="52889" y1="80444" x2="57333" y2="84444"/>
                        <a14:foregroundMark x1="57778" y1="77333" x2="62222" y2="79111"/>
                        <a14:foregroundMark x1="61333" y1="67111" x2="64889" y2="71556"/>
                      </a14:backgroundRemoval>
                    </a14:imgEffect>
                  </a14:imgLayer>
                </a14:imgProps>
              </a:ext>
            </a:extLst>
          </a:blip>
          <a:stretch>
            <a:fillRect/>
          </a:stretch>
        </p:blipFill>
        <p:spPr>
          <a:xfrm>
            <a:off x="2134688" y="4717873"/>
            <a:ext cx="406545" cy="406545"/>
          </a:xfrm>
          <a:prstGeom prst="rect">
            <a:avLst/>
          </a:prstGeom>
        </p:spPr>
      </p:pic>
    </p:spTree>
    <p:extLst>
      <p:ext uri="{BB962C8B-B14F-4D97-AF65-F5344CB8AC3E}">
        <p14:creationId xmlns:p14="http://schemas.microsoft.com/office/powerpoint/2010/main" val="4111749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888" y="801859"/>
            <a:ext cx="7291461" cy="464234"/>
          </a:xfrm>
        </p:spPr>
        <p:txBody>
          <a:bodyPr/>
          <a:lstStyle/>
          <a:p>
            <a:r>
              <a:rPr lang="en-US" b="1" dirty="0" smtClean="0"/>
              <a:t>IMPORTANT LOAN REMINDERS</a:t>
            </a:r>
            <a:endParaRPr lang="en-US" b="1" dirty="0"/>
          </a:p>
        </p:txBody>
      </p:sp>
      <p:sp>
        <p:nvSpPr>
          <p:cNvPr id="3" name="Content Placeholder 2"/>
          <p:cNvSpPr>
            <a:spLocks noGrp="1"/>
          </p:cNvSpPr>
          <p:nvPr>
            <p:ph idx="1"/>
          </p:nvPr>
        </p:nvSpPr>
        <p:spPr>
          <a:xfrm>
            <a:off x="1223888" y="1406769"/>
            <a:ext cx="7291462" cy="4738297"/>
          </a:xfrm>
        </p:spPr>
        <p:txBody>
          <a:bodyPr>
            <a:normAutofit/>
          </a:bodyPr>
          <a:lstStyle/>
          <a:p>
            <a:pPr>
              <a:buFont typeface="Wingdings" panose="05000000000000000000" pitchFamily="2" charset="2"/>
              <a:buChar char="§"/>
            </a:pPr>
            <a:r>
              <a:rPr lang="en-US" sz="3100" dirty="0" smtClean="0">
                <a:solidFill>
                  <a:prstClr val="black"/>
                </a:solidFill>
              </a:rPr>
              <a:t> Make </a:t>
            </a:r>
            <a:r>
              <a:rPr lang="en-US" sz="3100" dirty="0">
                <a:solidFill>
                  <a:prstClr val="black"/>
                </a:solidFill>
              </a:rPr>
              <a:t>your monthly payment</a:t>
            </a:r>
          </a:p>
          <a:p>
            <a:pPr>
              <a:buFont typeface="Wingdings" panose="05000000000000000000" pitchFamily="2" charset="2"/>
              <a:buChar char="§"/>
            </a:pPr>
            <a:r>
              <a:rPr lang="en-US" sz="3100" dirty="0">
                <a:solidFill>
                  <a:prstClr val="black"/>
                </a:solidFill>
              </a:rPr>
              <a:t> If you are able, make higher payments towards the </a:t>
            </a:r>
            <a:r>
              <a:rPr lang="en-US" sz="3100" b="1" dirty="0">
                <a:solidFill>
                  <a:prstClr val="black"/>
                </a:solidFill>
              </a:rPr>
              <a:t>principal </a:t>
            </a:r>
            <a:r>
              <a:rPr lang="en-US" sz="3100" dirty="0">
                <a:solidFill>
                  <a:prstClr val="black"/>
                </a:solidFill>
              </a:rPr>
              <a:t>amount to reduce the amount of interest that would </a:t>
            </a:r>
            <a:r>
              <a:rPr lang="en-US" sz="3100" dirty="0" smtClean="0">
                <a:solidFill>
                  <a:prstClr val="black"/>
                </a:solidFill>
              </a:rPr>
              <a:t>accumulate.</a:t>
            </a:r>
          </a:p>
          <a:p>
            <a:pPr lvl="1"/>
            <a:r>
              <a:rPr lang="en-US" sz="2400" dirty="0" smtClean="0">
                <a:solidFill>
                  <a:prstClr val="black"/>
                </a:solidFill>
              </a:rPr>
              <a:t>Reduces </a:t>
            </a:r>
            <a:r>
              <a:rPr lang="en-US" sz="2400" dirty="0">
                <a:solidFill>
                  <a:prstClr val="black"/>
                </a:solidFill>
              </a:rPr>
              <a:t>the overall cost of the </a:t>
            </a:r>
            <a:r>
              <a:rPr lang="en-US" sz="2400" dirty="0" smtClean="0">
                <a:solidFill>
                  <a:prstClr val="black"/>
                </a:solidFill>
              </a:rPr>
              <a:t>loan</a:t>
            </a:r>
            <a:endParaRPr lang="en-US" sz="2400" dirty="0" smtClean="0">
              <a:latin typeface="Adobe Devanagari" panose="02040503050201020203" pitchFamily="18" charset="0"/>
              <a:cs typeface="Adobe Devanagari" panose="02040503050201020203" pitchFamily="18" charset="0"/>
            </a:endParaRPr>
          </a:p>
          <a:p>
            <a:pPr marL="457200" lvl="1" indent="0">
              <a:buNone/>
            </a:pPr>
            <a:r>
              <a:rPr lang="en-US" sz="2800" dirty="0" smtClean="0">
                <a:latin typeface="Adobe Devanagari" panose="02040503050201020203" pitchFamily="18" charset="0"/>
                <a:cs typeface="Adobe Devanagari" panose="02040503050201020203" pitchFamily="18" charset="0"/>
              </a:rPr>
              <a:t> </a:t>
            </a:r>
            <a:endParaRPr lang="en-US" sz="2800" dirty="0">
              <a:latin typeface="Adobe Devanagari" panose="02040503050201020203" pitchFamily="18" charset="0"/>
              <a:cs typeface="Adobe Devanagari" panose="02040503050201020203" pitchFamily="18" charset="0"/>
            </a:endParaRPr>
          </a:p>
          <a:p>
            <a:pPr marL="0" indent="0">
              <a:buNone/>
            </a:pPr>
            <a:endParaRPr lang="en-US" sz="3200" dirty="0">
              <a:latin typeface="Adobe Devanagari" panose="02040503050201020203" pitchFamily="18" charset="0"/>
              <a:cs typeface="Adobe Devanagari" panose="02040503050201020203"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6303" y="5606472"/>
            <a:ext cx="1936993" cy="939569"/>
          </a:xfrm>
          <a:prstGeom prst="rect">
            <a:avLst/>
          </a:prstGeom>
        </p:spPr>
      </p:pic>
    </p:spTree>
    <p:custDataLst>
      <p:tags r:id="rId1"/>
    </p:custDataLst>
    <p:extLst>
      <p:ext uri="{BB962C8B-B14F-4D97-AF65-F5344CB8AC3E}">
        <p14:creationId xmlns:p14="http://schemas.microsoft.com/office/powerpoint/2010/main" val="1119216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CREDIT &amp; LOANS</a:t>
            </a:r>
            <a:endParaRPr lang="en-US" dirty="0"/>
          </a:p>
        </p:txBody>
      </p:sp>
      <p:sp>
        <p:nvSpPr>
          <p:cNvPr id="3" name="Subtitle 2"/>
          <p:cNvSpPr>
            <a:spLocks noGrp="1"/>
          </p:cNvSpPr>
          <p:nvPr>
            <p:ph type="subTitle" idx="1"/>
          </p:nvPr>
        </p:nvSpPr>
        <p:spPr/>
        <p:txBody>
          <a:bodyPr/>
          <a:lstStyle/>
          <a:p>
            <a:r>
              <a:rPr lang="en-US" dirty="0" smtClean="0"/>
              <a:t>SPEAKING THE LOAN LANGUAGE</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7586" y="5374257"/>
            <a:ext cx="2567709" cy="1245507"/>
          </a:xfrm>
          <a:prstGeom prst="rect">
            <a:avLst/>
          </a:prstGeom>
        </p:spPr>
      </p:pic>
    </p:spTree>
    <p:custDataLst>
      <p:tags r:id="rId1"/>
    </p:custDataLst>
    <p:extLst>
      <p:ext uri="{BB962C8B-B14F-4D97-AF65-F5344CB8AC3E}">
        <p14:creationId xmlns:p14="http://schemas.microsoft.com/office/powerpoint/2010/main" val="3815155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92" y="744323"/>
            <a:ext cx="7706458" cy="521772"/>
          </a:xfrm>
        </p:spPr>
        <p:txBody>
          <a:bodyPr/>
          <a:lstStyle/>
          <a:p>
            <a:r>
              <a:rPr lang="en-US" b="1" dirty="0" smtClean="0"/>
              <a:t>CREDIT &amp; LOANS – Review Questions</a:t>
            </a:r>
            <a:endParaRPr lang="en-US" b="1" dirty="0"/>
          </a:p>
        </p:txBody>
      </p:sp>
      <p:sp>
        <p:nvSpPr>
          <p:cNvPr id="3" name="Content Placeholder 2"/>
          <p:cNvSpPr>
            <a:spLocks noGrp="1"/>
          </p:cNvSpPr>
          <p:nvPr>
            <p:ph idx="1"/>
          </p:nvPr>
        </p:nvSpPr>
        <p:spPr>
          <a:xfrm>
            <a:off x="1085850" y="1420837"/>
            <a:ext cx="7886700" cy="5078437"/>
          </a:xfrm>
        </p:spPr>
        <p:txBody>
          <a:bodyPr>
            <a:normAutofit/>
          </a:bodyPr>
          <a:lstStyle/>
          <a:p>
            <a:pPr marL="514350" lvl="0" indent="-514350">
              <a:buFont typeface="+mj-lt"/>
              <a:buAutoNum type="arabicPeriod"/>
            </a:pPr>
            <a:r>
              <a:rPr lang="en-US" sz="2800" dirty="0">
                <a:solidFill>
                  <a:schemeClr val="tx1"/>
                </a:solidFill>
              </a:rPr>
              <a:t>What are the credit score ranges? What is considered a good credit score?</a:t>
            </a:r>
          </a:p>
          <a:p>
            <a:pPr marL="514350" lvl="0" indent="-514350">
              <a:buFont typeface="+mj-lt"/>
              <a:buAutoNum type="arabicPeriod"/>
            </a:pPr>
            <a:r>
              <a:rPr lang="en-US" sz="2800" dirty="0">
                <a:solidFill>
                  <a:schemeClr val="tx1"/>
                </a:solidFill>
              </a:rPr>
              <a:t>What is the advantage of making higher monthly payments?</a:t>
            </a:r>
          </a:p>
          <a:p>
            <a:pPr marL="514350" lvl="0" indent="-514350">
              <a:buFont typeface="+mj-lt"/>
              <a:buAutoNum type="arabicPeriod"/>
            </a:pPr>
            <a:r>
              <a:rPr lang="en-US" sz="2800" dirty="0">
                <a:solidFill>
                  <a:schemeClr val="tx1"/>
                </a:solidFill>
              </a:rPr>
              <a:t>What is the difference between simple and compound interest?</a:t>
            </a:r>
          </a:p>
          <a:p>
            <a:pPr marL="514350" indent="-514350">
              <a:buFont typeface="+mj-lt"/>
              <a:buAutoNum type="arabicPeriod"/>
            </a:pPr>
            <a:r>
              <a:rPr lang="en-US" sz="2800" dirty="0">
                <a:solidFill>
                  <a:schemeClr val="tx1"/>
                </a:solidFill>
              </a:rPr>
              <a:t>For a savings account, would you want your interest compounded more or less often?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0331" y="5513523"/>
            <a:ext cx="2032201" cy="985751"/>
          </a:xfrm>
          <a:prstGeom prst="rect">
            <a:avLst/>
          </a:prstGeom>
        </p:spPr>
      </p:pic>
    </p:spTree>
    <p:custDataLst>
      <p:tags r:id="rId1"/>
    </p:custDataLst>
    <p:extLst>
      <p:ext uri="{BB962C8B-B14F-4D97-AF65-F5344CB8AC3E}">
        <p14:creationId xmlns:p14="http://schemas.microsoft.com/office/powerpoint/2010/main" val="4231317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448" y="1040534"/>
            <a:ext cx="7185730" cy="5239949"/>
          </a:xfrm>
        </p:spPr>
        <p:txBody>
          <a:bodyPr>
            <a:normAutofit/>
          </a:bodyPr>
          <a:lstStyle/>
          <a:p>
            <a:pPr algn="ctr"/>
            <a:r>
              <a:rPr lang="en-US" cap="small" dirty="0" smtClean="0">
                <a:solidFill>
                  <a:srgbClr val="509135"/>
                </a:solidFill>
              </a:rPr>
              <a:t>Thank you for joining us through this EXCITING PRESENTATION!</a:t>
            </a:r>
            <a:br>
              <a:rPr lang="en-US" cap="small" dirty="0" smtClean="0">
                <a:solidFill>
                  <a:srgbClr val="509135"/>
                </a:solidFill>
              </a:rPr>
            </a:br>
            <a:r>
              <a:rPr lang="en-US" cap="small" dirty="0">
                <a:solidFill>
                  <a:srgbClr val="509135"/>
                </a:solidFill>
              </a:rPr>
              <a:t/>
            </a:r>
            <a:br>
              <a:rPr lang="en-US" cap="small" dirty="0">
                <a:solidFill>
                  <a:srgbClr val="509135"/>
                </a:solidFill>
              </a:rPr>
            </a:br>
            <a:r>
              <a:rPr lang="en-US" cap="small" dirty="0" smtClean="0">
                <a:solidFill>
                  <a:srgbClr val="509135"/>
                </a:solidFill>
              </a:rPr>
              <a:t>Visit our website </a:t>
            </a:r>
            <a:br>
              <a:rPr lang="en-US" cap="small" dirty="0" smtClean="0">
                <a:solidFill>
                  <a:srgbClr val="509135"/>
                </a:solidFill>
              </a:rPr>
            </a:br>
            <a:r>
              <a:rPr lang="en-US" sz="3200" b="1" dirty="0" smtClean="0">
                <a:solidFill>
                  <a:srgbClr val="509135"/>
                </a:solidFill>
                <a:hlinkClick r:id="rId4"/>
              </a:rPr>
              <a:t>farmcreditofnc.com</a:t>
            </a:r>
            <a:r>
              <a:rPr lang="en-US" sz="3200" dirty="0" smtClean="0">
                <a:solidFill>
                  <a:srgbClr val="509135"/>
                </a:solidFill>
              </a:rPr>
              <a:t/>
            </a:r>
            <a:br>
              <a:rPr lang="en-US" sz="3200" dirty="0" smtClean="0">
                <a:solidFill>
                  <a:srgbClr val="509135"/>
                </a:solidFill>
              </a:rPr>
            </a:br>
            <a:r>
              <a:rPr lang="en-US" sz="3200" dirty="0" smtClean="0">
                <a:solidFill>
                  <a:srgbClr val="509135"/>
                </a:solidFill>
              </a:rPr>
              <a:t/>
            </a:r>
            <a:br>
              <a:rPr lang="en-US" sz="3200" dirty="0" smtClean="0">
                <a:solidFill>
                  <a:srgbClr val="509135"/>
                </a:solidFill>
              </a:rPr>
            </a:br>
            <a:r>
              <a:rPr lang="en-US" sz="3200" cap="small" dirty="0" smtClean="0">
                <a:solidFill>
                  <a:srgbClr val="509135"/>
                </a:solidFill>
              </a:rPr>
              <a:t>Contact us at:</a:t>
            </a:r>
            <a:r>
              <a:rPr lang="en-US" sz="3200" dirty="0" smtClean="0">
                <a:solidFill>
                  <a:srgbClr val="509135"/>
                </a:solidFill>
              </a:rPr>
              <a:t/>
            </a:r>
            <a:br>
              <a:rPr lang="en-US" sz="3200" dirty="0" smtClean="0">
                <a:solidFill>
                  <a:srgbClr val="509135"/>
                </a:solidFill>
              </a:rPr>
            </a:br>
            <a:r>
              <a:rPr lang="en-US" sz="3200" dirty="0" smtClean="0">
                <a:solidFill>
                  <a:srgbClr val="509135"/>
                </a:solidFill>
              </a:rPr>
              <a:t>800-521-9952</a:t>
            </a:r>
            <a:br>
              <a:rPr lang="en-US" sz="3200" dirty="0" smtClean="0">
                <a:solidFill>
                  <a:srgbClr val="509135"/>
                </a:solidFill>
              </a:rPr>
            </a:br>
            <a:r>
              <a:rPr lang="en-US" sz="3200" dirty="0" smtClean="0">
                <a:solidFill>
                  <a:srgbClr val="009900"/>
                </a:solidFill>
              </a:rPr>
              <a:t/>
            </a:r>
            <a:br>
              <a:rPr lang="en-US" sz="3200" dirty="0" smtClean="0">
                <a:solidFill>
                  <a:srgbClr val="009900"/>
                </a:solidFill>
              </a:rPr>
            </a:br>
            <a:endParaRPr lang="en-US" sz="3200" cap="small" dirty="0">
              <a:solidFill>
                <a:srgbClr val="009900"/>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0255" y="5410537"/>
            <a:ext cx="2283805" cy="1107796"/>
          </a:xfrm>
          <a:prstGeom prst="rect">
            <a:avLst/>
          </a:prstGeom>
        </p:spPr>
      </p:pic>
    </p:spTree>
    <p:custDataLst>
      <p:tags r:id="rId1"/>
    </p:custDataLst>
    <p:extLst>
      <p:ext uri="{BB962C8B-B14F-4D97-AF65-F5344CB8AC3E}">
        <p14:creationId xmlns:p14="http://schemas.microsoft.com/office/powerpoint/2010/main" val="1952343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815298"/>
            <a:ext cx="7235190" cy="521139"/>
          </a:xfrm>
        </p:spPr>
        <p:txBody>
          <a:bodyPr/>
          <a:lstStyle/>
          <a:p>
            <a:r>
              <a:rPr lang="en-US" b="1" dirty="0"/>
              <a:t>UNDERSTANDING CREDIT</a:t>
            </a:r>
          </a:p>
        </p:txBody>
      </p:sp>
      <p:sp>
        <p:nvSpPr>
          <p:cNvPr id="3" name="Content Placeholder 2"/>
          <p:cNvSpPr>
            <a:spLocks noGrp="1"/>
          </p:cNvSpPr>
          <p:nvPr>
            <p:ph idx="1"/>
          </p:nvPr>
        </p:nvSpPr>
        <p:spPr>
          <a:xfrm>
            <a:off x="1280159" y="1519311"/>
            <a:ext cx="7723163" cy="4770194"/>
          </a:xfrm>
        </p:spPr>
        <p:txBody>
          <a:bodyPr/>
          <a:lstStyle/>
          <a:p>
            <a:pPr>
              <a:buFont typeface="Wingdings" panose="05000000000000000000" pitchFamily="2" charset="2"/>
              <a:buChar char="§"/>
            </a:pPr>
            <a:r>
              <a:rPr lang="en-US" sz="2800" dirty="0" smtClean="0"/>
              <a:t> Credit Report </a:t>
            </a:r>
            <a:r>
              <a:rPr lang="en-US" sz="2800" dirty="0"/>
              <a:t>– your history of loans, mortgages, tax liens, repayment history, etc. all listed on one </a:t>
            </a:r>
            <a:r>
              <a:rPr lang="en-US" sz="2800" dirty="0" smtClean="0"/>
              <a:t>report</a:t>
            </a:r>
          </a:p>
          <a:p>
            <a:pPr>
              <a:buFont typeface="Wingdings" panose="05000000000000000000" pitchFamily="2" charset="2"/>
              <a:buChar char="§"/>
            </a:pPr>
            <a:r>
              <a:rPr lang="en-US" sz="2800" dirty="0" smtClean="0"/>
              <a:t> Credit Score – a </a:t>
            </a:r>
            <a:r>
              <a:rPr lang="en-US" sz="2800" dirty="0"/>
              <a:t>score </a:t>
            </a:r>
            <a:r>
              <a:rPr lang="en-US" sz="2800" dirty="0" smtClean="0"/>
              <a:t>showing </a:t>
            </a:r>
            <a:r>
              <a:rPr lang="en-US" sz="2800" dirty="0"/>
              <a:t>your reputation as a borrower of </a:t>
            </a:r>
            <a:r>
              <a:rPr lang="en-US" sz="2800" dirty="0" smtClean="0"/>
              <a:t>money</a:t>
            </a:r>
            <a:endParaRPr lang="en-US" sz="2800" dirty="0"/>
          </a:p>
          <a:p>
            <a:pPr lvl="1"/>
            <a:r>
              <a:rPr lang="en-US" sz="2800" dirty="0"/>
              <a:t> </a:t>
            </a:r>
            <a:r>
              <a:rPr lang="en-US" sz="2400" dirty="0"/>
              <a:t>A credit score is a number based on a level of analysis to represent the creditworthiness of an individual</a:t>
            </a:r>
            <a:r>
              <a:rPr lang="en-US" sz="2400" dirty="0" smtClean="0"/>
              <a:t>.</a:t>
            </a:r>
            <a:endParaRPr lang="en-US" sz="2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6216" y="5643418"/>
            <a:ext cx="1887106" cy="915371"/>
          </a:xfrm>
          <a:prstGeom prst="rect">
            <a:avLst/>
          </a:prstGeom>
        </p:spPr>
      </p:pic>
    </p:spTree>
    <p:custDataLst>
      <p:tags r:id="rId1"/>
    </p:custDataLst>
    <p:extLst>
      <p:ext uri="{BB962C8B-B14F-4D97-AF65-F5344CB8AC3E}">
        <p14:creationId xmlns:p14="http://schemas.microsoft.com/office/powerpoint/2010/main" val="4119337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0127" y="870766"/>
            <a:ext cx="7693350" cy="569096"/>
          </a:xfrm>
        </p:spPr>
        <p:txBody>
          <a:bodyPr/>
          <a:lstStyle/>
          <a:p>
            <a:r>
              <a:rPr lang="en-US" b="1" dirty="0" smtClean="0"/>
              <a:t>UNDERSTANDING CREDIT</a:t>
            </a:r>
            <a:endParaRPr lang="en-US" b="1" dirty="0"/>
          </a:p>
        </p:txBody>
      </p:sp>
      <p:sp>
        <p:nvSpPr>
          <p:cNvPr id="3" name="Content Placeholder 2"/>
          <p:cNvSpPr>
            <a:spLocks noGrp="1"/>
          </p:cNvSpPr>
          <p:nvPr>
            <p:ph idx="1"/>
          </p:nvPr>
        </p:nvSpPr>
        <p:spPr>
          <a:xfrm>
            <a:off x="1096777" y="1598783"/>
            <a:ext cx="7886700" cy="4351338"/>
          </a:xfrm>
        </p:spPr>
        <p:txBody>
          <a:bodyPr/>
          <a:lstStyle/>
          <a:p>
            <a:pPr>
              <a:buFont typeface="Wingdings" panose="05000000000000000000" pitchFamily="2" charset="2"/>
              <a:buChar char="§"/>
            </a:pPr>
            <a:r>
              <a:rPr lang="en-US" sz="2800" dirty="0" smtClean="0">
                <a:solidFill>
                  <a:schemeClr val="tx1"/>
                </a:solidFill>
              </a:rPr>
              <a:t> </a:t>
            </a:r>
            <a:r>
              <a:rPr lang="en-US" sz="2800" dirty="0"/>
              <a:t>Will be used anytime you get a loan to:</a:t>
            </a:r>
          </a:p>
          <a:p>
            <a:pPr lvl="1"/>
            <a:r>
              <a:rPr lang="en-US" sz="2400" dirty="0" smtClean="0"/>
              <a:t> Purchase </a:t>
            </a:r>
            <a:r>
              <a:rPr lang="en-US" sz="2400" dirty="0"/>
              <a:t>a car</a:t>
            </a:r>
          </a:p>
          <a:p>
            <a:pPr lvl="1"/>
            <a:r>
              <a:rPr lang="en-US" sz="2400" dirty="0" smtClean="0"/>
              <a:t> Take out a loan to pay </a:t>
            </a:r>
            <a:r>
              <a:rPr lang="en-US" sz="2400" dirty="0"/>
              <a:t>for college</a:t>
            </a:r>
          </a:p>
          <a:p>
            <a:pPr lvl="1"/>
            <a:r>
              <a:rPr lang="en-US" sz="2400" dirty="0" smtClean="0"/>
              <a:t> Buy </a:t>
            </a:r>
            <a:r>
              <a:rPr lang="en-US" sz="2400" dirty="0"/>
              <a:t>a house</a:t>
            </a:r>
          </a:p>
          <a:p>
            <a:pPr lvl="1"/>
            <a:r>
              <a:rPr lang="en-US" sz="2400" dirty="0" smtClean="0"/>
              <a:t> Buy </a:t>
            </a:r>
            <a:r>
              <a:rPr lang="en-US" sz="2400" dirty="0"/>
              <a:t>an </a:t>
            </a:r>
            <a:r>
              <a:rPr lang="en-US" sz="2400" dirty="0" smtClean="0"/>
              <a:t>ATV</a:t>
            </a:r>
          </a:p>
          <a:p>
            <a:pPr lvl="1"/>
            <a:r>
              <a:rPr lang="en-US" sz="2400" dirty="0" smtClean="0"/>
              <a:t> Buy land</a:t>
            </a:r>
          </a:p>
          <a:p>
            <a:pPr lvl="1"/>
            <a:r>
              <a:rPr lang="en-US" sz="2400" dirty="0" smtClean="0"/>
              <a:t> Get a credit card</a:t>
            </a:r>
            <a:endParaRPr lang="en-US" sz="2400" dirty="0"/>
          </a:p>
          <a:p>
            <a:pPr>
              <a:buFont typeface="Wingdings" panose="05000000000000000000" pitchFamily="2" charset="2"/>
              <a:buChar char="§"/>
            </a:pPr>
            <a:r>
              <a:rPr lang="en-US" sz="2800" dirty="0"/>
              <a:t> Something everyone has</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7345" y="5515927"/>
            <a:ext cx="2015951" cy="977869"/>
          </a:xfrm>
          <a:prstGeom prst="rect">
            <a:avLst/>
          </a:prstGeom>
        </p:spPr>
      </p:pic>
    </p:spTree>
    <p:custDataLst>
      <p:tags r:id="rId1"/>
    </p:custDataLst>
    <p:extLst>
      <p:ext uri="{BB962C8B-B14F-4D97-AF65-F5344CB8AC3E}">
        <p14:creationId xmlns:p14="http://schemas.microsoft.com/office/powerpoint/2010/main" val="3934106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990" y="717453"/>
            <a:ext cx="7270359" cy="576776"/>
          </a:xfrm>
        </p:spPr>
        <p:txBody>
          <a:bodyPr/>
          <a:lstStyle/>
          <a:p>
            <a:r>
              <a:rPr lang="en-US" b="1" dirty="0"/>
              <a:t>CREDIT SCORE RANGE</a:t>
            </a:r>
          </a:p>
        </p:txBody>
      </p:sp>
      <p:pic>
        <p:nvPicPr>
          <p:cNvPr id="4" name="Content Placeholder 3"/>
          <p:cNvPicPr>
            <a:picLocks noGrp="1" noChangeAspect="1"/>
          </p:cNvPicPr>
          <p:nvPr>
            <p:ph idx="1"/>
          </p:nvPr>
        </p:nvPicPr>
        <p:blipFill>
          <a:blip r:embed="rId4"/>
          <a:stretch>
            <a:fillRect/>
          </a:stretch>
        </p:blipFill>
        <p:spPr>
          <a:xfrm>
            <a:off x="1553160" y="1294229"/>
            <a:ext cx="6654018" cy="430614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9163" y="5748069"/>
            <a:ext cx="1571303" cy="762185"/>
          </a:xfrm>
          <a:prstGeom prst="rect">
            <a:avLst/>
          </a:prstGeom>
        </p:spPr>
      </p:pic>
    </p:spTree>
    <p:custDataLst>
      <p:tags r:id="rId1"/>
    </p:custDataLst>
    <p:extLst>
      <p:ext uri="{BB962C8B-B14F-4D97-AF65-F5344CB8AC3E}">
        <p14:creationId xmlns:p14="http://schemas.microsoft.com/office/powerpoint/2010/main" val="2411811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742901"/>
            <a:ext cx="7235190" cy="546444"/>
          </a:xfrm>
        </p:spPr>
        <p:txBody>
          <a:bodyPr/>
          <a:lstStyle/>
          <a:p>
            <a:r>
              <a:rPr lang="en-US" b="1" dirty="0" smtClean="0"/>
              <a:t>WHAT IS A CREDIT SCORE?</a:t>
            </a:r>
            <a:endParaRPr lang="en-US" b="1" dirty="0"/>
          </a:p>
        </p:txBody>
      </p:sp>
      <p:sp>
        <p:nvSpPr>
          <p:cNvPr id="3" name="Content Placeholder 2"/>
          <p:cNvSpPr>
            <a:spLocks noGrp="1"/>
          </p:cNvSpPr>
          <p:nvPr>
            <p:ph idx="1"/>
          </p:nvPr>
        </p:nvSpPr>
        <p:spPr>
          <a:xfrm>
            <a:off x="1280160" y="1445924"/>
            <a:ext cx="2962275" cy="2687080"/>
          </a:xfrm>
        </p:spPr>
        <p:txBody>
          <a:bodyPr>
            <a:normAutofit/>
          </a:bodyPr>
          <a:lstStyle/>
          <a:p>
            <a:pPr>
              <a:buFont typeface="Wingdings" panose="05000000000000000000" pitchFamily="2" charset="2"/>
              <a:buChar char="§"/>
            </a:pPr>
            <a:r>
              <a:rPr lang="en-US" sz="2800" dirty="0" smtClean="0"/>
              <a:t> Where it comes from</a:t>
            </a:r>
          </a:p>
          <a:p>
            <a:pPr>
              <a:buFont typeface="Wingdings" panose="05000000000000000000" pitchFamily="2" charset="2"/>
              <a:buChar char="§"/>
            </a:pPr>
            <a:r>
              <a:rPr lang="en-US" sz="2800" dirty="0" smtClean="0"/>
              <a:t> Checking your credit score</a:t>
            </a:r>
          </a:p>
          <a:p>
            <a:pPr>
              <a:buFont typeface="Wingdings" panose="05000000000000000000" pitchFamily="2" charset="2"/>
              <a:buChar char="§"/>
            </a:pPr>
            <a:r>
              <a:rPr lang="en-US" sz="2800" dirty="0" smtClean="0"/>
              <a:t> Good </a:t>
            </a:r>
            <a:r>
              <a:rPr lang="en-US" sz="2800" dirty="0"/>
              <a:t>credit </a:t>
            </a:r>
            <a:r>
              <a:rPr lang="en-US" sz="2800" dirty="0" smtClean="0"/>
              <a:t>vs. bad </a:t>
            </a:r>
            <a:r>
              <a:rPr lang="en-US" sz="2800" dirty="0"/>
              <a:t>credit</a:t>
            </a:r>
          </a:p>
        </p:txBody>
      </p:sp>
      <p:graphicFrame>
        <p:nvGraphicFramePr>
          <p:cNvPr id="10" name="Chart 9"/>
          <p:cNvGraphicFramePr/>
          <p:nvPr>
            <p:extLst>
              <p:ext uri="{D42A27DB-BD31-4B8C-83A1-F6EECF244321}">
                <p14:modId xmlns:p14="http://schemas.microsoft.com/office/powerpoint/2010/main" val="1465390625"/>
              </p:ext>
            </p:extLst>
          </p:nvPr>
        </p:nvGraphicFramePr>
        <p:xfrm>
          <a:off x="3106615" y="1633133"/>
          <a:ext cx="6370027" cy="4198939"/>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6457950" y="2646920"/>
            <a:ext cx="952500" cy="369332"/>
          </a:xfrm>
          <a:prstGeom prst="rect">
            <a:avLst/>
          </a:prstGeom>
          <a:noFill/>
        </p:spPr>
        <p:txBody>
          <a:bodyPr wrap="square" rtlCol="0">
            <a:spAutoFit/>
          </a:bodyPr>
          <a:lstStyle/>
          <a:p>
            <a:r>
              <a:rPr lang="en-US" b="1" dirty="0" smtClean="0">
                <a:solidFill>
                  <a:schemeClr val="bg1"/>
                </a:solidFill>
                <a:cs typeface="Adobe Devanagari" panose="02040503050201020203" pitchFamily="18" charset="0"/>
              </a:rPr>
              <a:t>300-579</a:t>
            </a:r>
          </a:p>
        </p:txBody>
      </p:sp>
      <p:sp>
        <p:nvSpPr>
          <p:cNvPr id="13" name="TextBox 12"/>
          <p:cNvSpPr txBox="1"/>
          <p:nvPr/>
        </p:nvSpPr>
        <p:spPr>
          <a:xfrm>
            <a:off x="6738937" y="3732603"/>
            <a:ext cx="1343025" cy="369332"/>
          </a:xfrm>
          <a:prstGeom prst="rect">
            <a:avLst/>
          </a:prstGeom>
          <a:noFill/>
        </p:spPr>
        <p:txBody>
          <a:bodyPr wrap="square" rtlCol="0">
            <a:spAutoFit/>
          </a:bodyPr>
          <a:lstStyle/>
          <a:p>
            <a:r>
              <a:rPr lang="en-US" b="1" dirty="0" smtClean="0">
                <a:solidFill>
                  <a:schemeClr val="bg1"/>
                </a:solidFill>
                <a:cs typeface="Adobe Devanagari" panose="02040503050201020203" pitchFamily="18" charset="0"/>
              </a:rPr>
              <a:t>580-669</a:t>
            </a:r>
          </a:p>
        </p:txBody>
      </p:sp>
      <p:sp>
        <p:nvSpPr>
          <p:cNvPr id="14" name="TextBox 13"/>
          <p:cNvSpPr txBox="1"/>
          <p:nvPr/>
        </p:nvSpPr>
        <p:spPr>
          <a:xfrm>
            <a:off x="5786437" y="4543105"/>
            <a:ext cx="1343025" cy="369332"/>
          </a:xfrm>
          <a:prstGeom prst="rect">
            <a:avLst/>
          </a:prstGeom>
          <a:noFill/>
        </p:spPr>
        <p:txBody>
          <a:bodyPr wrap="square" rtlCol="0">
            <a:spAutoFit/>
          </a:bodyPr>
          <a:lstStyle/>
          <a:p>
            <a:r>
              <a:rPr lang="en-US" b="1" dirty="0" smtClean="0">
                <a:solidFill>
                  <a:schemeClr val="bg1"/>
                </a:solidFill>
                <a:cs typeface="Adobe Devanagari" panose="02040503050201020203" pitchFamily="18" charset="0"/>
              </a:rPr>
              <a:t>670-739</a:t>
            </a:r>
          </a:p>
        </p:txBody>
      </p:sp>
      <p:sp>
        <p:nvSpPr>
          <p:cNvPr id="15" name="TextBox 14"/>
          <p:cNvSpPr txBox="1"/>
          <p:nvPr/>
        </p:nvSpPr>
        <p:spPr>
          <a:xfrm>
            <a:off x="4852987" y="3763672"/>
            <a:ext cx="1343025" cy="369332"/>
          </a:xfrm>
          <a:prstGeom prst="rect">
            <a:avLst/>
          </a:prstGeom>
          <a:noFill/>
        </p:spPr>
        <p:txBody>
          <a:bodyPr wrap="square" rtlCol="0">
            <a:spAutoFit/>
          </a:bodyPr>
          <a:lstStyle/>
          <a:p>
            <a:r>
              <a:rPr lang="en-US" b="1" dirty="0" smtClean="0">
                <a:solidFill>
                  <a:schemeClr val="bg1"/>
                </a:solidFill>
                <a:cs typeface="Adobe Devanagari" panose="02040503050201020203" pitchFamily="18" charset="0"/>
              </a:rPr>
              <a:t>740-799</a:t>
            </a:r>
          </a:p>
        </p:txBody>
      </p:sp>
      <p:sp>
        <p:nvSpPr>
          <p:cNvPr id="16" name="TextBox 15"/>
          <p:cNvSpPr txBox="1"/>
          <p:nvPr/>
        </p:nvSpPr>
        <p:spPr>
          <a:xfrm>
            <a:off x="5114924" y="2731559"/>
            <a:ext cx="1343025" cy="369332"/>
          </a:xfrm>
          <a:prstGeom prst="rect">
            <a:avLst/>
          </a:prstGeom>
          <a:noFill/>
        </p:spPr>
        <p:txBody>
          <a:bodyPr wrap="square" rtlCol="0">
            <a:spAutoFit/>
          </a:bodyPr>
          <a:lstStyle/>
          <a:p>
            <a:r>
              <a:rPr lang="en-US" b="1" dirty="0" smtClean="0">
                <a:solidFill>
                  <a:schemeClr val="bg1"/>
                </a:solidFill>
                <a:cs typeface="Adobe Devanagari" panose="02040503050201020203" pitchFamily="18" charset="0"/>
              </a:rPr>
              <a:t>800-850</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0631" y="5615695"/>
            <a:ext cx="1801663" cy="873925"/>
          </a:xfrm>
          <a:prstGeom prst="rect">
            <a:avLst/>
          </a:prstGeom>
        </p:spPr>
      </p:pic>
    </p:spTree>
    <p:custDataLst>
      <p:tags r:id="rId1"/>
    </p:custDataLst>
    <p:extLst>
      <p:ext uri="{BB962C8B-B14F-4D97-AF65-F5344CB8AC3E}">
        <p14:creationId xmlns:p14="http://schemas.microsoft.com/office/powerpoint/2010/main" val="719460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485" y="745586"/>
            <a:ext cx="7329812" cy="492369"/>
          </a:xfrm>
        </p:spPr>
        <p:txBody>
          <a:bodyPr/>
          <a:lstStyle/>
          <a:p>
            <a:r>
              <a:rPr lang="en-US" b="1" dirty="0" smtClean="0"/>
              <a:t>WHAT AFFECTS YOUR CREDIT SCORE?</a:t>
            </a:r>
            <a:endParaRPr lang="en-US" b="1" dirty="0"/>
          </a:p>
        </p:txBody>
      </p:sp>
      <p:graphicFrame>
        <p:nvGraphicFramePr>
          <p:cNvPr id="11" name="Chart 10"/>
          <p:cNvGraphicFramePr/>
          <p:nvPr>
            <p:extLst>
              <p:ext uri="{D42A27DB-BD31-4B8C-83A1-F6EECF244321}">
                <p14:modId xmlns:p14="http://schemas.microsoft.com/office/powerpoint/2010/main" val="361980256"/>
              </p:ext>
            </p:extLst>
          </p:nvPr>
        </p:nvGraphicFramePr>
        <p:xfrm>
          <a:off x="1139484" y="1237955"/>
          <a:ext cx="8004515" cy="5289455"/>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1187" y="5837223"/>
            <a:ext cx="1422873" cy="690187"/>
          </a:xfrm>
          <a:prstGeom prst="rect">
            <a:avLst/>
          </a:prstGeom>
        </p:spPr>
      </p:pic>
    </p:spTree>
    <p:custDataLst>
      <p:tags r:id="rId1"/>
    </p:custDataLst>
    <p:extLst>
      <p:ext uri="{BB962C8B-B14F-4D97-AF65-F5344CB8AC3E}">
        <p14:creationId xmlns:p14="http://schemas.microsoft.com/office/powerpoint/2010/main" val="1406135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956" y="789816"/>
            <a:ext cx="7709096" cy="502381"/>
          </a:xfrm>
        </p:spPr>
        <p:txBody>
          <a:bodyPr/>
          <a:lstStyle/>
          <a:p>
            <a:r>
              <a:rPr lang="en-US" b="1" dirty="0" smtClean="0"/>
              <a:t>BENEFITS OF HAVING A GOOD CREDIT SCORE</a:t>
            </a:r>
            <a:endParaRPr lang="en-US" b="1" dirty="0"/>
          </a:p>
        </p:txBody>
      </p:sp>
      <p:sp>
        <p:nvSpPr>
          <p:cNvPr id="3" name="Content Placeholder 2"/>
          <p:cNvSpPr>
            <a:spLocks noGrp="1"/>
          </p:cNvSpPr>
          <p:nvPr>
            <p:ph idx="1"/>
          </p:nvPr>
        </p:nvSpPr>
        <p:spPr>
          <a:xfrm>
            <a:off x="1237956" y="1420837"/>
            <a:ext cx="7277394" cy="5008098"/>
          </a:xfrm>
        </p:spPr>
        <p:txBody>
          <a:bodyPr>
            <a:normAutofit/>
          </a:bodyPr>
          <a:lstStyle/>
          <a:p>
            <a:pPr>
              <a:buFont typeface="Wingdings" panose="05000000000000000000" pitchFamily="2" charset="2"/>
              <a:buChar char="§"/>
            </a:pPr>
            <a:r>
              <a:rPr lang="en-US" sz="3200" dirty="0" smtClean="0"/>
              <a:t> Loan Approval</a:t>
            </a:r>
          </a:p>
          <a:p>
            <a:pPr>
              <a:buFont typeface="Wingdings" panose="05000000000000000000" pitchFamily="2" charset="2"/>
              <a:buChar char="§"/>
            </a:pPr>
            <a:r>
              <a:rPr lang="en-US" sz="3200" dirty="0" smtClean="0"/>
              <a:t> Saving money</a:t>
            </a:r>
          </a:p>
          <a:p>
            <a:pPr>
              <a:buFont typeface="Wingdings" panose="05000000000000000000" pitchFamily="2" charset="2"/>
              <a:buChar char="§"/>
            </a:pPr>
            <a:r>
              <a:rPr lang="en-US" sz="3200" dirty="0" smtClean="0"/>
              <a:t> Interest rates</a:t>
            </a:r>
          </a:p>
          <a:p>
            <a:pPr>
              <a:buFont typeface="Wingdings" panose="05000000000000000000" pitchFamily="2" charset="2"/>
              <a:buChar char="§"/>
            </a:pPr>
            <a:r>
              <a:rPr lang="en-US" sz="3200" dirty="0" smtClean="0"/>
              <a:t> Eligible for lower auto and homeowner insurance premiums</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9781" y="5687232"/>
            <a:ext cx="1794279" cy="870343"/>
          </a:xfrm>
          <a:prstGeom prst="rect">
            <a:avLst/>
          </a:prstGeom>
        </p:spPr>
      </p:pic>
    </p:spTree>
    <p:custDataLst>
      <p:tags r:id="rId1"/>
    </p:custDataLst>
    <p:extLst>
      <p:ext uri="{BB962C8B-B14F-4D97-AF65-F5344CB8AC3E}">
        <p14:creationId xmlns:p14="http://schemas.microsoft.com/office/powerpoint/2010/main" val="2015099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956" y="829995"/>
            <a:ext cx="7277393" cy="464868"/>
          </a:xfrm>
        </p:spPr>
        <p:txBody>
          <a:bodyPr/>
          <a:lstStyle/>
          <a:p>
            <a:r>
              <a:rPr lang="en-US" b="1" dirty="0" smtClean="0"/>
              <a:t>TOP 3 </a:t>
            </a:r>
            <a:r>
              <a:rPr lang="en-US" b="1" dirty="0"/>
              <a:t>C’S OF CREDIT</a:t>
            </a:r>
          </a:p>
        </p:txBody>
      </p:sp>
      <p:sp>
        <p:nvSpPr>
          <p:cNvPr id="3" name="Content Placeholder 2"/>
          <p:cNvSpPr>
            <a:spLocks noGrp="1"/>
          </p:cNvSpPr>
          <p:nvPr>
            <p:ph idx="1"/>
          </p:nvPr>
        </p:nvSpPr>
        <p:spPr>
          <a:xfrm>
            <a:off x="1237956" y="1434905"/>
            <a:ext cx="7277394" cy="4742058"/>
          </a:xfrm>
        </p:spPr>
        <p:txBody>
          <a:bodyPr>
            <a:normAutofit/>
          </a:bodyPr>
          <a:lstStyle/>
          <a:p>
            <a:pPr>
              <a:buFont typeface="Wingdings" panose="05000000000000000000" pitchFamily="2" charset="2"/>
              <a:buChar char="§"/>
            </a:pPr>
            <a:r>
              <a:rPr lang="en-US" sz="2800" dirty="0" smtClean="0"/>
              <a:t> CAPACITY</a:t>
            </a:r>
            <a:endParaRPr lang="en-US" sz="2800" dirty="0"/>
          </a:p>
          <a:p>
            <a:pPr lvl="1"/>
            <a:r>
              <a:rPr lang="en-US" sz="2400" dirty="0" smtClean="0"/>
              <a:t> Can </a:t>
            </a:r>
            <a:r>
              <a:rPr lang="en-US" sz="2400" dirty="0"/>
              <a:t>you repay the money that is lent to you?</a:t>
            </a:r>
          </a:p>
          <a:p>
            <a:pPr lvl="1"/>
            <a:r>
              <a:rPr lang="en-US" sz="2400" dirty="0" smtClean="0"/>
              <a:t> What </a:t>
            </a:r>
            <a:r>
              <a:rPr lang="en-US" sz="2400" dirty="0"/>
              <a:t>income do you have?</a:t>
            </a:r>
          </a:p>
          <a:p>
            <a:pPr>
              <a:buFont typeface="Wingdings" panose="05000000000000000000" pitchFamily="2" charset="2"/>
              <a:buChar char="§"/>
            </a:pPr>
            <a:r>
              <a:rPr lang="en-US" sz="2800" dirty="0" smtClean="0"/>
              <a:t> CHARACTER</a:t>
            </a:r>
            <a:endParaRPr lang="en-US" sz="2800" dirty="0"/>
          </a:p>
          <a:p>
            <a:pPr lvl="1"/>
            <a:r>
              <a:rPr lang="en-US" sz="2400" dirty="0" smtClean="0"/>
              <a:t> Have </a:t>
            </a:r>
            <a:r>
              <a:rPr lang="en-US" sz="2400" dirty="0"/>
              <a:t>you been a good customer at other banks?</a:t>
            </a:r>
          </a:p>
          <a:p>
            <a:pPr lvl="1"/>
            <a:r>
              <a:rPr lang="en-US" sz="2400" dirty="0" smtClean="0"/>
              <a:t> Do </a:t>
            </a:r>
            <a:r>
              <a:rPr lang="en-US" sz="2400" dirty="0"/>
              <a:t>you have good repayment history?</a:t>
            </a:r>
          </a:p>
          <a:p>
            <a:pPr>
              <a:buFont typeface="Wingdings" panose="05000000000000000000" pitchFamily="2" charset="2"/>
              <a:buChar char="§"/>
            </a:pPr>
            <a:r>
              <a:rPr lang="en-US" sz="2800" dirty="0" smtClean="0"/>
              <a:t> COLLATERAL</a:t>
            </a:r>
            <a:endParaRPr lang="en-US" sz="2800" dirty="0"/>
          </a:p>
          <a:p>
            <a:pPr lvl="1"/>
            <a:r>
              <a:rPr lang="en-US" sz="2400" dirty="0" smtClean="0"/>
              <a:t> What </a:t>
            </a:r>
            <a:r>
              <a:rPr lang="en-US" sz="2400" dirty="0"/>
              <a:t>can we hold to get you to repay?</a:t>
            </a:r>
          </a:p>
          <a:p>
            <a:pPr lvl="1"/>
            <a:r>
              <a:rPr lang="en-US" sz="2400" dirty="0" smtClean="0"/>
              <a:t> Lien </a:t>
            </a:r>
            <a:r>
              <a:rPr lang="en-US" sz="2400" dirty="0"/>
              <a:t>= statement of ownership rights on a piece of collateral</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8255" y="5670665"/>
            <a:ext cx="1766570" cy="856903"/>
          </a:xfrm>
          <a:prstGeom prst="rect">
            <a:avLst/>
          </a:prstGeom>
        </p:spPr>
      </p:pic>
    </p:spTree>
    <p:custDataLst>
      <p:tags r:id="rId1"/>
    </p:custDataLst>
    <p:extLst>
      <p:ext uri="{BB962C8B-B14F-4D97-AF65-F5344CB8AC3E}">
        <p14:creationId xmlns:p14="http://schemas.microsoft.com/office/powerpoint/2010/main" val="2272719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0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PT template fin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Title</Template>
  <TotalTime>1640</TotalTime>
  <Words>2893</Words>
  <Application>Microsoft Office PowerPoint</Application>
  <PresentationFormat>On-screen Show (4:3)</PresentationFormat>
  <Paragraphs>203</Paragraphs>
  <Slides>21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Adobe Devanagari</vt:lpstr>
      <vt:lpstr>Arial</vt:lpstr>
      <vt:lpstr>Arial Black</vt:lpstr>
      <vt:lpstr>Calibri</vt:lpstr>
      <vt:lpstr>Calibri Light</vt:lpstr>
      <vt:lpstr>Wingdings</vt:lpstr>
      <vt:lpstr>PPT template final</vt:lpstr>
      <vt:lpstr>PowerPoint Presentation</vt:lpstr>
      <vt:lpstr>CREDIT &amp; LOANS</vt:lpstr>
      <vt:lpstr>UNDERSTANDING CREDIT</vt:lpstr>
      <vt:lpstr>UNDERSTANDING CREDIT</vt:lpstr>
      <vt:lpstr>CREDIT SCORE RANGE</vt:lpstr>
      <vt:lpstr>WHAT IS A CREDIT SCORE?</vt:lpstr>
      <vt:lpstr>WHAT AFFECTS YOUR CREDIT SCORE?</vt:lpstr>
      <vt:lpstr>BENEFITS OF HAVING A GOOD CREDIT SCORE</vt:lpstr>
      <vt:lpstr>TOP 3 C’S OF CREDIT</vt:lpstr>
      <vt:lpstr>WHAT IS A LOAN?</vt:lpstr>
      <vt:lpstr>SPEAKING THE LOAN LANGUAGE</vt:lpstr>
      <vt:lpstr>SPEAKING THE LOAN LANGUAGE</vt:lpstr>
      <vt:lpstr>INTEREST RATES</vt:lpstr>
      <vt:lpstr>INTEREST</vt:lpstr>
      <vt:lpstr>LOAN TYPES</vt:lpstr>
      <vt:lpstr>PowerPoint Presentation</vt:lpstr>
      <vt:lpstr>PowerPoint Presentation</vt:lpstr>
      <vt:lpstr>PowerPoint Presentation</vt:lpstr>
      <vt:lpstr>IMPORTANT LOAN REMINDERS</vt:lpstr>
      <vt:lpstr>CREDIT &amp; LOANS – Review Questions</vt:lpstr>
      <vt:lpstr>Thank you for joining us through this EXCITING PRESENTATION!  Visit our website  farmcreditofnc.com  Contact us at: 800-521-9952  </vt:lpstr>
    </vt:vector>
  </TitlesOfParts>
  <Company>AgFirst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Jasmine Shull</dc:creator>
  <cp:lastModifiedBy>Jones, Skipper</cp:lastModifiedBy>
  <cp:revision>155</cp:revision>
  <dcterms:created xsi:type="dcterms:W3CDTF">2017-05-15T13:24:58Z</dcterms:created>
  <dcterms:modified xsi:type="dcterms:W3CDTF">2021-02-25T14:36:30Z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195B5B75-9AA0-416F-B69D-B3F6D5ACF61E</vt:lpwstr>
  </property>
  <property fmtid="{D5CDD505-2E9C-101B-9397-08002B2CF9AE}" pid="3" name="ArticulatePath">
    <vt:lpwstr>2021 Ag Youth Educational Program-updated01-29-2021</vt:lpwstr>
  </property>
</Properties>
</file>