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19"/>
  </p:notesMasterIdLst>
  <p:sldIdLst>
    <p:sldId id="256" r:id="rId2"/>
    <p:sldId id="376" r:id="rId3"/>
    <p:sldId id="257" r:id="rId4"/>
    <p:sldId id="258" r:id="rId5"/>
    <p:sldId id="259" r:id="rId6"/>
    <p:sldId id="381" r:id="rId7"/>
    <p:sldId id="273" r:id="rId8"/>
    <p:sldId id="274" r:id="rId9"/>
    <p:sldId id="272" r:id="rId10"/>
    <p:sldId id="380" r:id="rId11"/>
    <p:sldId id="361" r:id="rId12"/>
    <p:sldId id="362" r:id="rId13"/>
    <p:sldId id="292" r:id="rId14"/>
    <p:sldId id="289" r:id="rId15"/>
    <p:sldId id="291" r:id="rId16"/>
    <p:sldId id="290" r:id="rId17"/>
    <p:sldId id="354"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02" autoAdjust="0"/>
    <p:restoredTop sz="79884" autoAdjust="0"/>
  </p:normalViewPr>
  <p:slideViewPr>
    <p:cSldViewPr snapToGrid="0" snapToObjects="1">
      <p:cViewPr varScale="1">
        <p:scale>
          <a:sx n="92" d="100"/>
          <a:sy n="92" d="100"/>
        </p:scale>
        <p:origin x="20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D544E4-2891-4E35-BB2E-E05CD2857718}"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US"/>
        </a:p>
      </dgm:t>
    </dgm:pt>
    <dgm:pt modelId="{23790394-CD69-4E1A-AA0C-64C688A75C3C}">
      <dgm:prSet phldrT="[Text]"/>
      <dgm:spPr/>
      <dgm:t>
        <a:bodyPr/>
        <a:lstStyle/>
        <a:p>
          <a:r>
            <a:rPr lang="en-US" dirty="0" smtClean="0">
              <a:latin typeface="+mn-lt"/>
              <a:cs typeface="Adobe Devanagari" panose="02040503050201020203" pitchFamily="18" charset="0"/>
            </a:rPr>
            <a:t>3-6 months</a:t>
          </a:r>
          <a:endParaRPr lang="en-US" dirty="0">
            <a:latin typeface="+mn-lt"/>
            <a:cs typeface="Adobe Devanagari" panose="02040503050201020203" pitchFamily="18" charset="0"/>
          </a:endParaRPr>
        </a:p>
      </dgm:t>
    </dgm:pt>
    <dgm:pt modelId="{7F6275B4-5B15-46B6-AB9A-5FB65A132B98}" type="parTrans" cxnId="{BF799BAF-3288-4A70-818D-2CC11387F792}">
      <dgm:prSet/>
      <dgm:spPr/>
      <dgm:t>
        <a:bodyPr/>
        <a:lstStyle/>
        <a:p>
          <a:endParaRPr lang="en-US"/>
        </a:p>
      </dgm:t>
    </dgm:pt>
    <dgm:pt modelId="{876AB979-7C9A-4D19-B594-0662ED329C0D}" type="sibTrans" cxnId="{BF799BAF-3288-4A70-818D-2CC11387F792}">
      <dgm:prSet/>
      <dgm:spPr/>
      <dgm:t>
        <a:bodyPr/>
        <a:lstStyle/>
        <a:p>
          <a:endParaRPr lang="en-US"/>
        </a:p>
      </dgm:t>
    </dgm:pt>
    <dgm:pt modelId="{BA44D6A4-FB43-4400-B0BD-7F1EA41E0465}">
      <dgm:prSet phldrT="[Text]"/>
      <dgm:spPr/>
      <dgm:t>
        <a:bodyPr/>
        <a:lstStyle/>
        <a:p>
          <a:r>
            <a:rPr lang="en-US" dirty="0" smtClean="0">
              <a:latin typeface="+mn-lt"/>
              <a:cs typeface="Adobe Devanagari" panose="02040503050201020203" pitchFamily="18" charset="0"/>
            </a:rPr>
            <a:t>Be able to purchase necessities</a:t>
          </a:r>
          <a:endParaRPr lang="en-US" dirty="0">
            <a:latin typeface="+mn-lt"/>
            <a:cs typeface="Adobe Devanagari" panose="02040503050201020203" pitchFamily="18" charset="0"/>
          </a:endParaRPr>
        </a:p>
      </dgm:t>
    </dgm:pt>
    <dgm:pt modelId="{C71B903F-601F-4E3B-A106-DDC0EE169A31}" type="parTrans" cxnId="{F9097CA7-C84A-4189-A224-3BF4E93A0B7C}">
      <dgm:prSet/>
      <dgm:spPr/>
      <dgm:t>
        <a:bodyPr/>
        <a:lstStyle/>
        <a:p>
          <a:endParaRPr lang="en-US"/>
        </a:p>
      </dgm:t>
    </dgm:pt>
    <dgm:pt modelId="{AC87D804-DBCD-414B-B776-4F487EF4DBB9}" type="sibTrans" cxnId="{F9097CA7-C84A-4189-A224-3BF4E93A0B7C}">
      <dgm:prSet/>
      <dgm:spPr/>
      <dgm:t>
        <a:bodyPr/>
        <a:lstStyle/>
        <a:p>
          <a:endParaRPr lang="en-US"/>
        </a:p>
      </dgm:t>
    </dgm:pt>
    <dgm:pt modelId="{1AF29897-B0D5-4F43-B827-3F011E3B2919}">
      <dgm:prSet phldrT="[Text]"/>
      <dgm:spPr/>
      <dgm:t>
        <a:bodyPr/>
        <a:lstStyle/>
        <a:p>
          <a:r>
            <a:rPr lang="en-US" u="none" dirty="0" smtClean="0">
              <a:latin typeface="+mn-lt"/>
              <a:cs typeface="Adobe Devanagari" panose="02040503050201020203" pitchFamily="18" charset="0"/>
            </a:rPr>
            <a:t>Be able to pay in cash</a:t>
          </a:r>
          <a:endParaRPr lang="en-US" u="none" dirty="0">
            <a:latin typeface="+mn-lt"/>
            <a:cs typeface="Adobe Devanagari" panose="02040503050201020203" pitchFamily="18" charset="0"/>
          </a:endParaRPr>
        </a:p>
      </dgm:t>
    </dgm:pt>
    <dgm:pt modelId="{3E7F1302-E4AE-4770-B5BD-3A4BB8DFD730}" type="parTrans" cxnId="{2F735C24-4673-49D3-83AE-639B8ED38060}">
      <dgm:prSet/>
      <dgm:spPr/>
      <dgm:t>
        <a:bodyPr/>
        <a:lstStyle/>
        <a:p>
          <a:endParaRPr lang="en-US"/>
        </a:p>
      </dgm:t>
    </dgm:pt>
    <dgm:pt modelId="{BEEFF126-BDF9-498A-A7C6-1D85C746FE03}" type="sibTrans" cxnId="{2F735C24-4673-49D3-83AE-639B8ED38060}">
      <dgm:prSet/>
      <dgm:spPr/>
      <dgm:t>
        <a:bodyPr/>
        <a:lstStyle/>
        <a:p>
          <a:endParaRPr lang="en-US"/>
        </a:p>
      </dgm:t>
    </dgm:pt>
    <dgm:pt modelId="{1E92B7FB-0488-4717-ABC7-FD1D588E9AD1}" type="pres">
      <dgm:prSet presAssocID="{96D544E4-2891-4E35-BB2E-E05CD2857718}" presName="linear" presStyleCnt="0">
        <dgm:presLayoutVars>
          <dgm:dir/>
          <dgm:animLvl val="lvl"/>
          <dgm:resizeHandles val="exact"/>
        </dgm:presLayoutVars>
      </dgm:prSet>
      <dgm:spPr/>
      <dgm:t>
        <a:bodyPr/>
        <a:lstStyle/>
        <a:p>
          <a:endParaRPr lang="en-US"/>
        </a:p>
      </dgm:t>
    </dgm:pt>
    <dgm:pt modelId="{92883518-563C-4A56-9957-0280A07686DB}" type="pres">
      <dgm:prSet presAssocID="{23790394-CD69-4E1A-AA0C-64C688A75C3C}" presName="parentLin" presStyleCnt="0"/>
      <dgm:spPr/>
    </dgm:pt>
    <dgm:pt modelId="{3AE3D6A3-F571-41A9-BA2F-8EB4303D6CA3}" type="pres">
      <dgm:prSet presAssocID="{23790394-CD69-4E1A-AA0C-64C688A75C3C}" presName="parentLeftMargin" presStyleLbl="node1" presStyleIdx="0" presStyleCnt="3"/>
      <dgm:spPr/>
      <dgm:t>
        <a:bodyPr/>
        <a:lstStyle/>
        <a:p>
          <a:endParaRPr lang="en-US"/>
        </a:p>
      </dgm:t>
    </dgm:pt>
    <dgm:pt modelId="{E64D08BC-EFC5-4C71-A68F-D2A48FF04988}" type="pres">
      <dgm:prSet presAssocID="{23790394-CD69-4E1A-AA0C-64C688A75C3C}" presName="parentText" presStyleLbl="node1" presStyleIdx="0" presStyleCnt="3" custLinFactNeighborY="-5867">
        <dgm:presLayoutVars>
          <dgm:chMax val="0"/>
          <dgm:bulletEnabled val="1"/>
        </dgm:presLayoutVars>
      </dgm:prSet>
      <dgm:spPr/>
      <dgm:t>
        <a:bodyPr/>
        <a:lstStyle/>
        <a:p>
          <a:endParaRPr lang="en-US"/>
        </a:p>
      </dgm:t>
    </dgm:pt>
    <dgm:pt modelId="{C665CD31-4B73-421A-9BAF-297B33AD60A5}" type="pres">
      <dgm:prSet presAssocID="{23790394-CD69-4E1A-AA0C-64C688A75C3C}" presName="negativeSpace" presStyleCnt="0"/>
      <dgm:spPr/>
    </dgm:pt>
    <dgm:pt modelId="{44CBE16E-950A-4F5C-AE08-AF9101A6AE06}" type="pres">
      <dgm:prSet presAssocID="{23790394-CD69-4E1A-AA0C-64C688A75C3C}" presName="childText" presStyleLbl="conFgAcc1" presStyleIdx="0" presStyleCnt="3">
        <dgm:presLayoutVars>
          <dgm:bulletEnabled val="1"/>
        </dgm:presLayoutVars>
      </dgm:prSet>
      <dgm:spPr/>
    </dgm:pt>
    <dgm:pt modelId="{00EC1061-FE5A-45B9-AE5A-CE4B8A09138A}" type="pres">
      <dgm:prSet presAssocID="{876AB979-7C9A-4D19-B594-0662ED329C0D}" presName="spaceBetweenRectangles" presStyleCnt="0"/>
      <dgm:spPr/>
    </dgm:pt>
    <dgm:pt modelId="{082EB78B-3D15-4B24-8BC5-CA6382D95AD0}" type="pres">
      <dgm:prSet presAssocID="{BA44D6A4-FB43-4400-B0BD-7F1EA41E0465}" presName="parentLin" presStyleCnt="0"/>
      <dgm:spPr/>
    </dgm:pt>
    <dgm:pt modelId="{A75B9605-55C4-4D58-9C02-DBDC7A5C54FB}" type="pres">
      <dgm:prSet presAssocID="{BA44D6A4-FB43-4400-B0BD-7F1EA41E0465}" presName="parentLeftMargin" presStyleLbl="node1" presStyleIdx="0" presStyleCnt="3"/>
      <dgm:spPr/>
      <dgm:t>
        <a:bodyPr/>
        <a:lstStyle/>
        <a:p>
          <a:endParaRPr lang="en-US"/>
        </a:p>
      </dgm:t>
    </dgm:pt>
    <dgm:pt modelId="{D0F7E5D4-CC7C-4D56-A40C-F41AECFF3BE7}" type="pres">
      <dgm:prSet presAssocID="{BA44D6A4-FB43-4400-B0BD-7F1EA41E0465}" presName="parentText" presStyleLbl="node1" presStyleIdx="1" presStyleCnt="3">
        <dgm:presLayoutVars>
          <dgm:chMax val="0"/>
          <dgm:bulletEnabled val="1"/>
        </dgm:presLayoutVars>
      </dgm:prSet>
      <dgm:spPr/>
      <dgm:t>
        <a:bodyPr/>
        <a:lstStyle/>
        <a:p>
          <a:endParaRPr lang="en-US"/>
        </a:p>
      </dgm:t>
    </dgm:pt>
    <dgm:pt modelId="{F52342E2-A888-44E5-BD56-844BB8DA9BB5}" type="pres">
      <dgm:prSet presAssocID="{BA44D6A4-FB43-4400-B0BD-7F1EA41E0465}" presName="negativeSpace" presStyleCnt="0"/>
      <dgm:spPr/>
    </dgm:pt>
    <dgm:pt modelId="{4238C1F6-4703-46F0-8686-4105B309E76D}" type="pres">
      <dgm:prSet presAssocID="{BA44D6A4-FB43-4400-B0BD-7F1EA41E0465}" presName="childText" presStyleLbl="conFgAcc1" presStyleIdx="1" presStyleCnt="3">
        <dgm:presLayoutVars>
          <dgm:bulletEnabled val="1"/>
        </dgm:presLayoutVars>
      </dgm:prSet>
      <dgm:spPr/>
    </dgm:pt>
    <dgm:pt modelId="{F995F86F-6D31-4E46-A13A-C4B7BDEF91E7}" type="pres">
      <dgm:prSet presAssocID="{AC87D804-DBCD-414B-B776-4F487EF4DBB9}" presName="spaceBetweenRectangles" presStyleCnt="0"/>
      <dgm:spPr/>
    </dgm:pt>
    <dgm:pt modelId="{8E1E8687-B2A8-49AE-BB32-BC416A60A4BB}" type="pres">
      <dgm:prSet presAssocID="{1AF29897-B0D5-4F43-B827-3F011E3B2919}" presName="parentLin" presStyleCnt="0"/>
      <dgm:spPr/>
    </dgm:pt>
    <dgm:pt modelId="{8196D77F-F78F-4A42-93AD-385B7B531B45}" type="pres">
      <dgm:prSet presAssocID="{1AF29897-B0D5-4F43-B827-3F011E3B2919}" presName="parentLeftMargin" presStyleLbl="node1" presStyleIdx="1" presStyleCnt="3"/>
      <dgm:spPr/>
      <dgm:t>
        <a:bodyPr/>
        <a:lstStyle/>
        <a:p>
          <a:endParaRPr lang="en-US"/>
        </a:p>
      </dgm:t>
    </dgm:pt>
    <dgm:pt modelId="{0840F612-ECB0-4CA6-BF74-52F0A422B82C}" type="pres">
      <dgm:prSet presAssocID="{1AF29897-B0D5-4F43-B827-3F011E3B2919}" presName="parentText" presStyleLbl="node1" presStyleIdx="2" presStyleCnt="3">
        <dgm:presLayoutVars>
          <dgm:chMax val="0"/>
          <dgm:bulletEnabled val="1"/>
        </dgm:presLayoutVars>
      </dgm:prSet>
      <dgm:spPr/>
      <dgm:t>
        <a:bodyPr/>
        <a:lstStyle/>
        <a:p>
          <a:endParaRPr lang="en-US"/>
        </a:p>
      </dgm:t>
    </dgm:pt>
    <dgm:pt modelId="{63422C4F-4562-48FC-85F3-68992B1C18D2}" type="pres">
      <dgm:prSet presAssocID="{1AF29897-B0D5-4F43-B827-3F011E3B2919}" presName="negativeSpace" presStyleCnt="0"/>
      <dgm:spPr/>
    </dgm:pt>
    <dgm:pt modelId="{9498C62D-8144-40B9-BB70-265604C14C6E}" type="pres">
      <dgm:prSet presAssocID="{1AF29897-B0D5-4F43-B827-3F011E3B2919}" presName="childText" presStyleLbl="conFgAcc1" presStyleIdx="2" presStyleCnt="3">
        <dgm:presLayoutVars>
          <dgm:bulletEnabled val="1"/>
        </dgm:presLayoutVars>
      </dgm:prSet>
      <dgm:spPr/>
    </dgm:pt>
  </dgm:ptLst>
  <dgm:cxnLst>
    <dgm:cxn modelId="{34D57DD2-22F7-4BAF-8872-BF7568ABDE07}" type="presOf" srcId="{BA44D6A4-FB43-4400-B0BD-7F1EA41E0465}" destId="{D0F7E5D4-CC7C-4D56-A40C-F41AECFF3BE7}" srcOrd="1" destOrd="0" presId="urn:microsoft.com/office/officeart/2005/8/layout/list1"/>
    <dgm:cxn modelId="{16C2FDE4-048B-4A02-B57E-E4FB022C7003}" type="presOf" srcId="{BA44D6A4-FB43-4400-B0BD-7F1EA41E0465}" destId="{A75B9605-55C4-4D58-9C02-DBDC7A5C54FB}" srcOrd="0" destOrd="0" presId="urn:microsoft.com/office/officeart/2005/8/layout/list1"/>
    <dgm:cxn modelId="{435B06FC-5F57-45BE-869B-B4C39BE57212}" type="presOf" srcId="{23790394-CD69-4E1A-AA0C-64C688A75C3C}" destId="{E64D08BC-EFC5-4C71-A68F-D2A48FF04988}" srcOrd="1" destOrd="0" presId="urn:microsoft.com/office/officeart/2005/8/layout/list1"/>
    <dgm:cxn modelId="{2F735C24-4673-49D3-83AE-639B8ED38060}" srcId="{96D544E4-2891-4E35-BB2E-E05CD2857718}" destId="{1AF29897-B0D5-4F43-B827-3F011E3B2919}" srcOrd="2" destOrd="0" parTransId="{3E7F1302-E4AE-4770-B5BD-3A4BB8DFD730}" sibTransId="{BEEFF126-BDF9-498A-A7C6-1D85C746FE03}"/>
    <dgm:cxn modelId="{5867C2E9-4BA0-42E0-B16A-04A7563738E7}" type="presOf" srcId="{1AF29897-B0D5-4F43-B827-3F011E3B2919}" destId="{0840F612-ECB0-4CA6-BF74-52F0A422B82C}" srcOrd="1" destOrd="0" presId="urn:microsoft.com/office/officeart/2005/8/layout/list1"/>
    <dgm:cxn modelId="{97B3E09B-75CF-4F76-BDF1-981FE5FFFFF5}" type="presOf" srcId="{23790394-CD69-4E1A-AA0C-64C688A75C3C}" destId="{3AE3D6A3-F571-41A9-BA2F-8EB4303D6CA3}" srcOrd="0" destOrd="0" presId="urn:microsoft.com/office/officeart/2005/8/layout/list1"/>
    <dgm:cxn modelId="{4E4C7DEB-358E-4406-A66D-A16096A4F224}" type="presOf" srcId="{96D544E4-2891-4E35-BB2E-E05CD2857718}" destId="{1E92B7FB-0488-4717-ABC7-FD1D588E9AD1}" srcOrd="0" destOrd="0" presId="urn:microsoft.com/office/officeart/2005/8/layout/list1"/>
    <dgm:cxn modelId="{BF799BAF-3288-4A70-818D-2CC11387F792}" srcId="{96D544E4-2891-4E35-BB2E-E05CD2857718}" destId="{23790394-CD69-4E1A-AA0C-64C688A75C3C}" srcOrd="0" destOrd="0" parTransId="{7F6275B4-5B15-46B6-AB9A-5FB65A132B98}" sibTransId="{876AB979-7C9A-4D19-B594-0662ED329C0D}"/>
    <dgm:cxn modelId="{C8FDC585-29E1-436C-AA1D-BFA28DD743D0}" type="presOf" srcId="{1AF29897-B0D5-4F43-B827-3F011E3B2919}" destId="{8196D77F-F78F-4A42-93AD-385B7B531B45}" srcOrd="0" destOrd="0" presId="urn:microsoft.com/office/officeart/2005/8/layout/list1"/>
    <dgm:cxn modelId="{F9097CA7-C84A-4189-A224-3BF4E93A0B7C}" srcId="{96D544E4-2891-4E35-BB2E-E05CD2857718}" destId="{BA44D6A4-FB43-4400-B0BD-7F1EA41E0465}" srcOrd="1" destOrd="0" parTransId="{C71B903F-601F-4E3B-A106-DDC0EE169A31}" sibTransId="{AC87D804-DBCD-414B-B776-4F487EF4DBB9}"/>
    <dgm:cxn modelId="{1DA945AA-21E6-4E65-A60C-74D6DD8103CF}" type="presParOf" srcId="{1E92B7FB-0488-4717-ABC7-FD1D588E9AD1}" destId="{92883518-563C-4A56-9957-0280A07686DB}" srcOrd="0" destOrd="0" presId="urn:microsoft.com/office/officeart/2005/8/layout/list1"/>
    <dgm:cxn modelId="{8CD154EF-40A3-47A9-8C57-C22C0EB52185}" type="presParOf" srcId="{92883518-563C-4A56-9957-0280A07686DB}" destId="{3AE3D6A3-F571-41A9-BA2F-8EB4303D6CA3}" srcOrd="0" destOrd="0" presId="urn:microsoft.com/office/officeart/2005/8/layout/list1"/>
    <dgm:cxn modelId="{1268DF37-BF0C-40F2-B772-624425DFEF6F}" type="presParOf" srcId="{92883518-563C-4A56-9957-0280A07686DB}" destId="{E64D08BC-EFC5-4C71-A68F-D2A48FF04988}" srcOrd="1" destOrd="0" presId="urn:microsoft.com/office/officeart/2005/8/layout/list1"/>
    <dgm:cxn modelId="{71E7F75D-74FE-4E77-8C17-03D561FF0CB8}" type="presParOf" srcId="{1E92B7FB-0488-4717-ABC7-FD1D588E9AD1}" destId="{C665CD31-4B73-421A-9BAF-297B33AD60A5}" srcOrd="1" destOrd="0" presId="urn:microsoft.com/office/officeart/2005/8/layout/list1"/>
    <dgm:cxn modelId="{CE6150B0-3629-493D-93B6-F07D3853EC2D}" type="presParOf" srcId="{1E92B7FB-0488-4717-ABC7-FD1D588E9AD1}" destId="{44CBE16E-950A-4F5C-AE08-AF9101A6AE06}" srcOrd="2" destOrd="0" presId="urn:microsoft.com/office/officeart/2005/8/layout/list1"/>
    <dgm:cxn modelId="{DD491EB9-A086-480F-A59F-D657BF94E700}" type="presParOf" srcId="{1E92B7FB-0488-4717-ABC7-FD1D588E9AD1}" destId="{00EC1061-FE5A-45B9-AE5A-CE4B8A09138A}" srcOrd="3" destOrd="0" presId="urn:microsoft.com/office/officeart/2005/8/layout/list1"/>
    <dgm:cxn modelId="{C0E7BC6A-6AA8-4D31-9598-71D49CD12A71}" type="presParOf" srcId="{1E92B7FB-0488-4717-ABC7-FD1D588E9AD1}" destId="{082EB78B-3D15-4B24-8BC5-CA6382D95AD0}" srcOrd="4" destOrd="0" presId="urn:microsoft.com/office/officeart/2005/8/layout/list1"/>
    <dgm:cxn modelId="{D67F743E-B4DE-4B72-8910-97979BE1E3A7}" type="presParOf" srcId="{082EB78B-3D15-4B24-8BC5-CA6382D95AD0}" destId="{A75B9605-55C4-4D58-9C02-DBDC7A5C54FB}" srcOrd="0" destOrd="0" presId="urn:microsoft.com/office/officeart/2005/8/layout/list1"/>
    <dgm:cxn modelId="{B6A544C7-CF9F-4C84-BB33-21E7CA44CA2E}" type="presParOf" srcId="{082EB78B-3D15-4B24-8BC5-CA6382D95AD0}" destId="{D0F7E5D4-CC7C-4D56-A40C-F41AECFF3BE7}" srcOrd="1" destOrd="0" presId="urn:microsoft.com/office/officeart/2005/8/layout/list1"/>
    <dgm:cxn modelId="{53CA2351-DCE6-4FD9-B055-C29AAA9E2E48}" type="presParOf" srcId="{1E92B7FB-0488-4717-ABC7-FD1D588E9AD1}" destId="{F52342E2-A888-44E5-BD56-844BB8DA9BB5}" srcOrd="5" destOrd="0" presId="urn:microsoft.com/office/officeart/2005/8/layout/list1"/>
    <dgm:cxn modelId="{E55511D7-CDBC-4999-B353-E14E9BB2CA7B}" type="presParOf" srcId="{1E92B7FB-0488-4717-ABC7-FD1D588E9AD1}" destId="{4238C1F6-4703-46F0-8686-4105B309E76D}" srcOrd="6" destOrd="0" presId="urn:microsoft.com/office/officeart/2005/8/layout/list1"/>
    <dgm:cxn modelId="{CDE82537-D4AF-4351-BE9F-E2FD408224B3}" type="presParOf" srcId="{1E92B7FB-0488-4717-ABC7-FD1D588E9AD1}" destId="{F995F86F-6D31-4E46-A13A-C4B7BDEF91E7}" srcOrd="7" destOrd="0" presId="urn:microsoft.com/office/officeart/2005/8/layout/list1"/>
    <dgm:cxn modelId="{71791323-EB56-4DAF-B049-6CA8B75B35AD}" type="presParOf" srcId="{1E92B7FB-0488-4717-ABC7-FD1D588E9AD1}" destId="{8E1E8687-B2A8-49AE-BB32-BC416A60A4BB}" srcOrd="8" destOrd="0" presId="urn:microsoft.com/office/officeart/2005/8/layout/list1"/>
    <dgm:cxn modelId="{13421890-3EEA-4A23-89A6-515C8F6F85BE}" type="presParOf" srcId="{8E1E8687-B2A8-49AE-BB32-BC416A60A4BB}" destId="{8196D77F-F78F-4A42-93AD-385B7B531B45}" srcOrd="0" destOrd="0" presId="urn:microsoft.com/office/officeart/2005/8/layout/list1"/>
    <dgm:cxn modelId="{49BA0675-341C-4DD4-A9C1-D11E6C30C2BA}" type="presParOf" srcId="{8E1E8687-B2A8-49AE-BB32-BC416A60A4BB}" destId="{0840F612-ECB0-4CA6-BF74-52F0A422B82C}" srcOrd="1" destOrd="0" presId="urn:microsoft.com/office/officeart/2005/8/layout/list1"/>
    <dgm:cxn modelId="{501BEDD6-C6B0-424A-B5B6-463AAB54A4E0}" type="presParOf" srcId="{1E92B7FB-0488-4717-ABC7-FD1D588E9AD1}" destId="{63422C4F-4562-48FC-85F3-68992B1C18D2}" srcOrd="9" destOrd="0" presId="urn:microsoft.com/office/officeart/2005/8/layout/list1"/>
    <dgm:cxn modelId="{37DE2AB1-DFF2-4463-B382-7DD9316BAC4F}" type="presParOf" srcId="{1E92B7FB-0488-4717-ABC7-FD1D588E9AD1}" destId="{9498C62D-8144-40B9-BB70-265604C14C6E}"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F23798-FA7B-43B6-98A8-48DC0D367B5D}" type="doc">
      <dgm:prSet loTypeId="urn:microsoft.com/office/officeart/2005/8/layout/hProcess9" loCatId="process" qsTypeId="urn:microsoft.com/office/officeart/2005/8/quickstyle/simple1" qsCatId="simple" csTypeId="urn:microsoft.com/office/officeart/2005/8/colors/accent6_5" csCatId="accent6" phldr="1"/>
      <dgm:spPr/>
    </dgm:pt>
    <dgm:pt modelId="{1323237D-9D3B-4937-BF6E-DCFC64A94680}">
      <dgm:prSet phldrT="[Text]"/>
      <dgm:spPr/>
      <dgm:t>
        <a:bodyPr/>
        <a:lstStyle/>
        <a:p>
          <a:r>
            <a:rPr lang="en-US" dirty="0" smtClean="0">
              <a:latin typeface="+mn-lt"/>
              <a:cs typeface="Adobe Devanagari" panose="02040503050201020203" pitchFamily="18" charset="0"/>
            </a:rPr>
            <a:t>$8 per day</a:t>
          </a:r>
          <a:endParaRPr lang="en-US" dirty="0">
            <a:latin typeface="+mn-lt"/>
            <a:cs typeface="Adobe Devanagari" panose="02040503050201020203" pitchFamily="18" charset="0"/>
          </a:endParaRPr>
        </a:p>
      </dgm:t>
    </dgm:pt>
    <dgm:pt modelId="{84A09873-61DB-42DA-A2D2-0836AAC19795}" type="parTrans" cxnId="{98528037-C0AE-42FA-9054-06CA76349C50}">
      <dgm:prSet/>
      <dgm:spPr/>
      <dgm:t>
        <a:bodyPr/>
        <a:lstStyle/>
        <a:p>
          <a:endParaRPr lang="en-US"/>
        </a:p>
      </dgm:t>
    </dgm:pt>
    <dgm:pt modelId="{C7746664-4E2B-47AD-BD5F-D6585B94BAC1}" type="sibTrans" cxnId="{98528037-C0AE-42FA-9054-06CA76349C50}">
      <dgm:prSet/>
      <dgm:spPr/>
      <dgm:t>
        <a:bodyPr/>
        <a:lstStyle/>
        <a:p>
          <a:endParaRPr lang="en-US"/>
        </a:p>
      </dgm:t>
    </dgm:pt>
    <dgm:pt modelId="{AE288484-543D-49A5-ADCC-F0FFFE13563F}">
      <dgm:prSet phldrT="[Text]"/>
      <dgm:spPr/>
      <dgm:t>
        <a:bodyPr/>
        <a:lstStyle/>
        <a:p>
          <a:r>
            <a:rPr lang="en-US" dirty="0" smtClean="0">
              <a:latin typeface="+mn-lt"/>
              <a:cs typeface="Adobe Devanagari" panose="02040503050201020203" pitchFamily="18" charset="0"/>
            </a:rPr>
            <a:t>$160 per month</a:t>
          </a:r>
          <a:endParaRPr lang="en-US" dirty="0">
            <a:latin typeface="+mn-lt"/>
            <a:cs typeface="Adobe Devanagari" panose="02040503050201020203" pitchFamily="18" charset="0"/>
          </a:endParaRPr>
        </a:p>
      </dgm:t>
    </dgm:pt>
    <dgm:pt modelId="{7313A710-2996-4B31-A02A-D5A7F66C79BB}" type="parTrans" cxnId="{59C17DFA-0697-425D-BCA1-BC91DD2FDCFE}">
      <dgm:prSet/>
      <dgm:spPr/>
      <dgm:t>
        <a:bodyPr/>
        <a:lstStyle/>
        <a:p>
          <a:endParaRPr lang="en-US"/>
        </a:p>
      </dgm:t>
    </dgm:pt>
    <dgm:pt modelId="{08F96A9F-CF6B-4C3C-B9C8-01AF7BD809DA}" type="sibTrans" cxnId="{59C17DFA-0697-425D-BCA1-BC91DD2FDCFE}">
      <dgm:prSet/>
      <dgm:spPr/>
      <dgm:t>
        <a:bodyPr/>
        <a:lstStyle/>
        <a:p>
          <a:endParaRPr lang="en-US"/>
        </a:p>
      </dgm:t>
    </dgm:pt>
    <dgm:pt modelId="{05DBA11F-254B-44A4-B0E1-E4C7128F817B}">
      <dgm:prSet phldrT="[Text]"/>
      <dgm:spPr/>
      <dgm:t>
        <a:bodyPr/>
        <a:lstStyle/>
        <a:p>
          <a:r>
            <a:rPr lang="en-US" dirty="0" smtClean="0">
              <a:latin typeface="+mn-lt"/>
              <a:cs typeface="Adobe Devanagari" panose="02040503050201020203" pitchFamily="18" charset="0"/>
            </a:rPr>
            <a:t>$2,000 per year</a:t>
          </a:r>
          <a:endParaRPr lang="en-US" dirty="0">
            <a:latin typeface="+mn-lt"/>
            <a:cs typeface="Adobe Devanagari" panose="02040503050201020203" pitchFamily="18" charset="0"/>
          </a:endParaRPr>
        </a:p>
      </dgm:t>
    </dgm:pt>
    <dgm:pt modelId="{445658C1-E24F-4C63-829E-992642F682E7}" type="parTrans" cxnId="{96F2348D-D748-4AEB-B041-912AF9B192A6}">
      <dgm:prSet/>
      <dgm:spPr/>
      <dgm:t>
        <a:bodyPr/>
        <a:lstStyle/>
        <a:p>
          <a:endParaRPr lang="en-US"/>
        </a:p>
      </dgm:t>
    </dgm:pt>
    <dgm:pt modelId="{9823E992-6077-4745-BFE0-B99F9B4C7FBA}" type="sibTrans" cxnId="{96F2348D-D748-4AEB-B041-912AF9B192A6}">
      <dgm:prSet/>
      <dgm:spPr/>
      <dgm:t>
        <a:bodyPr/>
        <a:lstStyle/>
        <a:p>
          <a:endParaRPr lang="en-US"/>
        </a:p>
      </dgm:t>
    </dgm:pt>
    <dgm:pt modelId="{A8BEED2C-D915-4E98-BF82-96AE585FD426}" type="pres">
      <dgm:prSet presAssocID="{41F23798-FA7B-43B6-98A8-48DC0D367B5D}" presName="CompostProcess" presStyleCnt="0">
        <dgm:presLayoutVars>
          <dgm:dir/>
          <dgm:resizeHandles val="exact"/>
        </dgm:presLayoutVars>
      </dgm:prSet>
      <dgm:spPr/>
    </dgm:pt>
    <dgm:pt modelId="{1EB39E69-C1EA-428C-9112-960D561072A4}" type="pres">
      <dgm:prSet presAssocID="{41F23798-FA7B-43B6-98A8-48DC0D367B5D}" presName="arrow" presStyleLbl="bgShp" presStyleIdx="0" presStyleCnt="1" custLinFactNeighborX="1918" custLinFactNeighborY="1712"/>
      <dgm:spPr/>
    </dgm:pt>
    <dgm:pt modelId="{07BF4003-9DA0-4A33-96E9-6194D9A951F0}" type="pres">
      <dgm:prSet presAssocID="{41F23798-FA7B-43B6-98A8-48DC0D367B5D}" presName="linearProcess" presStyleCnt="0"/>
      <dgm:spPr/>
    </dgm:pt>
    <dgm:pt modelId="{3FD9B51F-1734-456B-B6B6-9E23F9E53CB4}" type="pres">
      <dgm:prSet presAssocID="{1323237D-9D3B-4937-BF6E-DCFC64A94680}" presName="textNode" presStyleLbl="node1" presStyleIdx="0" presStyleCnt="3">
        <dgm:presLayoutVars>
          <dgm:bulletEnabled val="1"/>
        </dgm:presLayoutVars>
      </dgm:prSet>
      <dgm:spPr/>
      <dgm:t>
        <a:bodyPr/>
        <a:lstStyle/>
        <a:p>
          <a:endParaRPr lang="en-US"/>
        </a:p>
      </dgm:t>
    </dgm:pt>
    <dgm:pt modelId="{524732BF-1CC2-4FDE-BD37-98E873705B73}" type="pres">
      <dgm:prSet presAssocID="{C7746664-4E2B-47AD-BD5F-D6585B94BAC1}" presName="sibTrans" presStyleCnt="0"/>
      <dgm:spPr/>
    </dgm:pt>
    <dgm:pt modelId="{DC8DDF29-1E4E-4E45-9E5F-0AFE0B348C4F}" type="pres">
      <dgm:prSet presAssocID="{AE288484-543D-49A5-ADCC-F0FFFE13563F}" presName="textNode" presStyleLbl="node1" presStyleIdx="1" presStyleCnt="3">
        <dgm:presLayoutVars>
          <dgm:bulletEnabled val="1"/>
        </dgm:presLayoutVars>
      </dgm:prSet>
      <dgm:spPr/>
      <dgm:t>
        <a:bodyPr/>
        <a:lstStyle/>
        <a:p>
          <a:endParaRPr lang="en-US"/>
        </a:p>
      </dgm:t>
    </dgm:pt>
    <dgm:pt modelId="{A93C3DC6-A3DB-48B5-9BC3-9C78DD8EB48B}" type="pres">
      <dgm:prSet presAssocID="{08F96A9F-CF6B-4C3C-B9C8-01AF7BD809DA}" presName="sibTrans" presStyleCnt="0"/>
      <dgm:spPr/>
    </dgm:pt>
    <dgm:pt modelId="{587A3BAD-E061-496D-AA1F-F83ED9063BD6}" type="pres">
      <dgm:prSet presAssocID="{05DBA11F-254B-44A4-B0E1-E4C7128F817B}" presName="textNode" presStyleLbl="node1" presStyleIdx="2" presStyleCnt="3">
        <dgm:presLayoutVars>
          <dgm:bulletEnabled val="1"/>
        </dgm:presLayoutVars>
      </dgm:prSet>
      <dgm:spPr/>
      <dgm:t>
        <a:bodyPr/>
        <a:lstStyle/>
        <a:p>
          <a:endParaRPr lang="en-US"/>
        </a:p>
      </dgm:t>
    </dgm:pt>
  </dgm:ptLst>
  <dgm:cxnLst>
    <dgm:cxn modelId="{B71881F5-181C-4E8E-8319-1ABFE992270E}" type="presOf" srcId="{1323237D-9D3B-4937-BF6E-DCFC64A94680}" destId="{3FD9B51F-1734-456B-B6B6-9E23F9E53CB4}" srcOrd="0" destOrd="0" presId="urn:microsoft.com/office/officeart/2005/8/layout/hProcess9"/>
    <dgm:cxn modelId="{F649B411-7FC8-47A7-B60A-E9E8FBF13B81}" type="presOf" srcId="{41F23798-FA7B-43B6-98A8-48DC0D367B5D}" destId="{A8BEED2C-D915-4E98-BF82-96AE585FD426}" srcOrd="0" destOrd="0" presId="urn:microsoft.com/office/officeart/2005/8/layout/hProcess9"/>
    <dgm:cxn modelId="{9097DCFD-51A1-4B13-B621-1A9BB6B01823}" type="presOf" srcId="{AE288484-543D-49A5-ADCC-F0FFFE13563F}" destId="{DC8DDF29-1E4E-4E45-9E5F-0AFE0B348C4F}" srcOrd="0" destOrd="0" presId="urn:microsoft.com/office/officeart/2005/8/layout/hProcess9"/>
    <dgm:cxn modelId="{98528037-C0AE-42FA-9054-06CA76349C50}" srcId="{41F23798-FA7B-43B6-98A8-48DC0D367B5D}" destId="{1323237D-9D3B-4937-BF6E-DCFC64A94680}" srcOrd="0" destOrd="0" parTransId="{84A09873-61DB-42DA-A2D2-0836AAC19795}" sibTransId="{C7746664-4E2B-47AD-BD5F-D6585B94BAC1}"/>
    <dgm:cxn modelId="{48BB756F-BBB7-45C2-A118-216DEBA24701}" type="presOf" srcId="{05DBA11F-254B-44A4-B0E1-E4C7128F817B}" destId="{587A3BAD-E061-496D-AA1F-F83ED9063BD6}" srcOrd="0" destOrd="0" presId="urn:microsoft.com/office/officeart/2005/8/layout/hProcess9"/>
    <dgm:cxn modelId="{59C17DFA-0697-425D-BCA1-BC91DD2FDCFE}" srcId="{41F23798-FA7B-43B6-98A8-48DC0D367B5D}" destId="{AE288484-543D-49A5-ADCC-F0FFFE13563F}" srcOrd="1" destOrd="0" parTransId="{7313A710-2996-4B31-A02A-D5A7F66C79BB}" sibTransId="{08F96A9F-CF6B-4C3C-B9C8-01AF7BD809DA}"/>
    <dgm:cxn modelId="{96F2348D-D748-4AEB-B041-912AF9B192A6}" srcId="{41F23798-FA7B-43B6-98A8-48DC0D367B5D}" destId="{05DBA11F-254B-44A4-B0E1-E4C7128F817B}" srcOrd="2" destOrd="0" parTransId="{445658C1-E24F-4C63-829E-992642F682E7}" sibTransId="{9823E992-6077-4745-BFE0-B99F9B4C7FBA}"/>
    <dgm:cxn modelId="{A8DFE4E4-16F0-4CCF-B209-F0681E3E16B2}" type="presParOf" srcId="{A8BEED2C-D915-4E98-BF82-96AE585FD426}" destId="{1EB39E69-C1EA-428C-9112-960D561072A4}" srcOrd="0" destOrd="0" presId="urn:microsoft.com/office/officeart/2005/8/layout/hProcess9"/>
    <dgm:cxn modelId="{12F6F07B-DEF6-4919-AC6C-1614BF2BEFDA}" type="presParOf" srcId="{A8BEED2C-D915-4E98-BF82-96AE585FD426}" destId="{07BF4003-9DA0-4A33-96E9-6194D9A951F0}" srcOrd="1" destOrd="0" presId="urn:microsoft.com/office/officeart/2005/8/layout/hProcess9"/>
    <dgm:cxn modelId="{2A7653F2-0AB1-42BA-B249-D5D7FB254DE8}" type="presParOf" srcId="{07BF4003-9DA0-4A33-96E9-6194D9A951F0}" destId="{3FD9B51F-1734-456B-B6B6-9E23F9E53CB4}" srcOrd="0" destOrd="0" presId="urn:microsoft.com/office/officeart/2005/8/layout/hProcess9"/>
    <dgm:cxn modelId="{5B63FF44-01AF-4BAE-9D0A-98BB606E8EE8}" type="presParOf" srcId="{07BF4003-9DA0-4A33-96E9-6194D9A951F0}" destId="{524732BF-1CC2-4FDE-BD37-98E873705B73}" srcOrd="1" destOrd="0" presId="urn:microsoft.com/office/officeart/2005/8/layout/hProcess9"/>
    <dgm:cxn modelId="{93602C49-4E4A-436A-A59B-E341B3CB604A}" type="presParOf" srcId="{07BF4003-9DA0-4A33-96E9-6194D9A951F0}" destId="{DC8DDF29-1E4E-4E45-9E5F-0AFE0B348C4F}" srcOrd="2" destOrd="0" presId="urn:microsoft.com/office/officeart/2005/8/layout/hProcess9"/>
    <dgm:cxn modelId="{45885C3C-D482-4748-BF14-A60B78869938}" type="presParOf" srcId="{07BF4003-9DA0-4A33-96E9-6194D9A951F0}" destId="{A93C3DC6-A3DB-48B5-9BC3-9C78DD8EB48B}" srcOrd="3" destOrd="0" presId="urn:microsoft.com/office/officeart/2005/8/layout/hProcess9"/>
    <dgm:cxn modelId="{4BB19013-28A4-40B3-85EE-4E2BCED9BD80}" type="presParOf" srcId="{07BF4003-9DA0-4A33-96E9-6194D9A951F0}" destId="{587A3BAD-E061-496D-AA1F-F83ED9063BD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BE16E-950A-4F5C-AE08-AF9101A6AE06}">
      <dsp:nvSpPr>
        <dsp:cNvPr id="0" name=""/>
        <dsp:cNvSpPr/>
      </dsp:nvSpPr>
      <dsp:spPr>
        <a:xfrm>
          <a:off x="0" y="818080"/>
          <a:ext cx="6096000" cy="60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D08BC-EFC5-4C71-A68F-D2A48FF04988}">
      <dsp:nvSpPr>
        <dsp:cNvPr id="0" name=""/>
        <dsp:cNvSpPr/>
      </dsp:nvSpPr>
      <dsp:spPr>
        <a:xfrm>
          <a:off x="304800" y="422273"/>
          <a:ext cx="4267200"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US" sz="2400" kern="1200" dirty="0" smtClean="0">
              <a:latin typeface="+mn-lt"/>
              <a:cs typeface="Adobe Devanagari" panose="02040503050201020203" pitchFamily="18" charset="0"/>
            </a:rPr>
            <a:t>3-6 months</a:t>
          </a:r>
          <a:endParaRPr lang="en-US" sz="2400" kern="1200" dirty="0">
            <a:latin typeface="+mn-lt"/>
            <a:cs typeface="Adobe Devanagari" panose="02040503050201020203" pitchFamily="18" charset="0"/>
          </a:endParaRPr>
        </a:p>
      </dsp:txBody>
      <dsp:txXfrm>
        <a:off x="339385" y="456858"/>
        <a:ext cx="4198030" cy="639310"/>
      </dsp:txXfrm>
    </dsp:sp>
    <dsp:sp modelId="{4238C1F6-4703-46F0-8686-4105B309E76D}">
      <dsp:nvSpPr>
        <dsp:cNvPr id="0" name=""/>
        <dsp:cNvSpPr/>
      </dsp:nvSpPr>
      <dsp:spPr>
        <a:xfrm>
          <a:off x="0" y="1906720"/>
          <a:ext cx="6096000" cy="60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F7E5D4-CC7C-4D56-A40C-F41AECFF3BE7}">
      <dsp:nvSpPr>
        <dsp:cNvPr id="0" name=""/>
        <dsp:cNvSpPr/>
      </dsp:nvSpPr>
      <dsp:spPr>
        <a:xfrm>
          <a:off x="304800" y="1552480"/>
          <a:ext cx="4267200"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US" sz="2400" kern="1200" dirty="0" smtClean="0">
              <a:latin typeface="+mn-lt"/>
              <a:cs typeface="Adobe Devanagari" panose="02040503050201020203" pitchFamily="18" charset="0"/>
            </a:rPr>
            <a:t>Be able to purchase necessities</a:t>
          </a:r>
          <a:endParaRPr lang="en-US" sz="2400" kern="1200" dirty="0">
            <a:latin typeface="+mn-lt"/>
            <a:cs typeface="Adobe Devanagari" panose="02040503050201020203" pitchFamily="18" charset="0"/>
          </a:endParaRPr>
        </a:p>
      </dsp:txBody>
      <dsp:txXfrm>
        <a:off x="339385" y="1587065"/>
        <a:ext cx="4198030" cy="639310"/>
      </dsp:txXfrm>
    </dsp:sp>
    <dsp:sp modelId="{9498C62D-8144-40B9-BB70-265604C14C6E}">
      <dsp:nvSpPr>
        <dsp:cNvPr id="0" name=""/>
        <dsp:cNvSpPr/>
      </dsp:nvSpPr>
      <dsp:spPr>
        <a:xfrm>
          <a:off x="0" y="2995360"/>
          <a:ext cx="6096000" cy="604800"/>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40F612-ECB0-4CA6-BF74-52F0A422B82C}">
      <dsp:nvSpPr>
        <dsp:cNvPr id="0" name=""/>
        <dsp:cNvSpPr/>
      </dsp:nvSpPr>
      <dsp:spPr>
        <a:xfrm>
          <a:off x="304800" y="2641120"/>
          <a:ext cx="4267200" cy="70848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66800">
            <a:lnSpc>
              <a:spcPct val="90000"/>
            </a:lnSpc>
            <a:spcBef>
              <a:spcPct val="0"/>
            </a:spcBef>
            <a:spcAft>
              <a:spcPct val="35000"/>
            </a:spcAft>
          </a:pPr>
          <a:r>
            <a:rPr lang="en-US" sz="2400" u="none" kern="1200" dirty="0" smtClean="0">
              <a:latin typeface="+mn-lt"/>
              <a:cs typeface="Adobe Devanagari" panose="02040503050201020203" pitchFamily="18" charset="0"/>
            </a:rPr>
            <a:t>Be able to pay in cash</a:t>
          </a:r>
          <a:endParaRPr lang="en-US" sz="2400" u="none" kern="1200" dirty="0">
            <a:latin typeface="+mn-lt"/>
            <a:cs typeface="Adobe Devanagari" panose="02040503050201020203" pitchFamily="18" charset="0"/>
          </a:endParaRPr>
        </a:p>
      </dsp:txBody>
      <dsp:txXfrm>
        <a:off x="339385" y="2675705"/>
        <a:ext cx="419803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39E69-C1EA-428C-9112-960D561072A4}">
      <dsp:nvSpPr>
        <dsp:cNvPr id="0" name=""/>
        <dsp:cNvSpPr/>
      </dsp:nvSpPr>
      <dsp:spPr>
        <a:xfrm>
          <a:off x="468860" y="0"/>
          <a:ext cx="4364934" cy="3363844"/>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D9B51F-1734-456B-B6B6-9E23F9E53CB4}">
      <dsp:nvSpPr>
        <dsp:cNvPr id="0" name=""/>
        <dsp:cNvSpPr/>
      </dsp:nvSpPr>
      <dsp:spPr>
        <a:xfrm>
          <a:off x="5516" y="1009153"/>
          <a:ext cx="1652897" cy="1345537"/>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Adobe Devanagari" panose="02040503050201020203" pitchFamily="18" charset="0"/>
            </a:rPr>
            <a:t>$8 per day</a:t>
          </a:r>
          <a:endParaRPr lang="en-US" sz="2800" kern="1200" dirty="0">
            <a:latin typeface="+mn-lt"/>
            <a:cs typeface="Adobe Devanagari" panose="02040503050201020203" pitchFamily="18" charset="0"/>
          </a:endParaRPr>
        </a:p>
      </dsp:txBody>
      <dsp:txXfrm>
        <a:off x="71200" y="1074837"/>
        <a:ext cx="1521529" cy="1214169"/>
      </dsp:txXfrm>
    </dsp:sp>
    <dsp:sp modelId="{DC8DDF29-1E4E-4E45-9E5F-0AFE0B348C4F}">
      <dsp:nvSpPr>
        <dsp:cNvPr id="0" name=""/>
        <dsp:cNvSpPr/>
      </dsp:nvSpPr>
      <dsp:spPr>
        <a:xfrm>
          <a:off x="1741159" y="1009153"/>
          <a:ext cx="1652897" cy="1345537"/>
        </a:xfrm>
        <a:prstGeom prst="roundRect">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Adobe Devanagari" panose="02040503050201020203" pitchFamily="18" charset="0"/>
            </a:rPr>
            <a:t>$160 per month</a:t>
          </a:r>
          <a:endParaRPr lang="en-US" sz="2800" kern="1200" dirty="0">
            <a:latin typeface="+mn-lt"/>
            <a:cs typeface="Adobe Devanagari" panose="02040503050201020203" pitchFamily="18" charset="0"/>
          </a:endParaRPr>
        </a:p>
      </dsp:txBody>
      <dsp:txXfrm>
        <a:off x="1806843" y="1074837"/>
        <a:ext cx="1521529" cy="1214169"/>
      </dsp:txXfrm>
    </dsp:sp>
    <dsp:sp modelId="{587A3BAD-E061-496D-AA1F-F83ED9063BD6}">
      <dsp:nvSpPr>
        <dsp:cNvPr id="0" name=""/>
        <dsp:cNvSpPr/>
      </dsp:nvSpPr>
      <dsp:spPr>
        <a:xfrm>
          <a:off x="3476802" y="1009153"/>
          <a:ext cx="1652897" cy="1345537"/>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mn-lt"/>
              <a:cs typeface="Adobe Devanagari" panose="02040503050201020203" pitchFamily="18" charset="0"/>
            </a:rPr>
            <a:t>$2,000 per year</a:t>
          </a:r>
          <a:endParaRPr lang="en-US" sz="2800" kern="1200" dirty="0">
            <a:latin typeface="+mn-lt"/>
            <a:cs typeface="Adobe Devanagari" panose="02040503050201020203" pitchFamily="18" charset="0"/>
          </a:endParaRPr>
        </a:p>
      </dsp:txBody>
      <dsp:txXfrm>
        <a:off x="3542486" y="1074837"/>
        <a:ext cx="1521529" cy="12141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2/24/2021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Personal Finance Workshop created by the Farm Credit Associations of NC. I am </a:t>
            </a:r>
            <a:r>
              <a:rPr lang="en-US" dirty="0" smtClean="0"/>
              <a:t>Katie</a:t>
            </a:r>
            <a:r>
              <a:rPr lang="en-US" baseline="0" dirty="0" smtClean="0"/>
              <a:t> Honeycutt</a:t>
            </a:r>
            <a:r>
              <a:rPr lang="en-US" dirty="0" smtClean="0"/>
              <a:t>, </a:t>
            </a:r>
            <a:r>
              <a:rPr lang="en-US" dirty="0" smtClean="0"/>
              <a:t>a </a:t>
            </a:r>
            <a:r>
              <a:rPr lang="en-US" dirty="0" smtClean="0"/>
              <a:t>loan</a:t>
            </a:r>
            <a:r>
              <a:rPr lang="en-US" baseline="0" dirty="0" smtClean="0"/>
              <a:t> officer </a:t>
            </a:r>
            <a:r>
              <a:rPr lang="en-US" baseline="0" dirty="0" smtClean="0"/>
              <a:t>with Farm </a:t>
            </a:r>
            <a:r>
              <a:rPr lang="en-US" baseline="0" dirty="0" smtClean="0"/>
              <a:t>Credit.  I look forward to sharing valuable information with you to help as you plan your finances for today and prepare for tomorrow.  Let’s get started!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frequently</a:t>
            </a:r>
            <a:r>
              <a:rPr lang="en-US" baseline="0" dirty="0" smtClean="0"/>
              <a:t> used financial account is the savings account. This type of account allows one of the safest way to grow your money.</a:t>
            </a:r>
            <a:endParaRPr lang="en-US" dirty="0" smtClean="0"/>
          </a:p>
        </p:txBody>
      </p:sp>
      <p:sp>
        <p:nvSpPr>
          <p:cNvPr id="4" name="Slide Number Placeholder 3"/>
          <p:cNvSpPr>
            <a:spLocks noGrp="1"/>
          </p:cNvSpPr>
          <p:nvPr>
            <p:ph type="sldNum" sz="quarter" idx="10"/>
          </p:nvPr>
        </p:nvSpPr>
        <p:spPr/>
        <p:txBody>
          <a:bodyPr/>
          <a:lstStyle/>
          <a:p>
            <a:fld id="{2839AA33-6C8C-40E9-A13D-2CAB9E9D115C}" type="slidenum">
              <a:rPr lang="en-US" smtClean="0"/>
              <a:t>10</a:t>
            </a:fld>
            <a:endParaRPr lang="en-US"/>
          </a:p>
        </p:txBody>
      </p:sp>
    </p:spTree>
    <p:extLst>
      <p:ext uri="{BB962C8B-B14F-4D97-AF65-F5344CB8AC3E}">
        <p14:creationId xmlns:p14="http://schemas.microsoft.com/office/powerpoint/2010/main" val="181584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savings account is (give definitions and descriptions above).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11</a:t>
            </a:fld>
            <a:endParaRPr lang="en-US"/>
          </a:p>
        </p:txBody>
      </p:sp>
    </p:spTree>
    <p:extLst>
      <p:ext uri="{BB962C8B-B14F-4D97-AF65-F5344CB8AC3E}">
        <p14:creationId xmlns:p14="http://schemas.microsoft.com/office/powerpoint/2010/main" val="274651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Everyone can save different amounts based on how much money you have coming in, how much you spend each month, what type of savings plan you are looking for and many other factors. Making a savings plan is the key to successfully saving money.  This will give you a more exact amount of what you should save each month, it will also tell you where you can spend some leisure money for your own satisfaction. You might know that you are going to have some extra expenses a few months out of the year, and with a savings plan you can build up a good amount of money to have ready for the expensive months. (Read examples from slide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12</a:t>
            </a:fld>
            <a:endParaRPr lang="en-US"/>
          </a:p>
        </p:txBody>
      </p:sp>
    </p:spTree>
    <p:extLst>
      <p:ext uri="{BB962C8B-B14F-4D97-AF65-F5344CB8AC3E}">
        <p14:creationId xmlns:p14="http://schemas.microsoft.com/office/powerpoint/2010/main" val="37600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Emergency funds are an essential part of savings and can help you in a time of financial instability.  You should start by saving $1000 and then pay off your debt, then start allocating more and more towards the savings account. This account should hold enough money to cover your monthly expenses for around 3-6 months depending on what you can save.  This does not have to be enough to cover your wants and leisure spending money but enough to pay your bills and be able to provide for you and whoever else you are responsible for.  When planning for an emergency fund, make sure you have enough to be able to pay for these necessities in cash.  If you are planning on using credit to help pay during these challenging times, you will only be compiling more debt to make times even harder on yourself.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13</a:t>
            </a:fld>
            <a:endParaRPr lang="en-US"/>
          </a:p>
        </p:txBody>
      </p:sp>
    </p:spTree>
    <p:extLst>
      <p:ext uri="{BB962C8B-B14F-4D97-AF65-F5344CB8AC3E}">
        <p14:creationId xmlns:p14="http://schemas.microsoft.com/office/powerpoint/2010/main" val="4273184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Everybody should make a monthly spending report to know where they are spending money.  </a:t>
            </a:r>
            <a:r>
              <a:rPr lang="en-US" sz="1200" b="0" i="0" u="none" strike="noStrike" kern="1200" baseline="0" dirty="0" smtClean="0">
                <a:solidFill>
                  <a:schemeClr val="tx1"/>
                </a:solidFill>
                <a:latin typeface="+mn-lt"/>
                <a:ea typeface="+mn-ea"/>
                <a:cs typeface="+mn-cs"/>
              </a:rPr>
              <a:t>At various stages of your life, you will have fixed </a:t>
            </a:r>
            <a:r>
              <a:rPr lang="en-US" sz="1200" b="0" i="0" u="none" strike="noStrike" kern="1200" baseline="0" dirty="0" smtClean="0">
                <a:solidFill>
                  <a:schemeClr val="tx1"/>
                </a:solidFill>
                <a:latin typeface="+mn-lt"/>
                <a:ea typeface="+mn-ea"/>
                <a:cs typeface="+mn-cs"/>
              </a:rPr>
              <a:t>costs such as, housing, food, gas, utilities, health and then your leisure spending on top of that.  Making a monthly expense report will show you where you </a:t>
            </a:r>
            <a:r>
              <a:rPr lang="en-US" sz="1200" b="0" i="0" u="none" strike="noStrike" kern="1200" baseline="0" dirty="0" smtClean="0">
                <a:solidFill>
                  <a:schemeClr val="tx1"/>
                </a:solidFill>
                <a:latin typeface="+mn-lt"/>
                <a:ea typeface="+mn-ea"/>
                <a:cs typeface="+mn-cs"/>
              </a:rPr>
              <a:t>can </a:t>
            </a:r>
            <a:r>
              <a:rPr lang="en-US" sz="1200" b="0" i="0" u="none" strike="noStrike" kern="1200" baseline="0" dirty="0" smtClean="0">
                <a:solidFill>
                  <a:schemeClr val="tx1"/>
                </a:solidFill>
                <a:latin typeface="+mn-lt"/>
                <a:ea typeface="+mn-ea"/>
                <a:cs typeface="+mn-cs"/>
              </a:rPr>
              <a:t>save </a:t>
            </a:r>
            <a:r>
              <a:rPr lang="en-US" sz="1200" b="0" i="0" u="none" strike="noStrike" kern="1200" baseline="0" dirty="0" smtClean="0">
                <a:solidFill>
                  <a:schemeClr val="tx1"/>
                </a:solidFill>
                <a:latin typeface="+mn-lt"/>
                <a:ea typeface="+mn-ea"/>
                <a:cs typeface="+mn-cs"/>
              </a:rPr>
              <a:t>money</a:t>
            </a:r>
            <a:r>
              <a:rPr lang="en-US" sz="1200" b="0" i="0" u="none" strike="noStrike" kern="1200" baseline="0" dirty="0" smtClean="0">
                <a:solidFill>
                  <a:schemeClr val="tx1"/>
                </a:solidFill>
                <a:latin typeface="+mn-lt"/>
                <a:ea typeface="+mn-ea"/>
                <a:cs typeface="+mn-cs"/>
              </a:rPr>
              <a:t>.  For example, eating out is very popular for Americans, but this is also a very expensive habit that can cost a lot of money.  If you pack your lunch every </a:t>
            </a:r>
            <a:r>
              <a:rPr lang="en-US" sz="1200" b="0" i="0" u="none" strike="noStrike" kern="1200" baseline="0" dirty="0" smtClean="0">
                <a:solidFill>
                  <a:schemeClr val="tx1"/>
                </a:solidFill>
                <a:latin typeface="+mn-lt"/>
                <a:ea typeface="+mn-ea"/>
                <a:cs typeface="+mn-cs"/>
              </a:rPr>
              <a:t>day, </a:t>
            </a:r>
            <a:r>
              <a:rPr lang="en-US" sz="1200" b="0" i="0" u="none" strike="noStrike" kern="1200" baseline="0" dirty="0" smtClean="0">
                <a:solidFill>
                  <a:schemeClr val="tx1"/>
                </a:solidFill>
                <a:latin typeface="+mn-lt"/>
                <a:ea typeface="+mn-ea"/>
                <a:cs typeface="+mn-cs"/>
              </a:rPr>
              <a:t>you could save around $8 every day just on food.  That would </a:t>
            </a:r>
            <a:r>
              <a:rPr lang="en-US" sz="1200" b="0" i="0" u="none" strike="noStrike" kern="1200" baseline="0" dirty="0" smtClean="0">
                <a:solidFill>
                  <a:schemeClr val="tx1"/>
                </a:solidFill>
                <a:latin typeface="+mn-lt"/>
                <a:ea typeface="+mn-ea"/>
                <a:cs typeface="+mn-cs"/>
              </a:rPr>
              <a:t>equate to around </a:t>
            </a:r>
            <a:r>
              <a:rPr lang="en-US" sz="1200" b="0" i="0" u="none" strike="noStrike" kern="1200" baseline="0" dirty="0" smtClean="0">
                <a:solidFill>
                  <a:schemeClr val="tx1"/>
                </a:solidFill>
                <a:latin typeface="+mn-lt"/>
                <a:ea typeface="+mn-ea"/>
                <a:cs typeface="+mn-cs"/>
              </a:rPr>
              <a:t>$160 each month and almost $2000 each year</a:t>
            </a:r>
            <a:r>
              <a:rPr lang="en-US" sz="1200" b="0" i="0" u="none" strike="noStrike" kern="1200" baseline="0" dirty="0" smtClean="0">
                <a:solidFill>
                  <a:schemeClr val="tx1"/>
                </a:solidFill>
                <a:latin typeface="+mn-lt"/>
                <a:ea typeface="+mn-ea"/>
                <a:cs typeface="+mn-cs"/>
              </a:rPr>
              <a:t>.  This examples shows, small changes can produce big results. </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14</a:t>
            </a:fld>
            <a:endParaRPr lang="en-US"/>
          </a:p>
        </p:txBody>
      </p:sp>
    </p:spTree>
    <p:extLst>
      <p:ext uri="{BB962C8B-B14F-4D97-AF65-F5344CB8AC3E}">
        <p14:creationId xmlns:p14="http://schemas.microsoft.com/office/powerpoint/2010/main" val="178466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50/30/20 Rule is a good way to set up your savings and spending. 50% of your income should go to your needs. This can be housing, food, health care, utilities, car payment, and any other need or fixed payment you have each month. 30% should go towards your wants, this can be shopping, eating out, any hobbies you might have, a vacation and really anything that isn’t a necessity but you desire to have or do.  This 30% could also really help get rid of some of your debt.  In the </a:t>
            </a:r>
            <a:r>
              <a:rPr lang="en-US" sz="1200" b="0" i="0" u="none" strike="noStrike" kern="1200" baseline="0" dirty="0" smtClean="0">
                <a:solidFill>
                  <a:schemeClr val="tx1"/>
                </a:solidFill>
                <a:latin typeface="+mn-lt"/>
                <a:ea typeface="+mn-ea"/>
                <a:cs typeface="+mn-cs"/>
              </a:rPr>
              <a:t>beginning, </a:t>
            </a:r>
            <a:r>
              <a:rPr lang="en-US" sz="1200" b="0" i="0" u="none" strike="noStrike" kern="1200" baseline="0" dirty="0" smtClean="0">
                <a:solidFill>
                  <a:schemeClr val="tx1"/>
                </a:solidFill>
                <a:latin typeface="+mn-lt"/>
                <a:ea typeface="+mn-ea"/>
                <a:cs typeface="+mn-cs"/>
              </a:rPr>
              <a:t>you could pull some of the “wants” money aside and use it to lower your overall debt.  20% should go into your savings and debt account, this should be set aside for college funds, maybe a future house you are wanting to buy, an emergency fund in case times get tough and you don’t have any income at the moment.  While you are in debt you should allocate about 10-15% to pay this debt off and then after you have paid most of that away start to slowly put more into savings. </a:t>
            </a:r>
          </a:p>
          <a:p>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15</a:t>
            </a:fld>
            <a:endParaRPr lang="en-US"/>
          </a:p>
        </p:txBody>
      </p:sp>
    </p:spTree>
    <p:extLst>
      <p:ext uri="{BB962C8B-B14F-4D97-AF65-F5344CB8AC3E}">
        <p14:creationId xmlns:p14="http://schemas.microsoft.com/office/powerpoint/2010/main" val="1911564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You might ask yourself, should I make separate accounts to put money into?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Yes, for certain things such as a college fund, retirement, or maybe if you plan on buying a house in the future. You can make separate accounts and set aside a certain amount of money each month to go into these and start to build up interest for the future.  Different accounts will allow you to do different things so be sure to research the different accounts and choose what fits your needs.  A money market account will generally allow you to earn more interest than a standard savings account, while presenting no additional risk.  With a money market, you can add money in when you please and still gain the benefit of a higher interest return on your money invested.</a:t>
            </a:r>
            <a:endParaRPr lang="en-US" dirty="0"/>
          </a:p>
        </p:txBody>
      </p:sp>
      <p:sp>
        <p:nvSpPr>
          <p:cNvPr id="4" name="Slide Number Placeholder 3"/>
          <p:cNvSpPr>
            <a:spLocks noGrp="1"/>
          </p:cNvSpPr>
          <p:nvPr>
            <p:ph type="sldNum" sz="quarter" idx="10"/>
          </p:nvPr>
        </p:nvSpPr>
        <p:spPr/>
        <p:txBody>
          <a:bodyPr/>
          <a:lstStyle/>
          <a:p>
            <a:fld id="{93F06B97-D346-47A7-8B63-7BA22CE6D079}" type="slidenum">
              <a:rPr lang="en-US" smtClean="0"/>
              <a:t>16</a:t>
            </a:fld>
            <a:endParaRPr lang="en-US"/>
          </a:p>
        </p:txBody>
      </p:sp>
    </p:spTree>
    <p:extLst>
      <p:ext uri="{BB962C8B-B14F-4D97-AF65-F5344CB8AC3E}">
        <p14:creationId xmlns:p14="http://schemas.microsoft.com/office/powerpoint/2010/main" val="293335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tell, providing personal finance education for students is important to Farm Credit.  Today’s presentation is </a:t>
            </a:r>
            <a:r>
              <a:rPr lang="en-US" smtClean="0"/>
              <a:t>part of an</a:t>
            </a:r>
            <a:r>
              <a:rPr lang="en-US" baseline="0" smtClean="0"/>
              <a:t> </a:t>
            </a:r>
            <a:r>
              <a:rPr lang="en-US" baseline="0" dirty="0" smtClean="0"/>
              <a:t>eight-part series, so I encourage you to explore the other topics.  To contact us, feel free to visit www.farmcreditofnc.com. Thank you for joining me!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17</a:t>
            </a:fld>
            <a:endParaRPr lang="en-US"/>
          </a:p>
        </p:txBody>
      </p:sp>
    </p:spTree>
    <p:extLst>
      <p:ext uri="{BB962C8B-B14F-4D97-AF65-F5344CB8AC3E}">
        <p14:creationId xmlns:p14="http://schemas.microsoft.com/office/powerpoint/2010/main" val="373458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believe you’re too young to begin thinking about your finances, but that could</a:t>
            </a:r>
            <a:r>
              <a:rPr lang="en-US" baseline="0" dirty="0" smtClean="0"/>
              <a:t> not be further from the truth.  It’s never too early to begin planning and educating yourself on the key concepts of personal finance.  So </a:t>
            </a:r>
            <a:r>
              <a:rPr lang="en-US" baseline="0" dirty="0" smtClean="0"/>
              <a:t>hold onto your seats, because here we go! We’ll help answer some important questions like . . . (list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377798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You’ll hear from various presenters and this </a:t>
            </a:r>
            <a:r>
              <a:rPr lang="en-US" baseline="0" dirty="0" smtClean="0"/>
              <a:t>eight-part workshop series </a:t>
            </a:r>
            <a:r>
              <a:rPr lang="en-US" baseline="0" dirty="0" smtClean="0"/>
              <a:t>will give an in-depth overview of . . . (list above). </a:t>
            </a:r>
            <a:r>
              <a:rPr lang="en-US" baseline="0" dirty="0" smtClean="0"/>
              <a:t>A workbook is available as an additional resource and this presentation will </a:t>
            </a:r>
            <a:r>
              <a:rPr lang="en-US" baseline="0" dirty="0" smtClean="0"/>
              <a:t>address all of the concepts needed to complete the activities and answer the review questions </a:t>
            </a:r>
            <a:r>
              <a:rPr lang="en-US" baseline="0" dirty="0" smtClean="0"/>
              <a:t>within </a:t>
            </a:r>
            <a:r>
              <a:rPr lang="en-US" baseline="0" dirty="0" smtClean="0"/>
              <a:t>the workbook.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3</a:t>
            </a:fld>
            <a:endParaRPr lang="en-US"/>
          </a:p>
        </p:txBody>
      </p:sp>
    </p:spTree>
    <p:extLst>
      <p:ext uri="{BB962C8B-B14F-4D97-AF65-F5344CB8AC3E}">
        <p14:creationId xmlns:p14="http://schemas.microsoft.com/office/powerpoint/2010/main" val="1951949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interesting facts to get us started on the topic</a:t>
            </a:r>
            <a:r>
              <a:rPr lang="en-US" baseline="0" dirty="0" smtClean="0"/>
              <a:t> of personal finances. (Read bullets)</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4</a:t>
            </a:fld>
            <a:endParaRPr lang="en-US"/>
          </a:p>
        </p:txBody>
      </p:sp>
    </p:spTree>
    <p:extLst>
      <p:ext uri="{BB962C8B-B14F-4D97-AF65-F5344CB8AC3E}">
        <p14:creationId xmlns:p14="http://schemas.microsoft.com/office/powerpoint/2010/main" val="182198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5 types of financial accounts that will be covered:</a:t>
            </a:r>
            <a:r>
              <a:rPr lang="en-US" baseline="0" dirty="0" smtClean="0"/>
              <a:t> (list above). Each account is used to accomplish a different financial task or goal. (go through the bullets for each account)</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5</a:t>
            </a:fld>
            <a:endParaRPr lang="en-US"/>
          </a:p>
        </p:txBody>
      </p:sp>
    </p:spTree>
    <p:extLst>
      <p:ext uri="{BB962C8B-B14F-4D97-AF65-F5344CB8AC3E}">
        <p14:creationId xmlns:p14="http://schemas.microsoft.com/office/powerpoint/2010/main" val="47277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most widely used financial accounts is the checking account. A checking account is depository account used to safely store and access your money. Although most checking accounts do not draw any interest, some draw a small amount. Your checking account is linked to your debit card and checkbook.</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6</a:t>
            </a:fld>
            <a:endParaRPr lang="en-US"/>
          </a:p>
        </p:txBody>
      </p:sp>
    </p:spTree>
    <p:extLst>
      <p:ext uri="{BB962C8B-B14F-4D97-AF65-F5344CB8AC3E}">
        <p14:creationId xmlns:p14="http://schemas.microsoft.com/office/powerpoint/2010/main" val="237660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check is a written form to transfer money from your checking account to another person. Checks should be completed as show in the example. (Go through each item and explain it in reference to the check pictured.</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7</a:t>
            </a:fld>
            <a:endParaRPr lang="en-US"/>
          </a:p>
        </p:txBody>
      </p:sp>
    </p:spTree>
    <p:extLst>
      <p:ext uri="{BB962C8B-B14F-4D97-AF65-F5344CB8AC3E}">
        <p14:creationId xmlns:p14="http://schemas.microsoft.com/office/powerpoint/2010/main" val="215957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money you place into and take out of a checking account is called withdrawals and deposits. (Read bullets). On your bank statement you will usually see withdrawals referred to as debits and deposits referred to as credits. One very important thing about checking accounts is to keep up with the balance or the amount of money in the account. Do this by completing the check register to show all withdrawals and deposits. If you write a check or charge your debit card for a larger amount of money than is in the account, the bank will charge you an overdraft fee! Overdraft fees can be very costly (give an example of how much an overdraft fee might be - $30-$45)</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8</a:t>
            </a:fld>
            <a:endParaRPr lang="en-US"/>
          </a:p>
        </p:txBody>
      </p:sp>
    </p:spTree>
    <p:extLst>
      <p:ext uri="{BB962C8B-B14F-4D97-AF65-F5344CB8AC3E}">
        <p14:creationId xmlns:p14="http://schemas.microsoft.com/office/powerpoint/2010/main" val="199293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encourage</a:t>
            </a:r>
            <a:r>
              <a:rPr lang="en-US" baseline="0" dirty="0" smtClean="0"/>
              <a:t> you to think through each of these review questions and discuss with your teacher or peers to ensure you grasp these concepts.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9</a:t>
            </a:fld>
            <a:endParaRPr lang="en-US"/>
          </a:p>
        </p:txBody>
      </p:sp>
    </p:spTree>
    <p:extLst>
      <p:ext uri="{BB962C8B-B14F-4D97-AF65-F5344CB8AC3E}">
        <p14:creationId xmlns:p14="http://schemas.microsoft.com/office/powerpoint/2010/main" val="4237829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2/24/2021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2/24/2021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2/24/2021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3.xml"/><Relationship Id="rId7" Type="http://schemas.openxmlformats.org/officeDocument/2006/relationships/diagramLayout" Target="../diagrams/layout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Data" Target="../diagrams/data1.xml"/><Relationship Id="rId11" Type="http://schemas.openxmlformats.org/officeDocument/2006/relationships/image" Target="../media/image4.jpg"/><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10.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4.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jpg"/><Relationship Id="rId4" Type="http://schemas.openxmlformats.org/officeDocument/2006/relationships/hyperlink" Target="https://www.farmcreditofnc.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SAVINGS ACCOUNTS</a:t>
            </a:r>
            <a:endParaRPr lang="en-US" dirty="0"/>
          </a:p>
        </p:txBody>
      </p:sp>
      <p:sp>
        <p:nvSpPr>
          <p:cNvPr id="3" name="Subtitle 2"/>
          <p:cNvSpPr>
            <a:spLocks noGrp="1"/>
          </p:cNvSpPr>
          <p:nvPr>
            <p:ph type="subTitle" idx="1"/>
          </p:nvPr>
        </p:nvSpPr>
        <p:spPr/>
        <p:txBody>
          <a:bodyPr/>
          <a:lstStyle/>
          <a:p>
            <a:r>
              <a:rPr lang="en-US" dirty="0" smtClean="0"/>
              <a:t>WATCH YOUR MONEY GROW</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896" y="5315778"/>
            <a:ext cx="2688268" cy="1303986"/>
          </a:xfrm>
          <a:prstGeom prst="rect">
            <a:avLst/>
          </a:prstGeom>
        </p:spPr>
      </p:pic>
    </p:spTree>
    <p:custDataLst>
      <p:tags r:id="rId1"/>
    </p:custDataLst>
    <p:extLst>
      <p:ext uri="{BB962C8B-B14F-4D97-AF65-F5344CB8AC3E}">
        <p14:creationId xmlns:p14="http://schemas.microsoft.com/office/powerpoint/2010/main" val="130328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3" y="782050"/>
            <a:ext cx="7263325" cy="554381"/>
          </a:xfrm>
        </p:spPr>
        <p:txBody>
          <a:bodyPr>
            <a:normAutofit/>
          </a:bodyPr>
          <a:lstStyle/>
          <a:p>
            <a:r>
              <a:rPr lang="en-US" b="1" dirty="0"/>
              <a:t>SAVING MONEY FOR THE FUTURE</a:t>
            </a:r>
          </a:p>
        </p:txBody>
      </p:sp>
      <p:sp>
        <p:nvSpPr>
          <p:cNvPr id="3" name="Content Placeholder 2"/>
          <p:cNvSpPr>
            <a:spLocks noGrp="1"/>
          </p:cNvSpPr>
          <p:nvPr>
            <p:ph idx="1"/>
          </p:nvPr>
        </p:nvSpPr>
        <p:spPr>
          <a:xfrm>
            <a:off x="1252024" y="1448972"/>
            <a:ext cx="7263326" cy="4727991"/>
          </a:xfrm>
        </p:spPr>
        <p:txBody>
          <a:bodyPr/>
          <a:lstStyle/>
          <a:p>
            <a:pPr>
              <a:buFont typeface="Wingdings" panose="05000000000000000000" pitchFamily="2" charset="2"/>
              <a:buChar char="§"/>
            </a:pPr>
            <a:r>
              <a:rPr lang="en-US" sz="2800" dirty="0" smtClean="0"/>
              <a:t> Savings </a:t>
            </a:r>
            <a:r>
              <a:rPr lang="en-US" sz="2800" dirty="0"/>
              <a:t>account – an interest earning, deposit account at a retail bank</a:t>
            </a:r>
          </a:p>
          <a:p>
            <a:pPr>
              <a:buFont typeface="Wingdings" panose="05000000000000000000" pitchFamily="2" charset="2"/>
              <a:buChar char="§"/>
            </a:pPr>
            <a:r>
              <a:rPr lang="en-US" sz="2800" dirty="0" smtClean="0"/>
              <a:t> Saving </a:t>
            </a:r>
            <a:r>
              <a:rPr lang="en-US" sz="2800" dirty="0"/>
              <a:t>money in a secure account creates a fund for emergency and surprise situations</a:t>
            </a:r>
          </a:p>
          <a:p>
            <a:pPr lvl="1"/>
            <a:r>
              <a:rPr lang="en-US" sz="2400" dirty="0"/>
              <a:t>Unexpected expenses can be very costly</a:t>
            </a:r>
          </a:p>
          <a:p>
            <a:pPr>
              <a:buFont typeface="Wingdings" panose="05000000000000000000" pitchFamily="2" charset="2"/>
              <a:buChar char="§"/>
            </a:pPr>
            <a:r>
              <a:rPr lang="en-US" sz="2800" dirty="0" smtClean="0"/>
              <a:t> Savings </a:t>
            </a:r>
            <a:r>
              <a:rPr lang="en-US" sz="2800" dirty="0"/>
              <a:t>allow for retirement, paying for college, buying a house, etc.</a:t>
            </a:r>
          </a:p>
          <a:p>
            <a:pPr lvl="1"/>
            <a:r>
              <a:rPr lang="en-US" sz="2400" dirty="0"/>
              <a:t>If you contribute enough to savings you are paving a solid road for your future plans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691" y="5782113"/>
            <a:ext cx="1554133" cy="753857"/>
          </a:xfrm>
          <a:prstGeom prst="rect">
            <a:avLst/>
          </a:prstGeom>
        </p:spPr>
      </p:pic>
    </p:spTree>
    <p:custDataLst>
      <p:tags r:id="rId1"/>
    </p:custDataLst>
    <p:extLst>
      <p:ext uri="{BB962C8B-B14F-4D97-AF65-F5344CB8AC3E}">
        <p14:creationId xmlns:p14="http://schemas.microsoft.com/office/powerpoint/2010/main" val="199562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801225"/>
            <a:ext cx="7291461" cy="619611"/>
          </a:xfrm>
        </p:spPr>
        <p:txBody>
          <a:bodyPr/>
          <a:lstStyle/>
          <a:p>
            <a:r>
              <a:rPr lang="en-US" b="1" dirty="0"/>
              <a:t>HOW MUCH SHOULD I SAVE?</a:t>
            </a:r>
          </a:p>
        </p:txBody>
      </p:sp>
      <p:sp>
        <p:nvSpPr>
          <p:cNvPr id="3" name="Content Placeholder 2"/>
          <p:cNvSpPr>
            <a:spLocks noGrp="1"/>
          </p:cNvSpPr>
          <p:nvPr>
            <p:ph idx="1"/>
          </p:nvPr>
        </p:nvSpPr>
        <p:spPr>
          <a:xfrm>
            <a:off x="1223888" y="1420836"/>
            <a:ext cx="7776238" cy="5148776"/>
          </a:xfrm>
        </p:spPr>
        <p:txBody>
          <a:bodyPr/>
          <a:lstStyle/>
          <a:p>
            <a:pPr>
              <a:buFont typeface="Wingdings" panose="05000000000000000000" pitchFamily="2" charset="2"/>
              <a:buChar char="§"/>
            </a:pPr>
            <a:r>
              <a:rPr lang="en-US" sz="2800" dirty="0"/>
              <a:t> </a:t>
            </a:r>
            <a:r>
              <a:rPr lang="en-US" sz="2600" dirty="0" smtClean="0"/>
              <a:t>Based on amount of income coming in</a:t>
            </a:r>
          </a:p>
          <a:p>
            <a:pPr>
              <a:buFont typeface="Wingdings" panose="05000000000000000000" pitchFamily="2" charset="2"/>
              <a:buChar char="§"/>
            </a:pPr>
            <a:r>
              <a:rPr lang="en-US" sz="2600" dirty="0" smtClean="0"/>
              <a:t> Goal – 10</a:t>
            </a:r>
            <a:r>
              <a:rPr lang="en-US" sz="2600" dirty="0"/>
              <a:t>% </a:t>
            </a:r>
            <a:r>
              <a:rPr lang="en-US" sz="2600" dirty="0" smtClean="0"/>
              <a:t>of your paycheck goes to		          savings</a:t>
            </a:r>
            <a:endParaRPr lang="en-US" sz="2600" dirty="0"/>
          </a:p>
          <a:p>
            <a:pPr>
              <a:buFont typeface="Wingdings" panose="05000000000000000000" pitchFamily="2" charset="2"/>
              <a:buChar char="§"/>
            </a:pPr>
            <a:r>
              <a:rPr lang="en-US" sz="2600" dirty="0" smtClean="0"/>
              <a:t> Save </a:t>
            </a:r>
            <a:r>
              <a:rPr lang="en-US" sz="2600" dirty="0"/>
              <a:t>up an additional amount that will equal </a:t>
            </a:r>
            <a:r>
              <a:rPr lang="en-US" sz="2600" dirty="0" smtClean="0"/>
              <a:t>3 to 6 </a:t>
            </a:r>
            <a:r>
              <a:rPr lang="en-US" sz="2600" dirty="0"/>
              <a:t>months worth of living expenses</a:t>
            </a:r>
          </a:p>
          <a:p>
            <a:pPr lvl="1"/>
            <a:r>
              <a:rPr lang="en-US" sz="2400" dirty="0"/>
              <a:t>Pay for groceries and other daily/monthly living expenses in case you are out of work for 3-6 months</a:t>
            </a:r>
          </a:p>
          <a:p>
            <a:pPr lvl="1"/>
            <a:r>
              <a:rPr lang="en-US" sz="2400" dirty="0"/>
              <a:t>Disability can happen to anyone, being prepared just puts you in a better position </a:t>
            </a:r>
            <a:r>
              <a:rPr lang="en-US" sz="2400" dirty="0" smtClean="0"/>
              <a:t>financially</a:t>
            </a:r>
          </a:p>
          <a:p>
            <a:pPr>
              <a:buFont typeface="Wingdings" panose="05000000000000000000" pitchFamily="2" charset="2"/>
              <a:buChar char="§"/>
            </a:pPr>
            <a:r>
              <a:rPr lang="en-US" sz="2700" dirty="0"/>
              <a:t> </a:t>
            </a:r>
            <a:r>
              <a:rPr lang="en-US" sz="2600" dirty="0" smtClean="0"/>
              <a:t>Save additional funds for future plans</a:t>
            </a:r>
          </a:p>
          <a:p>
            <a:pPr lvl="1"/>
            <a:r>
              <a:rPr lang="en-US" sz="2400" dirty="0" smtClean="0"/>
              <a:t>Building a house</a:t>
            </a:r>
          </a:p>
          <a:p>
            <a:pPr lvl="1"/>
            <a:r>
              <a:rPr lang="en-US" sz="2400" dirty="0" smtClean="0"/>
              <a:t>Buying a car</a:t>
            </a:r>
            <a:endParaRPr lang="en-US" sz="2400" dirty="0"/>
          </a:p>
        </p:txBody>
      </p:sp>
      <p:pic>
        <p:nvPicPr>
          <p:cNvPr id="4" name="Picture 3"/>
          <p:cNvPicPr>
            <a:picLocks noChangeAspect="1"/>
          </p:cNvPicPr>
          <p:nvPr/>
        </p:nvPicPr>
        <p:blipFill>
          <a:blip r:embed="rId4"/>
          <a:stretch>
            <a:fillRect/>
          </a:stretch>
        </p:blipFill>
        <p:spPr>
          <a:xfrm>
            <a:off x="7037044" y="440342"/>
            <a:ext cx="1963082" cy="23227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0691" y="5758447"/>
            <a:ext cx="1588654" cy="732175"/>
          </a:xfrm>
          <a:prstGeom prst="rect">
            <a:avLst/>
          </a:prstGeom>
        </p:spPr>
      </p:pic>
    </p:spTree>
    <p:custDataLst>
      <p:tags r:id="rId1"/>
    </p:custDataLst>
    <p:extLst>
      <p:ext uri="{BB962C8B-B14F-4D97-AF65-F5344CB8AC3E}">
        <p14:creationId xmlns:p14="http://schemas.microsoft.com/office/powerpoint/2010/main" val="163042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228" y="1153266"/>
            <a:ext cx="7221122" cy="539469"/>
          </a:xfrm>
        </p:spPr>
        <p:txBody>
          <a:bodyPr/>
          <a:lstStyle/>
          <a:p>
            <a:r>
              <a:rPr lang="en-US" b="1" dirty="0"/>
              <a:t>Emergency Funds</a:t>
            </a:r>
          </a:p>
        </p:txBody>
      </p:sp>
      <p:pic>
        <p:nvPicPr>
          <p:cNvPr id="5" name="Picture 4"/>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63000"/>
                    </a14:imgEffect>
                  </a14:imgLayer>
                </a14:imgProps>
              </a:ext>
            </a:extLst>
          </a:blip>
          <a:srcRect l="17364" r="16098"/>
          <a:stretch/>
        </p:blipFill>
        <p:spPr>
          <a:xfrm>
            <a:off x="7024254" y="391799"/>
            <a:ext cx="2119746" cy="2062404"/>
          </a:xfrm>
          <a:prstGeom prst="rect">
            <a:avLst/>
          </a:prstGeom>
        </p:spPr>
      </p:pic>
      <p:graphicFrame>
        <p:nvGraphicFramePr>
          <p:cNvPr id="6" name="Diagram 5"/>
          <p:cNvGraphicFramePr/>
          <p:nvPr>
            <p:extLst>
              <p:ext uri="{D42A27DB-BD31-4B8C-83A1-F6EECF244321}">
                <p14:modId xmlns:p14="http://schemas.microsoft.com/office/powerpoint/2010/main" val="3038104217"/>
              </p:ext>
            </p:extLst>
          </p:nvPr>
        </p:nvGraphicFramePr>
        <p:xfrm>
          <a:off x="1294228" y="1830328"/>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0811" y="5773987"/>
            <a:ext cx="1572606" cy="762817"/>
          </a:xfrm>
          <a:prstGeom prst="rect">
            <a:avLst/>
          </a:prstGeom>
        </p:spPr>
      </p:pic>
    </p:spTree>
    <p:custDataLst>
      <p:tags r:id="rId1"/>
    </p:custDataLst>
    <p:extLst>
      <p:ext uri="{BB962C8B-B14F-4D97-AF65-F5344CB8AC3E}">
        <p14:creationId xmlns:p14="http://schemas.microsoft.com/office/powerpoint/2010/main" val="1009356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5" y="829993"/>
            <a:ext cx="7263325" cy="493003"/>
          </a:xfrm>
        </p:spPr>
        <p:txBody>
          <a:bodyPr/>
          <a:lstStyle/>
          <a:p>
            <a:r>
              <a:rPr lang="en-US" b="1" dirty="0" smtClean="0"/>
              <a:t>DECIDE ON YOUR SAVINGS GOALS</a:t>
            </a:r>
            <a:endParaRPr lang="en-US" b="1" dirty="0"/>
          </a:p>
        </p:txBody>
      </p:sp>
      <p:sp>
        <p:nvSpPr>
          <p:cNvPr id="3" name="Content Placeholder 2"/>
          <p:cNvSpPr>
            <a:spLocks noGrp="1"/>
          </p:cNvSpPr>
          <p:nvPr>
            <p:ph idx="1"/>
          </p:nvPr>
        </p:nvSpPr>
        <p:spPr>
          <a:xfrm>
            <a:off x="1252024" y="1561513"/>
            <a:ext cx="7263326" cy="4913279"/>
          </a:xfrm>
        </p:spPr>
        <p:txBody>
          <a:bodyPr/>
          <a:lstStyle/>
          <a:p>
            <a:pPr>
              <a:buFont typeface="Wingdings" panose="05000000000000000000" pitchFamily="2" charset="2"/>
              <a:buChar char="§"/>
            </a:pPr>
            <a:r>
              <a:rPr lang="en-US" sz="2800" dirty="0" smtClean="0"/>
              <a:t> Know </a:t>
            </a:r>
            <a:r>
              <a:rPr lang="en-US" sz="2800" dirty="0"/>
              <a:t>what your money is going towards</a:t>
            </a:r>
          </a:p>
          <a:p>
            <a:pPr>
              <a:buFont typeface="Wingdings" panose="05000000000000000000" pitchFamily="2" charset="2"/>
              <a:buChar char="§"/>
            </a:pPr>
            <a:r>
              <a:rPr lang="en-US" sz="2800" dirty="0" smtClean="0"/>
              <a:t> Find </a:t>
            </a:r>
            <a:r>
              <a:rPr lang="en-US" sz="2800" dirty="0"/>
              <a:t>areas where you can spend less money</a:t>
            </a:r>
          </a:p>
          <a:p>
            <a:pPr>
              <a:buFont typeface="Wingdings" panose="05000000000000000000" pitchFamily="2" charset="2"/>
              <a:buChar char="§"/>
            </a:pPr>
            <a:r>
              <a:rPr lang="en-US" sz="2800" dirty="0" smtClean="0"/>
              <a:t> Write </a:t>
            </a:r>
            <a:r>
              <a:rPr lang="en-US" sz="2800" dirty="0"/>
              <a:t>out your expenses</a:t>
            </a:r>
          </a:p>
        </p:txBody>
      </p:sp>
      <p:graphicFrame>
        <p:nvGraphicFramePr>
          <p:cNvPr id="4" name="Diagram 3"/>
          <p:cNvGraphicFramePr/>
          <p:nvPr>
            <p:extLst>
              <p:ext uri="{D42A27DB-BD31-4B8C-83A1-F6EECF244321}">
                <p14:modId xmlns:p14="http://schemas.microsoft.com/office/powerpoint/2010/main" val="4069701014"/>
              </p:ext>
            </p:extLst>
          </p:nvPr>
        </p:nvGraphicFramePr>
        <p:xfrm>
          <a:off x="1921565" y="3110948"/>
          <a:ext cx="5135217" cy="33638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6323" y="5892800"/>
            <a:ext cx="1365749" cy="662478"/>
          </a:xfrm>
          <a:prstGeom prst="rect">
            <a:avLst/>
          </a:prstGeom>
        </p:spPr>
      </p:pic>
    </p:spTree>
    <p:custDataLst>
      <p:tags r:id="rId1"/>
    </p:custDataLst>
    <p:extLst>
      <p:ext uri="{BB962C8B-B14F-4D97-AF65-F5344CB8AC3E}">
        <p14:creationId xmlns:p14="http://schemas.microsoft.com/office/powerpoint/2010/main" val="319356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1" y="766606"/>
            <a:ext cx="7142129" cy="1325563"/>
          </a:xfrm>
        </p:spPr>
        <p:txBody>
          <a:bodyPr>
            <a:normAutofit/>
          </a:bodyPr>
          <a:lstStyle/>
          <a:p>
            <a:pPr algn="ctr"/>
            <a:r>
              <a:rPr lang="en-US" sz="6000" b="1" dirty="0"/>
              <a:t>50/30/20 Rule </a:t>
            </a:r>
          </a:p>
        </p:txBody>
      </p:sp>
      <p:pic>
        <p:nvPicPr>
          <p:cNvPr id="4" name="Picture 3"/>
          <p:cNvPicPr>
            <a:picLocks noChangeAspect="1"/>
          </p:cNvPicPr>
          <p:nvPr/>
        </p:nvPicPr>
        <p:blipFill>
          <a:blip r:embed="rId4"/>
          <a:stretch>
            <a:fillRect/>
          </a:stretch>
        </p:blipFill>
        <p:spPr>
          <a:xfrm>
            <a:off x="1266091" y="2092169"/>
            <a:ext cx="2700319" cy="1698053"/>
          </a:xfrm>
          <a:prstGeom prst="rect">
            <a:avLst/>
          </a:prstGeom>
        </p:spPr>
      </p:pic>
      <p:pic>
        <p:nvPicPr>
          <p:cNvPr id="5" name="Picture 4"/>
          <p:cNvPicPr>
            <a:picLocks noChangeAspect="1"/>
          </p:cNvPicPr>
          <p:nvPr/>
        </p:nvPicPr>
        <p:blipFill>
          <a:blip r:embed="rId4"/>
          <a:stretch>
            <a:fillRect/>
          </a:stretch>
        </p:blipFill>
        <p:spPr>
          <a:xfrm>
            <a:off x="3114711" y="4576884"/>
            <a:ext cx="2700319" cy="1698053"/>
          </a:xfrm>
          <a:prstGeom prst="rect">
            <a:avLst/>
          </a:prstGeom>
        </p:spPr>
      </p:pic>
      <p:pic>
        <p:nvPicPr>
          <p:cNvPr id="6" name="Picture 5"/>
          <p:cNvPicPr>
            <a:picLocks noChangeAspect="1"/>
          </p:cNvPicPr>
          <p:nvPr/>
        </p:nvPicPr>
        <p:blipFill>
          <a:blip r:embed="rId4"/>
          <a:stretch>
            <a:fillRect/>
          </a:stretch>
        </p:blipFill>
        <p:spPr>
          <a:xfrm>
            <a:off x="6060705" y="2284761"/>
            <a:ext cx="2700319" cy="1698053"/>
          </a:xfrm>
          <a:prstGeom prst="rect">
            <a:avLst/>
          </a:prstGeom>
        </p:spPr>
      </p:pic>
      <p:sp>
        <p:nvSpPr>
          <p:cNvPr id="7" name="TextBox 6"/>
          <p:cNvSpPr txBox="1"/>
          <p:nvPr/>
        </p:nvSpPr>
        <p:spPr>
          <a:xfrm>
            <a:off x="1950270" y="2614328"/>
            <a:ext cx="1676400" cy="646331"/>
          </a:xfrm>
          <a:prstGeom prst="rect">
            <a:avLst/>
          </a:prstGeom>
          <a:noFill/>
        </p:spPr>
        <p:txBody>
          <a:bodyPr wrap="square" rtlCol="0">
            <a:spAutoFit/>
          </a:bodyPr>
          <a:lstStyle/>
          <a:p>
            <a:r>
              <a:rPr lang="en-US" sz="3600" cap="small" dirty="0" smtClean="0">
                <a:solidFill>
                  <a:schemeClr val="bg1"/>
                </a:solidFill>
                <a:cs typeface="Adobe Devanagari" panose="02040503050201020203" pitchFamily="18" charset="0"/>
              </a:rPr>
              <a:t>Needs</a:t>
            </a:r>
            <a:endParaRPr lang="en-US" sz="3600" cap="small" dirty="0">
              <a:solidFill>
                <a:schemeClr val="bg1"/>
              </a:solidFill>
              <a:cs typeface="Adobe Devanagari" panose="02040503050201020203" pitchFamily="18" charset="0"/>
            </a:endParaRPr>
          </a:p>
        </p:txBody>
      </p:sp>
      <p:sp>
        <p:nvSpPr>
          <p:cNvPr id="10" name="TextBox 9"/>
          <p:cNvSpPr txBox="1"/>
          <p:nvPr/>
        </p:nvSpPr>
        <p:spPr>
          <a:xfrm>
            <a:off x="3781415" y="5102744"/>
            <a:ext cx="1676400" cy="646331"/>
          </a:xfrm>
          <a:prstGeom prst="rect">
            <a:avLst/>
          </a:prstGeom>
          <a:noFill/>
        </p:spPr>
        <p:txBody>
          <a:bodyPr wrap="square" rtlCol="0">
            <a:spAutoFit/>
          </a:bodyPr>
          <a:lstStyle/>
          <a:p>
            <a:r>
              <a:rPr lang="en-US" sz="3600" cap="small" dirty="0" smtClean="0">
                <a:solidFill>
                  <a:schemeClr val="bg1"/>
                </a:solidFill>
                <a:cs typeface="Adobe Devanagari" panose="02040503050201020203" pitchFamily="18" charset="0"/>
              </a:rPr>
              <a:t>Wants</a:t>
            </a:r>
            <a:endParaRPr lang="en-US" sz="3600" cap="small" dirty="0">
              <a:solidFill>
                <a:schemeClr val="bg1"/>
              </a:solidFill>
              <a:cs typeface="Adobe Devanagari" panose="02040503050201020203" pitchFamily="18" charset="0"/>
            </a:endParaRPr>
          </a:p>
        </p:txBody>
      </p:sp>
      <p:sp>
        <p:nvSpPr>
          <p:cNvPr id="11" name="TextBox 10"/>
          <p:cNvSpPr txBox="1"/>
          <p:nvPr/>
        </p:nvSpPr>
        <p:spPr>
          <a:xfrm>
            <a:off x="6716804" y="2806919"/>
            <a:ext cx="2044220" cy="646331"/>
          </a:xfrm>
          <a:prstGeom prst="rect">
            <a:avLst/>
          </a:prstGeom>
          <a:noFill/>
        </p:spPr>
        <p:txBody>
          <a:bodyPr wrap="square" rtlCol="0">
            <a:spAutoFit/>
          </a:bodyPr>
          <a:lstStyle/>
          <a:p>
            <a:r>
              <a:rPr lang="en-US" sz="3600" cap="small" dirty="0" smtClean="0">
                <a:solidFill>
                  <a:schemeClr val="bg1"/>
                </a:solidFill>
              </a:rPr>
              <a:t>Savings</a:t>
            </a:r>
            <a:endParaRPr lang="en-US" sz="3600" cap="small"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0864" y="5749075"/>
            <a:ext cx="1650197" cy="800454"/>
          </a:xfrm>
          <a:prstGeom prst="rect">
            <a:avLst/>
          </a:prstGeom>
        </p:spPr>
      </p:pic>
    </p:spTree>
    <p:custDataLst>
      <p:tags r:id="rId1"/>
    </p:custDataLst>
    <p:extLst>
      <p:ext uri="{BB962C8B-B14F-4D97-AF65-F5344CB8AC3E}">
        <p14:creationId xmlns:p14="http://schemas.microsoft.com/office/powerpoint/2010/main" val="295132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824886"/>
            <a:ext cx="7235190" cy="891374"/>
          </a:xfrm>
        </p:spPr>
        <p:txBody>
          <a:bodyPr/>
          <a:lstStyle/>
          <a:p>
            <a:r>
              <a:rPr lang="en-US" b="1" dirty="0"/>
              <a:t>Should I make separate accounts to put money into?</a:t>
            </a:r>
          </a:p>
        </p:txBody>
      </p:sp>
      <p:sp>
        <p:nvSpPr>
          <p:cNvPr id="3" name="Content Placeholder 2"/>
          <p:cNvSpPr>
            <a:spLocks noGrp="1"/>
          </p:cNvSpPr>
          <p:nvPr>
            <p:ph idx="1"/>
          </p:nvPr>
        </p:nvSpPr>
        <p:spPr>
          <a:xfrm>
            <a:off x="1280160" y="1913207"/>
            <a:ext cx="7235190" cy="4263756"/>
          </a:xfrm>
        </p:spPr>
        <p:txBody>
          <a:bodyPr/>
          <a:lstStyle/>
          <a:p>
            <a:pPr>
              <a:buFont typeface="Wingdings" panose="05000000000000000000" pitchFamily="2" charset="2"/>
              <a:buChar char="§"/>
            </a:pPr>
            <a:r>
              <a:rPr lang="en-US" sz="2800" dirty="0" smtClean="0"/>
              <a:t> DO </a:t>
            </a:r>
            <a:r>
              <a:rPr lang="en-US" sz="2800" dirty="0"/>
              <a:t>NOT keep your money all in one place.</a:t>
            </a:r>
          </a:p>
          <a:p>
            <a:pPr>
              <a:buFont typeface="Wingdings" panose="05000000000000000000" pitchFamily="2" charset="2"/>
              <a:buChar char="§"/>
            </a:pPr>
            <a:r>
              <a:rPr lang="en-US" sz="2800" dirty="0" smtClean="0"/>
              <a:t> Research </a:t>
            </a:r>
            <a:r>
              <a:rPr lang="en-US" sz="2800" dirty="0"/>
              <a:t>which accounts will allow you to benefit the most from keeping money in them.</a:t>
            </a:r>
          </a:p>
          <a:p>
            <a:pPr>
              <a:buFont typeface="Wingdings" panose="05000000000000000000" pitchFamily="2" charset="2"/>
              <a:buChar char="§"/>
            </a:pPr>
            <a:r>
              <a:rPr lang="en-US" sz="2800" dirty="0" smtClean="0"/>
              <a:t> Why </a:t>
            </a:r>
            <a:r>
              <a:rPr lang="en-US" sz="2800" dirty="0"/>
              <a:t>money market?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9163" y="5800034"/>
            <a:ext cx="1554134" cy="753857"/>
          </a:xfrm>
          <a:prstGeom prst="rect">
            <a:avLst/>
          </a:prstGeom>
        </p:spPr>
      </p:pic>
    </p:spTree>
    <p:custDataLst>
      <p:tags r:id="rId1"/>
    </p:custDataLst>
    <p:extLst>
      <p:ext uri="{BB962C8B-B14F-4D97-AF65-F5344CB8AC3E}">
        <p14:creationId xmlns:p14="http://schemas.microsoft.com/office/powerpoint/2010/main" val="4160003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
            </a:r>
            <a:br>
              <a:rPr lang="en-US" cap="small" dirty="0" smtClean="0">
                <a:solidFill>
                  <a:srgbClr val="509135"/>
                </a:solidFill>
              </a:rPr>
            </a:br>
            <a:r>
              <a:rPr lang="en-US" cap="small" dirty="0" smtClean="0">
                <a:solidFill>
                  <a:srgbClr val="509135"/>
                </a:solidFill>
              </a:rPr>
              <a:t/>
            </a:r>
            <a:br>
              <a:rPr lang="en-US" cap="small" dirty="0" smtClean="0">
                <a:solidFill>
                  <a:srgbClr val="509135"/>
                </a:solidFill>
              </a:rPr>
            </a:br>
            <a:r>
              <a:rPr lang="en-US" cap="small" dirty="0" smtClean="0">
                <a:solidFill>
                  <a:srgbClr val="509135"/>
                </a:solidFill>
              </a:rPr>
              <a:t>Thank </a:t>
            </a:r>
            <a:r>
              <a:rPr lang="en-US" cap="small" dirty="0" smtClean="0">
                <a:solidFill>
                  <a:srgbClr val="509135"/>
                </a:solidFill>
              </a:rPr>
              <a:t>you for joining </a:t>
            </a:r>
            <a:r>
              <a:rPr lang="en-US" cap="small" dirty="0" smtClean="0">
                <a:solidFill>
                  <a:srgbClr val="509135"/>
                </a:solidFill>
              </a:rPr>
              <a:t>us!</a:t>
            </a:r>
            <a:r>
              <a:rPr lang="en-US" cap="small" dirty="0" smtClean="0">
                <a:solidFill>
                  <a:srgbClr val="509135"/>
                </a:solidFill>
              </a:rPr>
              <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4"/>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
            </a:r>
            <a:br>
              <a:rPr lang="en-US" sz="3200" cap="small"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4" y="977704"/>
            <a:ext cx="7263325" cy="520505"/>
          </a:xfrm>
        </p:spPr>
        <p:txBody>
          <a:bodyPr/>
          <a:lstStyle/>
          <a:p>
            <a:r>
              <a:rPr lang="en-US" b="1" dirty="0" smtClean="0"/>
              <a:t>START </a:t>
            </a:r>
            <a:r>
              <a:rPr lang="en-US" b="1" dirty="0"/>
              <a:t>TODAY</a:t>
            </a:r>
          </a:p>
        </p:txBody>
      </p:sp>
      <p:sp>
        <p:nvSpPr>
          <p:cNvPr id="3" name="Content Placeholder 2"/>
          <p:cNvSpPr>
            <a:spLocks noGrp="1"/>
          </p:cNvSpPr>
          <p:nvPr>
            <p:ph idx="1"/>
          </p:nvPr>
        </p:nvSpPr>
        <p:spPr>
          <a:xfrm>
            <a:off x="1252024" y="1825625"/>
            <a:ext cx="7263326" cy="4351338"/>
          </a:xfrm>
        </p:spPr>
        <p:txBody>
          <a:bodyPr/>
          <a:lstStyle/>
          <a:p>
            <a:r>
              <a:rPr lang="en-US" sz="2800" dirty="0"/>
              <a:t>Where do I begin?</a:t>
            </a:r>
          </a:p>
          <a:p>
            <a:r>
              <a:rPr lang="en-US" sz="2800" dirty="0"/>
              <a:t>Who should I talk to about finances?</a:t>
            </a:r>
          </a:p>
          <a:p>
            <a:r>
              <a:rPr lang="en-US" sz="2800" dirty="0"/>
              <a:t>What are all these crazy words like collateral, insurance, and lien?</a:t>
            </a:r>
          </a:p>
          <a:p>
            <a:r>
              <a:rPr lang="en-US" sz="2800" dirty="0"/>
              <a:t>Why is this even important to me?</a:t>
            </a:r>
          </a:p>
          <a:p>
            <a:r>
              <a:rPr lang="en-US" sz="2800" dirty="0"/>
              <a:t>How do I win this financial game?</a:t>
            </a:r>
          </a:p>
          <a:p>
            <a:pPr marL="0" indent="0">
              <a:buNone/>
            </a:pPr>
            <a:endParaRPr lang="en-US" dirty="0"/>
          </a:p>
          <a:p>
            <a:pPr marL="0" indent="0" algn="ctr">
              <a:buNone/>
            </a:pPr>
            <a:r>
              <a:rPr lang="en-US" sz="2800" b="1" dirty="0"/>
              <a:t>HOLD ON TO YOUR </a:t>
            </a:r>
            <a:r>
              <a:rPr lang="en-US" sz="2800" b="1" dirty="0" smtClean="0"/>
              <a:t>SEATS, </a:t>
            </a:r>
            <a:r>
              <a:rPr lang="en-US" sz="2800" b="1" dirty="0"/>
              <a:t>HERE WE GO!</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673" y="5671054"/>
            <a:ext cx="1717964" cy="833325"/>
          </a:xfrm>
          <a:prstGeom prst="rect">
            <a:avLst/>
          </a:prstGeom>
        </p:spPr>
      </p:pic>
    </p:spTree>
    <p:custDataLst>
      <p:tags r:id="rId1"/>
    </p:custDataLst>
    <p:extLst>
      <p:ext uri="{BB962C8B-B14F-4D97-AF65-F5344CB8AC3E}">
        <p14:creationId xmlns:p14="http://schemas.microsoft.com/office/powerpoint/2010/main" val="3200584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570" y="730887"/>
            <a:ext cx="7886700" cy="530986"/>
          </a:xfrm>
        </p:spPr>
        <p:txBody>
          <a:bodyPr/>
          <a:lstStyle/>
          <a:p>
            <a:r>
              <a:rPr lang="en-US" b="1" dirty="0" smtClean="0"/>
              <a:t>Overview</a:t>
            </a:r>
            <a:endParaRPr lang="en-US" b="1" dirty="0"/>
          </a:p>
        </p:txBody>
      </p:sp>
      <p:sp>
        <p:nvSpPr>
          <p:cNvPr id="3" name="Content Placeholder 2"/>
          <p:cNvSpPr>
            <a:spLocks noGrp="1"/>
          </p:cNvSpPr>
          <p:nvPr>
            <p:ph sz="half" idx="1"/>
          </p:nvPr>
        </p:nvSpPr>
        <p:spPr>
          <a:xfrm>
            <a:off x="1188720" y="1377569"/>
            <a:ext cx="3529584" cy="4351338"/>
          </a:xfrm>
        </p:spPr>
        <p:txBody>
          <a:bodyPr>
            <a:normAutofit/>
          </a:bodyPr>
          <a:lstStyle/>
          <a:p>
            <a:pPr>
              <a:buFont typeface="Wingdings" panose="05000000000000000000" pitchFamily="2" charset="2"/>
              <a:buChar char="§"/>
            </a:pPr>
            <a:r>
              <a:rPr lang="en-US" sz="2800" dirty="0" smtClean="0">
                <a:solidFill>
                  <a:schemeClr val="tx1"/>
                </a:solidFill>
              </a:rPr>
              <a:t> </a:t>
            </a:r>
            <a:r>
              <a:rPr lang="en-US" sz="2600" dirty="0" smtClean="0">
                <a:solidFill>
                  <a:schemeClr val="tx1"/>
                </a:solidFill>
              </a:rPr>
              <a:t>Introduction &amp; Types of Accounts</a:t>
            </a:r>
          </a:p>
          <a:p>
            <a:pPr>
              <a:buFont typeface="Wingdings" panose="05000000000000000000" pitchFamily="2" charset="2"/>
              <a:buChar char="§"/>
            </a:pPr>
            <a:r>
              <a:rPr lang="en-US" sz="2600" dirty="0" smtClean="0">
                <a:solidFill>
                  <a:schemeClr val="tx1"/>
                </a:solidFill>
              </a:rPr>
              <a:t> Checking Accounts</a:t>
            </a:r>
          </a:p>
          <a:p>
            <a:pPr>
              <a:buFont typeface="Wingdings" panose="05000000000000000000" pitchFamily="2" charset="2"/>
              <a:buChar char="§"/>
            </a:pPr>
            <a:r>
              <a:rPr lang="en-US" sz="2600" dirty="0" smtClean="0"/>
              <a:t> Savings Accounts</a:t>
            </a:r>
          </a:p>
          <a:p>
            <a:pPr>
              <a:buFont typeface="Wingdings" panose="05000000000000000000" pitchFamily="2" charset="2"/>
              <a:buChar char="§"/>
            </a:pPr>
            <a:r>
              <a:rPr lang="en-US" sz="2600" dirty="0" smtClean="0">
                <a:solidFill>
                  <a:schemeClr val="tx1"/>
                </a:solidFill>
              </a:rPr>
              <a:t> Loans &amp; Credit</a:t>
            </a:r>
          </a:p>
          <a:p>
            <a:pPr>
              <a:buFont typeface="Wingdings" panose="05000000000000000000" pitchFamily="2" charset="2"/>
              <a:buChar char="§"/>
            </a:pPr>
            <a:r>
              <a:rPr lang="en-US" sz="2600" dirty="0" smtClean="0"/>
              <a:t> Retirement &amp; Investment</a:t>
            </a:r>
            <a:endParaRPr lang="en-US" sz="2600" dirty="0" smtClean="0">
              <a:solidFill>
                <a:schemeClr val="tx1"/>
              </a:solidFill>
            </a:endParaRPr>
          </a:p>
        </p:txBody>
      </p:sp>
      <p:sp>
        <p:nvSpPr>
          <p:cNvPr id="4" name="Content Placeholder 3"/>
          <p:cNvSpPr>
            <a:spLocks noGrp="1"/>
          </p:cNvSpPr>
          <p:nvPr>
            <p:ph sz="half" idx="2"/>
          </p:nvPr>
        </p:nvSpPr>
        <p:spPr>
          <a:xfrm>
            <a:off x="5074920" y="1377569"/>
            <a:ext cx="3886200" cy="4351338"/>
          </a:xfrm>
        </p:spPr>
        <p:txBody>
          <a:bodyPr/>
          <a:lstStyle/>
          <a:p>
            <a:pPr>
              <a:buFont typeface="Wingdings" panose="05000000000000000000" pitchFamily="2" charset="2"/>
              <a:buChar char="§"/>
            </a:pPr>
            <a:r>
              <a:rPr lang="en-US" sz="2600" dirty="0"/>
              <a:t>Taxes</a:t>
            </a:r>
          </a:p>
          <a:p>
            <a:pPr>
              <a:buFont typeface="Wingdings" panose="05000000000000000000" pitchFamily="2" charset="2"/>
              <a:buChar char="§"/>
            </a:pPr>
            <a:r>
              <a:rPr lang="en-US" sz="2600" dirty="0"/>
              <a:t> Creating a Budget</a:t>
            </a:r>
          </a:p>
          <a:p>
            <a:pPr>
              <a:buFont typeface="Wingdings" panose="05000000000000000000" pitchFamily="2" charset="2"/>
              <a:buChar char="§"/>
            </a:pPr>
            <a:r>
              <a:rPr lang="en-US" sz="2600" dirty="0"/>
              <a:t> Financial Goal Setting</a:t>
            </a:r>
          </a:p>
          <a:p>
            <a:pPr>
              <a:buFont typeface="Wingdings" panose="05000000000000000000" pitchFamily="2" charset="2"/>
              <a:buChar char="§"/>
            </a:pPr>
            <a:r>
              <a:rPr lang="en-US" sz="2600" dirty="0"/>
              <a:t> Record Keeping</a:t>
            </a:r>
          </a:p>
          <a:p>
            <a:pPr>
              <a:buFont typeface="Wingdings" panose="05000000000000000000" pitchFamily="2" charset="2"/>
              <a:buChar char="§"/>
            </a:pPr>
            <a:r>
              <a:rPr lang="en-US" sz="2600" dirty="0"/>
              <a:t> Debt Management</a:t>
            </a:r>
          </a:p>
          <a:p>
            <a:pPr>
              <a:buFont typeface="Wingdings" panose="05000000000000000000" pitchFamily="2" charset="2"/>
              <a:buChar char="§"/>
            </a:pPr>
            <a:r>
              <a:rPr lang="en-US" sz="2600" dirty="0"/>
              <a:t> Personal Financial Safety</a:t>
            </a:r>
          </a:p>
          <a:p>
            <a:pPr>
              <a:buFont typeface="Wingdings" panose="05000000000000000000" pitchFamily="2" charset="2"/>
              <a:buChar char="§"/>
            </a:pPr>
            <a:r>
              <a:rPr lang="en-US" sz="2600" dirty="0"/>
              <a:t> Farm Credit Overview</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3600" y="5670656"/>
            <a:ext cx="1804670" cy="875384"/>
          </a:xfrm>
          <a:prstGeom prst="rect">
            <a:avLst/>
          </a:prstGeom>
        </p:spPr>
      </p:pic>
    </p:spTree>
    <p:custDataLst>
      <p:tags r:id="rId1"/>
    </p:custDataLst>
    <p:extLst>
      <p:ext uri="{BB962C8B-B14F-4D97-AF65-F5344CB8AC3E}">
        <p14:creationId xmlns:p14="http://schemas.microsoft.com/office/powerpoint/2010/main" val="299923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34" y="721584"/>
            <a:ext cx="7886700" cy="552950"/>
          </a:xfrm>
        </p:spPr>
        <p:txBody>
          <a:bodyPr/>
          <a:lstStyle/>
          <a:p>
            <a:r>
              <a:rPr lang="en-US" b="1" dirty="0" smtClean="0"/>
              <a:t>Introduction</a:t>
            </a:r>
            <a:endParaRPr lang="en-US" b="1" dirty="0"/>
          </a:p>
        </p:txBody>
      </p:sp>
      <p:sp>
        <p:nvSpPr>
          <p:cNvPr id="3" name="Content Placeholder 2"/>
          <p:cNvSpPr>
            <a:spLocks noGrp="1"/>
          </p:cNvSpPr>
          <p:nvPr>
            <p:ph idx="1"/>
          </p:nvPr>
        </p:nvSpPr>
        <p:spPr>
          <a:xfrm>
            <a:off x="1103434" y="1375573"/>
            <a:ext cx="7886700" cy="4351338"/>
          </a:xfrm>
        </p:spPr>
        <p:txBody>
          <a:bodyPr/>
          <a:lstStyle/>
          <a:p>
            <a:pPr>
              <a:buFont typeface="Wingdings" panose="05000000000000000000" pitchFamily="2" charset="2"/>
              <a:buChar char="§"/>
            </a:pPr>
            <a:r>
              <a:rPr lang="en-US" sz="2800" dirty="0" smtClean="0">
                <a:solidFill>
                  <a:schemeClr val="tx1"/>
                </a:solidFill>
              </a:rPr>
              <a:t> 70% of US citizens are living paycheck to paycheck, regardless of income. </a:t>
            </a:r>
          </a:p>
          <a:p>
            <a:pPr>
              <a:buFont typeface="Wingdings" panose="05000000000000000000" pitchFamily="2" charset="2"/>
              <a:buChar char="§"/>
            </a:pPr>
            <a:r>
              <a:rPr lang="en-US" sz="2800" dirty="0" smtClean="0">
                <a:solidFill>
                  <a:schemeClr val="tx1"/>
                </a:solidFill>
              </a:rPr>
              <a:t> A poll found that only 1/3 of Americans maintain a household budget. </a:t>
            </a:r>
          </a:p>
          <a:p>
            <a:pPr>
              <a:buFont typeface="Wingdings" panose="05000000000000000000" pitchFamily="2" charset="2"/>
              <a:buChar char="§"/>
            </a:pPr>
            <a:r>
              <a:rPr lang="en-US" sz="2800" b="1" dirty="0" smtClean="0">
                <a:solidFill>
                  <a:schemeClr val="tx1"/>
                </a:solidFill>
              </a:rPr>
              <a:t> </a:t>
            </a:r>
            <a:r>
              <a:rPr lang="en-US" sz="2800" b="1" dirty="0" smtClean="0">
                <a:solidFill>
                  <a:schemeClr val="tx1"/>
                </a:solidFill>
              </a:rPr>
              <a:t>What is personal finance? </a:t>
            </a:r>
            <a:r>
              <a:rPr lang="en-US" sz="2800" dirty="0" smtClean="0">
                <a:solidFill>
                  <a:schemeClr val="tx1"/>
                </a:solidFill>
              </a:rPr>
              <a:t>All financial activities and decisions that an individual or household has to make. </a:t>
            </a:r>
          </a:p>
          <a:p>
            <a:pPr marL="0" indent="0">
              <a:buNone/>
            </a:pP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3746" y="5766478"/>
            <a:ext cx="1607127" cy="779562"/>
          </a:xfrm>
          <a:prstGeom prst="rect">
            <a:avLst/>
          </a:prstGeom>
        </p:spPr>
      </p:pic>
    </p:spTree>
    <p:custDataLst>
      <p:tags r:id="rId1"/>
    </p:custDataLst>
    <p:extLst>
      <p:ext uri="{BB962C8B-B14F-4D97-AF65-F5344CB8AC3E}">
        <p14:creationId xmlns:p14="http://schemas.microsoft.com/office/powerpoint/2010/main" val="4005672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5" y="723694"/>
            <a:ext cx="7702940" cy="662782"/>
          </a:xfrm>
        </p:spPr>
        <p:txBody>
          <a:bodyPr/>
          <a:lstStyle/>
          <a:p>
            <a:r>
              <a:rPr lang="en-US" b="1" dirty="0" smtClean="0"/>
              <a:t>Types of Financial Accounts</a:t>
            </a:r>
            <a:endParaRPr lang="en-US" b="1" dirty="0"/>
          </a:p>
        </p:txBody>
      </p:sp>
      <p:sp>
        <p:nvSpPr>
          <p:cNvPr id="3" name="Content Placeholder 2"/>
          <p:cNvSpPr>
            <a:spLocks noGrp="1"/>
          </p:cNvSpPr>
          <p:nvPr>
            <p:ph idx="1"/>
          </p:nvPr>
        </p:nvSpPr>
        <p:spPr>
          <a:xfrm>
            <a:off x="1252025" y="1386476"/>
            <a:ext cx="7768882" cy="5028392"/>
          </a:xfrm>
        </p:spPr>
        <p:txBody>
          <a:bodyPr>
            <a:normAutofit fontScale="70000" lnSpcReduction="20000"/>
          </a:bodyPr>
          <a:lstStyle/>
          <a:p>
            <a:pPr>
              <a:buFont typeface="Wingdings" panose="05000000000000000000" pitchFamily="2" charset="2"/>
              <a:buChar char="v"/>
            </a:pPr>
            <a:r>
              <a:rPr lang="en-US" sz="2400" dirty="0" smtClean="0">
                <a:solidFill>
                  <a:schemeClr val="tx1"/>
                </a:solidFill>
              </a:rPr>
              <a:t> Checking </a:t>
            </a:r>
            <a:r>
              <a:rPr lang="en-US" sz="2400" dirty="0">
                <a:solidFill>
                  <a:schemeClr val="tx1"/>
                </a:solidFill>
              </a:rPr>
              <a:t>Account</a:t>
            </a:r>
          </a:p>
          <a:p>
            <a:pPr lvl="1">
              <a:buFont typeface="Wingdings" panose="05000000000000000000" pitchFamily="2" charset="2"/>
              <a:buChar char="§"/>
            </a:pPr>
            <a:r>
              <a:rPr lang="en-US" sz="2400" dirty="0">
                <a:solidFill>
                  <a:schemeClr val="tx1"/>
                </a:solidFill>
              </a:rPr>
              <a:t>Easy access to money</a:t>
            </a:r>
          </a:p>
          <a:p>
            <a:pPr lvl="1">
              <a:buFont typeface="Wingdings" panose="05000000000000000000" pitchFamily="2" charset="2"/>
              <a:buChar char="§"/>
            </a:pPr>
            <a:r>
              <a:rPr lang="en-US" sz="2400" dirty="0">
                <a:solidFill>
                  <a:schemeClr val="tx1"/>
                </a:solidFill>
              </a:rPr>
              <a:t>Linked to debit card and </a:t>
            </a:r>
            <a:r>
              <a:rPr lang="en-US" sz="2400" dirty="0" smtClean="0">
                <a:solidFill>
                  <a:schemeClr val="tx1"/>
                </a:solidFill>
              </a:rPr>
              <a:t>checkbook</a:t>
            </a:r>
          </a:p>
          <a:p>
            <a:pPr lvl="1">
              <a:buFont typeface="Wingdings" panose="05000000000000000000" pitchFamily="2" charset="2"/>
              <a:buChar char="§"/>
            </a:pPr>
            <a:r>
              <a:rPr lang="en-US" sz="2400" dirty="0" smtClean="0">
                <a:solidFill>
                  <a:schemeClr val="tx1"/>
                </a:solidFill>
              </a:rPr>
              <a:t>Low interest rate</a:t>
            </a:r>
          </a:p>
          <a:p>
            <a:pPr marL="342900" lvl="1" indent="0">
              <a:buNone/>
            </a:pPr>
            <a:endParaRPr lang="en-US" sz="2400" dirty="0">
              <a:solidFill>
                <a:schemeClr val="tx1"/>
              </a:solidFill>
            </a:endParaRPr>
          </a:p>
          <a:p>
            <a:pPr>
              <a:buFont typeface="Wingdings" panose="05000000000000000000" pitchFamily="2" charset="2"/>
              <a:buChar char="v"/>
            </a:pPr>
            <a:r>
              <a:rPr lang="en-US" sz="2400" dirty="0" smtClean="0">
                <a:solidFill>
                  <a:schemeClr val="tx1"/>
                </a:solidFill>
              </a:rPr>
              <a:t> Savings Account</a:t>
            </a:r>
          </a:p>
          <a:p>
            <a:pPr lvl="1">
              <a:buFont typeface="Wingdings" panose="05000000000000000000" pitchFamily="2" charset="2"/>
              <a:buChar char="§"/>
            </a:pPr>
            <a:r>
              <a:rPr lang="en-US" sz="2400" dirty="0" smtClean="0">
                <a:solidFill>
                  <a:schemeClr val="tx1"/>
                </a:solidFill>
              </a:rPr>
              <a:t>Higher interest rate than checking</a:t>
            </a:r>
          </a:p>
          <a:p>
            <a:pPr marL="342900" lvl="1" indent="0">
              <a:buNone/>
            </a:pPr>
            <a:endParaRPr lang="en-US" sz="2400" dirty="0" smtClean="0">
              <a:solidFill>
                <a:schemeClr val="tx1"/>
              </a:solidFill>
            </a:endParaRPr>
          </a:p>
          <a:p>
            <a:pPr>
              <a:buFont typeface="Wingdings" panose="05000000000000000000" pitchFamily="2" charset="2"/>
              <a:buChar char="v"/>
            </a:pPr>
            <a:r>
              <a:rPr lang="en-US" sz="2400" dirty="0" smtClean="0">
                <a:solidFill>
                  <a:schemeClr val="tx1"/>
                </a:solidFill>
              </a:rPr>
              <a:t> Money Market</a:t>
            </a:r>
          </a:p>
          <a:p>
            <a:pPr lvl="1">
              <a:buFont typeface="Wingdings" panose="05000000000000000000" pitchFamily="2" charset="2"/>
              <a:buChar char="§"/>
            </a:pPr>
            <a:r>
              <a:rPr lang="en-US" sz="2400" dirty="0" smtClean="0">
                <a:solidFill>
                  <a:schemeClr val="tx1"/>
                </a:solidFill>
              </a:rPr>
              <a:t>Larger deposits</a:t>
            </a:r>
          </a:p>
          <a:p>
            <a:pPr lvl="1">
              <a:buFont typeface="Wingdings" panose="05000000000000000000" pitchFamily="2" charset="2"/>
              <a:buChar char="§"/>
            </a:pPr>
            <a:r>
              <a:rPr lang="en-US" sz="2400" dirty="0" smtClean="0">
                <a:solidFill>
                  <a:schemeClr val="tx1"/>
                </a:solidFill>
              </a:rPr>
              <a:t>Limited withdrawals</a:t>
            </a:r>
          </a:p>
          <a:p>
            <a:pPr lvl="1">
              <a:buFont typeface="Wingdings" panose="05000000000000000000" pitchFamily="2" charset="2"/>
              <a:buChar char="§"/>
            </a:pPr>
            <a:r>
              <a:rPr lang="en-US" sz="2400" dirty="0" smtClean="0">
                <a:solidFill>
                  <a:schemeClr val="tx1"/>
                </a:solidFill>
              </a:rPr>
              <a:t>Larger interest rate than savings account</a:t>
            </a:r>
          </a:p>
          <a:p>
            <a:pPr marL="342900" lvl="1" indent="0">
              <a:buNone/>
            </a:pPr>
            <a:endParaRPr lang="en-US" sz="2400" dirty="0" smtClean="0">
              <a:solidFill>
                <a:schemeClr val="tx1"/>
              </a:solidFill>
            </a:endParaRPr>
          </a:p>
          <a:p>
            <a:pPr>
              <a:buFont typeface="Wingdings" panose="05000000000000000000" pitchFamily="2" charset="2"/>
              <a:buChar char="v"/>
            </a:pPr>
            <a:r>
              <a:rPr lang="en-US" sz="2400" dirty="0" smtClean="0">
                <a:solidFill>
                  <a:schemeClr val="tx1"/>
                </a:solidFill>
              </a:rPr>
              <a:t> Certificate of Deposit Account (CD)</a:t>
            </a:r>
          </a:p>
          <a:p>
            <a:pPr lvl="1">
              <a:buFont typeface="Wingdings" panose="05000000000000000000" pitchFamily="2" charset="2"/>
              <a:buChar char="§"/>
            </a:pPr>
            <a:r>
              <a:rPr lang="en-US" sz="2400" dirty="0" smtClean="0">
                <a:solidFill>
                  <a:schemeClr val="tx1"/>
                </a:solidFill>
              </a:rPr>
              <a:t>Funds set aside for a period of time to draw</a:t>
            </a:r>
          </a:p>
          <a:p>
            <a:pPr marL="342900" lvl="1" indent="0">
              <a:buNone/>
            </a:pPr>
            <a:r>
              <a:rPr lang="en-US" sz="2400" dirty="0"/>
              <a:t> </a:t>
            </a:r>
            <a:r>
              <a:rPr lang="en-US" sz="2400" dirty="0" smtClean="0"/>
              <a:t>   </a:t>
            </a:r>
            <a:r>
              <a:rPr lang="en-US" sz="2400" dirty="0" smtClean="0">
                <a:solidFill>
                  <a:schemeClr val="tx1"/>
                </a:solidFill>
              </a:rPr>
              <a:t>interest</a:t>
            </a:r>
          </a:p>
          <a:p>
            <a:pPr marL="342900" lvl="1" indent="0">
              <a:buNone/>
            </a:pPr>
            <a:endParaRPr lang="en-US" sz="2400" dirty="0" smtClean="0">
              <a:solidFill>
                <a:schemeClr val="tx1"/>
              </a:solidFill>
            </a:endParaRPr>
          </a:p>
          <a:p>
            <a:pPr>
              <a:buFont typeface="Wingdings" panose="05000000000000000000" pitchFamily="2" charset="2"/>
              <a:buChar char="v"/>
            </a:pPr>
            <a:r>
              <a:rPr lang="en-US" sz="2400" dirty="0" smtClean="0">
                <a:solidFill>
                  <a:schemeClr val="tx1"/>
                </a:solidFill>
              </a:rPr>
              <a:t> Investment Account</a:t>
            </a:r>
          </a:p>
          <a:p>
            <a:pPr lvl="1">
              <a:buFont typeface="Wingdings" panose="05000000000000000000" pitchFamily="2" charset="2"/>
              <a:buChar char="§"/>
            </a:pPr>
            <a:r>
              <a:rPr lang="en-US" sz="2400" dirty="0" smtClean="0">
                <a:solidFill>
                  <a:schemeClr val="tx1"/>
                </a:solidFill>
              </a:rPr>
              <a:t>Deposit of funds into an account that draws interest from different companies</a:t>
            </a:r>
          </a:p>
          <a:p>
            <a:pPr lvl="1">
              <a:buFont typeface="Wingdings" panose="05000000000000000000" pitchFamily="2" charset="2"/>
              <a:buChar char="v"/>
            </a:pPr>
            <a:endParaRPr 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1330" y="1386476"/>
            <a:ext cx="2312376" cy="34618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0982" y="6003906"/>
            <a:ext cx="1117652" cy="542135"/>
          </a:xfrm>
          <a:prstGeom prst="rect">
            <a:avLst/>
          </a:prstGeom>
        </p:spPr>
      </p:pic>
    </p:spTree>
    <p:custDataLst>
      <p:tags r:id="rId1"/>
    </p:custDataLst>
    <p:extLst>
      <p:ext uri="{BB962C8B-B14F-4D97-AF65-F5344CB8AC3E}">
        <p14:creationId xmlns:p14="http://schemas.microsoft.com/office/powerpoint/2010/main" val="3225431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CHECKING ACCOUNTS</a:t>
            </a:r>
            <a:endParaRPr lang="en-US" dirty="0"/>
          </a:p>
        </p:txBody>
      </p:sp>
      <p:sp>
        <p:nvSpPr>
          <p:cNvPr id="3" name="Subtitle 2"/>
          <p:cNvSpPr>
            <a:spLocks noGrp="1"/>
          </p:cNvSpPr>
          <p:nvPr>
            <p:ph type="subTitle" idx="1"/>
          </p:nvPr>
        </p:nvSpPr>
        <p:spPr/>
        <p:txBody>
          <a:bodyPr/>
          <a:lstStyle/>
          <a:p>
            <a:r>
              <a:rPr lang="en-US" dirty="0" smtClean="0"/>
              <a:t>SAFELY STORING YOUR MONEY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586" y="5404068"/>
            <a:ext cx="2661370" cy="1290939"/>
          </a:xfrm>
          <a:prstGeom prst="rect">
            <a:avLst/>
          </a:prstGeom>
        </p:spPr>
      </p:pic>
    </p:spTree>
    <p:custDataLst>
      <p:tags r:id="rId1"/>
    </p:custDataLst>
    <p:extLst>
      <p:ext uri="{BB962C8B-B14F-4D97-AF65-F5344CB8AC3E}">
        <p14:creationId xmlns:p14="http://schemas.microsoft.com/office/powerpoint/2010/main" val="3678099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773" y="730038"/>
            <a:ext cx="7886700" cy="524304"/>
          </a:xfrm>
        </p:spPr>
        <p:txBody>
          <a:bodyPr/>
          <a:lstStyle/>
          <a:p>
            <a:r>
              <a:rPr lang="en-US" b="1" dirty="0" smtClean="0"/>
              <a:t>Filling out a Check</a:t>
            </a:r>
            <a:endParaRPr lang="en-US" b="1" dirty="0"/>
          </a:p>
        </p:txBody>
      </p:sp>
      <p:sp>
        <p:nvSpPr>
          <p:cNvPr id="3" name="Content Placeholder 2"/>
          <p:cNvSpPr>
            <a:spLocks noGrp="1"/>
          </p:cNvSpPr>
          <p:nvPr>
            <p:ph idx="1"/>
          </p:nvPr>
        </p:nvSpPr>
        <p:spPr>
          <a:xfrm>
            <a:off x="1173773" y="1394801"/>
            <a:ext cx="7886700" cy="4684381"/>
          </a:xfrm>
        </p:spPr>
        <p:txBody>
          <a:bodyPr>
            <a:normAutofit/>
          </a:bodyPr>
          <a:lstStyle/>
          <a:p>
            <a:pPr marL="457200" indent="-457200">
              <a:buFont typeface="+mj-lt"/>
              <a:buAutoNum type="arabicPeriod"/>
            </a:pPr>
            <a:r>
              <a:rPr lang="en-US" sz="2200" dirty="0" smtClean="0">
                <a:solidFill>
                  <a:schemeClr val="tx1"/>
                </a:solidFill>
              </a:rPr>
              <a:t>Check </a:t>
            </a:r>
            <a:r>
              <a:rPr lang="en-US" sz="2200" dirty="0">
                <a:solidFill>
                  <a:schemeClr val="tx1"/>
                </a:solidFill>
              </a:rPr>
              <a:t>number</a:t>
            </a:r>
          </a:p>
          <a:p>
            <a:pPr marL="457200" indent="-457200">
              <a:buFont typeface="+mj-lt"/>
              <a:buAutoNum type="arabicPeriod"/>
            </a:pPr>
            <a:r>
              <a:rPr lang="en-US" sz="2200" dirty="0" smtClean="0">
                <a:solidFill>
                  <a:schemeClr val="tx1"/>
                </a:solidFill>
              </a:rPr>
              <a:t>Date</a:t>
            </a:r>
            <a:endParaRPr lang="en-US" sz="2200" dirty="0">
              <a:solidFill>
                <a:schemeClr val="tx1"/>
              </a:solidFill>
            </a:endParaRPr>
          </a:p>
          <a:p>
            <a:pPr marL="457200" indent="-457200">
              <a:buFont typeface="+mj-lt"/>
              <a:buAutoNum type="arabicPeriod"/>
            </a:pPr>
            <a:r>
              <a:rPr lang="en-US" sz="2200" dirty="0" smtClean="0">
                <a:solidFill>
                  <a:schemeClr val="tx1"/>
                </a:solidFill>
              </a:rPr>
              <a:t>Payee – who will receive the money</a:t>
            </a:r>
            <a:endParaRPr lang="en-US" sz="2200" dirty="0">
              <a:solidFill>
                <a:schemeClr val="tx1"/>
              </a:solidFill>
            </a:endParaRPr>
          </a:p>
          <a:p>
            <a:pPr marL="457200" indent="-457200">
              <a:buFont typeface="+mj-lt"/>
              <a:buAutoNum type="arabicPeriod"/>
            </a:pPr>
            <a:r>
              <a:rPr lang="en-US" sz="2200" dirty="0" smtClean="0">
                <a:solidFill>
                  <a:schemeClr val="tx1"/>
                </a:solidFill>
              </a:rPr>
              <a:t>Numerical </a:t>
            </a:r>
            <a:r>
              <a:rPr lang="en-US" sz="2200" dirty="0">
                <a:solidFill>
                  <a:schemeClr val="tx1"/>
                </a:solidFill>
              </a:rPr>
              <a:t>amount</a:t>
            </a:r>
          </a:p>
          <a:p>
            <a:pPr marL="457200" indent="-457200">
              <a:buFont typeface="+mj-lt"/>
              <a:buAutoNum type="arabicPeriod"/>
            </a:pPr>
            <a:r>
              <a:rPr lang="en-US" sz="2200" dirty="0" smtClean="0">
                <a:solidFill>
                  <a:schemeClr val="tx1"/>
                </a:solidFill>
              </a:rPr>
              <a:t>Numerical </a:t>
            </a:r>
            <a:r>
              <a:rPr lang="en-US" sz="2200" dirty="0">
                <a:solidFill>
                  <a:schemeClr val="tx1"/>
                </a:solidFill>
              </a:rPr>
              <a:t>amount written</a:t>
            </a:r>
          </a:p>
          <a:p>
            <a:pPr marL="457200" indent="-457200">
              <a:buFont typeface="+mj-lt"/>
              <a:buAutoNum type="arabicPeriod"/>
            </a:pPr>
            <a:r>
              <a:rPr lang="en-US" sz="2200" dirty="0" smtClean="0">
                <a:solidFill>
                  <a:schemeClr val="tx1"/>
                </a:solidFill>
              </a:rPr>
              <a:t>Memo</a:t>
            </a:r>
            <a:endParaRPr lang="en-US" sz="2200" dirty="0">
              <a:solidFill>
                <a:schemeClr val="tx1"/>
              </a:solidFill>
            </a:endParaRPr>
          </a:p>
          <a:p>
            <a:pPr marL="457200" indent="-457200">
              <a:buFont typeface="+mj-lt"/>
              <a:buAutoNum type="arabicPeriod"/>
            </a:pPr>
            <a:r>
              <a:rPr lang="en-US" sz="2200" dirty="0" smtClean="0">
                <a:solidFill>
                  <a:schemeClr val="tx1"/>
                </a:solidFill>
              </a:rPr>
              <a:t>Signature</a:t>
            </a:r>
            <a:endParaRPr lang="en-US" sz="2200" dirty="0">
              <a:solidFill>
                <a:schemeClr val="tx1"/>
              </a:solidFill>
            </a:endParaRPr>
          </a:p>
          <a:p>
            <a:pPr marL="457200" indent="-457200">
              <a:buFont typeface="+mj-lt"/>
              <a:buAutoNum type="arabicPeriod"/>
            </a:pPr>
            <a:r>
              <a:rPr lang="en-US" sz="2200" dirty="0" smtClean="0">
                <a:solidFill>
                  <a:schemeClr val="tx1"/>
                </a:solidFill>
              </a:rPr>
              <a:t>Routing </a:t>
            </a:r>
            <a:r>
              <a:rPr lang="en-US" sz="2200" dirty="0">
                <a:solidFill>
                  <a:schemeClr val="tx1"/>
                </a:solidFill>
              </a:rPr>
              <a:t>number</a:t>
            </a:r>
          </a:p>
          <a:p>
            <a:pPr marL="457200" indent="-457200">
              <a:buFont typeface="+mj-lt"/>
              <a:buAutoNum type="arabicPeriod"/>
            </a:pPr>
            <a:r>
              <a:rPr lang="en-US" sz="2200" dirty="0" smtClean="0">
                <a:solidFill>
                  <a:schemeClr val="tx1"/>
                </a:solidFill>
              </a:rPr>
              <a:t>Account number</a:t>
            </a:r>
            <a:endParaRPr lang="en-US" sz="2200" dirty="0">
              <a:solidFill>
                <a:schemeClr val="tx1"/>
              </a:solidFill>
            </a:endParaRPr>
          </a:p>
        </p:txBody>
      </p:sp>
      <p:pic>
        <p:nvPicPr>
          <p:cNvPr id="4" name="Picture 3"/>
          <p:cNvPicPr/>
          <p:nvPr/>
        </p:nvPicPr>
        <p:blipFill rotWithShape="1">
          <a:blip r:embed="rId4" cstate="print">
            <a:extLst>
              <a:ext uri="{28A0092B-C50C-407E-A947-70E740481C1C}">
                <a14:useLocalDpi xmlns:a14="http://schemas.microsoft.com/office/drawing/2010/main" val="0"/>
              </a:ext>
            </a:extLst>
          </a:blip>
          <a:srcRect l="4796" t="6246" r="4412" b="61183"/>
          <a:stretch/>
        </p:blipFill>
        <p:spPr bwMode="auto">
          <a:xfrm>
            <a:off x="3846635" y="3390314"/>
            <a:ext cx="5134707" cy="254236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600200" y="5432852"/>
            <a:ext cx="1820008" cy="646331"/>
          </a:xfrm>
          <a:prstGeom prst="rect">
            <a:avLst/>
          </a:prstGeom>
          <a:noFill/>
        </p:spPr>
        <p:txBody>
          <a:bodyPr wrap="square" rtlCol="0">
            <a:spAutoFit/>
          </a:bodyPr>
          <a:lstStyle/>
          <a:p>
            <a:r>
              <a:rPr lang="en-US" b="1" dirty="0" smtClean="0">
                <a:solidFill>
                  <a:schemeClr val="accent1">
                    <a:lumMod val="50000"/>
                  </a:schemeClr>
                </a:solidFill>
              </a:rPr>
              <a:t>Activity </a:t>
            </a:r>
            <a:r>
              <a:rPr lang="en-US" b="1" dirty="0">
                <a:solidFill>
                  <a:schemeClr val="accent1">
                    <a:lumMod val="50000"/>
                  </a:schemeClr>
                </a:solidFill>
              </a:rPr>
              <a:t>1</a:t>
            </a:r>
          </a:p>
          <a:p>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3127" y="5915569"/>
            <a:ext cx="1357346" cy="658402"/>
          </a:xfrm>
          <a:prstGeom prst="rect">
            <a:avLst/>
          </a:prstGeom>
        </p:spPr>
      </p:pic>
    </p:spTree>
    <p:custDataLst>
      <p:tags r:id="rId1"/>
    </p:custDataLst>
    <p:extLst>
      <p:ext uri="{BB962C8B-B14F-4D97-AF65-F5344CB8AC3E}">
        <p14:creationId xmlns:p14="http://schemas.microsoft.com/office/powerpoint/2010/main" val="54702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987" y="858230"/>
            <a:ext cx="7650652" cy="570022"/>
          </a:xfrm>
        </p:spPr>
        <p:txBody>
          <a:bodyPr/>
          <a:lstStyle/>
          <a:p>
            <a:r>
              <a:rPr lang="en-US" b="1" dirty="0" smtClean="0"/>
              <a:t>Withdrawals and Deposits	</a:t>
            </a:r>
            <a:endParaRPr lang="en-US" b="1" dirty="0"/>
          </a:p>
        </p:txBody>
      </p:sp>
      <p:sp>
        <p:nvSpPr>
          <p:cNvPr id="5" name="Content Placeholder 4"/>
          <p:cNvSpPr>
            <a:spLocks noGrp="1"/>
          </p:cNvSpPr>
          <p:nvPr>
            <p:ph idx="1"/>
          </p:nvPr>
        </p:nvSpPr>
        <p:spPr>
          <a:xfrm>
            <a:off x="1296987" y="1716257"/>
            <a:ext cx="7650651" cy="4375053"/>
          </a:xfrm>
        </p:spPr>
        <p:txBody>
          <a:bodyPr/>
          <a:lstStyle/>
          <a:p>
            <a:pPr>
              <a:buFont typeface="Wingdings" panose="05000000000000000000" pitchFamily="2" charset="2"/>
              <a:buChar char="§"/>
            </a:pPr>
            <a:r>
              <a:rPr lang="en-US" sz="2800" dirty="0" smtClean="0">
                <a:solidFill>
                  <a:schemeClr val="tx1"/>
                </a:solidFill>
              </a:rPr>
              <a:t> Withdrawals </a:t>
            </a:r>
            <a:r>
              <a:rPr lang="en-US" sz="2800" dirty="0">
                <a:solidFill>
                  <a:schemeClr val="tx1"/>
                </a:solidFill>
              </a:rPr>
              <a:t>remove money from your </a:t>
            </a:r>
            <a:r>
              <a:rPr lang="en-US" sz="2800" dirty="0" smtClean="0">
                <a:solidFill>
                  <a:schemeClr val="tx1"/>
                </a:solidFill>
              </a:rPr>
              <a:t>account</a:t>
            </a:r>
          </a:p>
          <a:p>
            <a:pPr lvl="1">
              <a:buFont typeface="Wingdings" panose="05000000000000000000" pitchFamily="2" charset="2"/>
              <a:buChar char="§"/>
            </a:pPr>
            <a:r>
              <a:rPr lang="en-US" sz="2500" dirty="0" smtClean="0"/>
              <a:t>Also referred to as a debit</a:t>
            </a:r>
            <a:endParaRPr lang="en-US" sz="2500" dirty="0">
              <a:solidFill>
                <a:schemeClr val="tx1"/>
              </a:solidFill>
            </a:endParaRPr>
          </a:p>
          <a:p>
            <a:pPr>
              <a:buFont typeface="Wingdings" panose="05000000000000000000" pitchFamily="2" charset="2"/>
              <a:buChar char="§"/>
            </a:pPr>
            <a:r>
              <a:rPr lang="en-US" sz="2800" dirty="0" smtClean="0">
                <a:solidFill>
                  <a:schemeClr val="tx1"/>
                </a:solidFill>
              </a:rPr>
              <a:t> Deposits </a:t>
            </a:r>
            <a:r>
              <a:rPr lang="en-US" sz="2800" dirty="0">
                <a:solidFill>
                  <a:schemeClr val="tx1"/>
                </a:solidFill>
              </a:rPr>
              <a:t>add money to your </a:t>
            </a:r>
            <a:r>
              <a:rPr lang="en-US" sz="2800" dirty="0" smtClean="0">
                <a:solidFill>
                  <a:schemeClr val="tx1"/>
                </a:solidFill>
              </a:rPr>
              <a:t>account</a:t>
            </a:r>
          </a:p>
          <a:p>
            <a:pPr lvl="1">
              <a:buFont typeface="Wingdings" panose="05000000000000000000" pitchFamily="2" charset="2"/>
              <a:buChar char="§"/>
            </a:pPr>
            <a:r>
              <a:rPr lang="en-US" sz="2500" dirty="0" smtClean="0"/>
              <a:t>Also referred to as a credit</a:t>
            </a:r>
            <a:endParaRPr lang="en-US" sz="2500" dirty="0">
              <a:solidFill>
                <a:schemeClr val="tx1"/>
              </a:solidFill>
            </a:endParaRPr>
          </a:p>
          <a:p>
            <a:endParaRPr lang="en-US" dirty="0"/>
          </a:p>
        </p:txBody>
      </p:sp>
      <p:pic>
        <p:nvPicPr>
          <p:cNvPr id="8" name="Content Placeholder 7"/>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221288" y="1855788"/>
            <a:ext cx="3922712" cy="2613025"/>
          </a:xfr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2247" y="3774696"/>
            <a:ext cx="3140129" cy="208524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8282" y="5691185"/>
            <a:ext cx="1727537" cy="837969"/>
          </a:xfrm>
          <a:prstGeom prst="rect">
            <a:avLst/>
          </a:prstGeom>
        </p:spPr>
      </p:pic>
    </p:spTree>
    <p:custDataLst>
      <p:tags r:id="rId1"/>
    </p:custDataLst>
    <p:extLst>
      <p:ext uri="{BB962C8B-B14F-4D97-AF65-F5344CB8AC3E}">
        <p14:creationId xmlns:p14="http://schemas.microsoft.com/office/powerpoint/2010/main" val="2569090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695083"/>
            <a:ext cx="7787347" cy="669484"/>
          </a:xfrm>
        </p:spPr>
        <p:txBody>
          <a:bodyPr/>
          <a:lstStyle/>
          <a:p>
            <a:r>
              <a:rPr lang="en-US" b="1" dirty="0" smtClean="0"/>
              <a:t>CHECKING ACCOUNTS – Review Questions</a:t>
            </a:r>
            <a:endParaRPr lang="en-US" b="1" dirty="0"/>
          </a:p>
        </p:txBody>
      </p:sp>
      <p:sp>
        <p:nvSpPr>
          <p:cNvPr id="3" name="Content Placeholder 2"/>
          <p:cNvSpPr>
            <a:spLocks noGrp="1"/>
          </p:cNvSpPr>
          <p:nvPr>
            <p:ph idx="1"/>
          </p:nvPr>
        </p:nvSpPr>
        <p:spPr>
          <a:xfrm>
            <a:off x="1237956" y="1464655"/>
            <a:ext cx="7787348" cy="5062754"/>
          </a:xfrm>
        </p:spPr>
        <p:txBody>
          <a:bodyPr>
            <a:normAutofit/>
          </a:bodyPr>
          <a:lstStyle/>
          <a:p>
            <a:pPr marL="514350" lvl="0" indent="-514350">
              <a:buFont typeface="+mj-lt"/>
              <a:buAutoNum type="arabicPeriod"/>
            </a:pPr>
            <a:r>
              <a:rPr lang="en-US" sz="2800" dirty="0">
                <a:solidFill>
                  <a:schemeClr val="tx1"/>
                </a:solidFill>
              </a:rPr>
              <a:t>What part of the check has the legal amount the check was written for? </a:t>
            </a:r>
          </a:p>
          <a:p>
            <a:pPr marL="514350" lvl="0" indent="-514350">
              <a:buFont typeface="+mj-lt"/>
              <a:buAutoNum type="arabicPeriod"/>
            </a:pPr>
            <a:r>
              <a:rPr lang="en-US" sz="2800" dirty="0">
                <a:solidFill>
                  <a:schemeClr val="tx1"/>
                </a:solidFill>
              </a:rPr>
              <a:t>Which account would likely have the highest interest rate: checking, savings, or money market? </a:t>
            </a:r>
          </a:p>
          <a:p>
            <a:pPr marL="514350" lvl="0" indent="-514350">
              <a:buFont typeface="+mj-lt"/>
              <a:buAutoNum type="arabicPeriod"/>
            </a:pPr>
            <a:r>
              <a:rPr lang="en-US" sz="2800" dirty="0">
                <a:solidFill>
                  <a:schemeClr val="tx1"/>
                </a:solidFill>
              </a:rPr>
              <a:t>What is the name of the fee charged if you write a check for an amount greater than what is in your account? </a:t>
            </a:r>
          </a:p>
          <a:p>
            <a:pPr marL="514350" lvl="0" indent="-514350">
              <a:buFont typeface="+mj-lt"/>
              <a:buAutoNum type="arabicPeriod"/>
            </a:pPr>
            <a:r>
              <a:rPr lang="en-US" sz="2800" dirty="0">
                <a:solidFill>
                  <a:schemeClr val="tx1"/>
                </a:solidFill>
              </a:rPr>
              <a:t>Would a deposit into your checking account increase or decrease the account balance?</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207" y="5679467"/>
            <a:ext cx="1748097" cy="847942"/>
          </a:xfrm>
          <a:prstGeom prst="rect">
            <a:avLst/>
          </a:prstGeom>
        </p:spPr>
      </p:pic>
    </p:spTree>
    <p:custDataLst>
      <p:tags r:id="rId1"/>
    </p:custDataLst>
    <p:extLst>
      <p:ext uri="{BB962C8B-B14F-4D97-AF65-F5344CB8AC3E}">
        <p14:creationId xmlns:p14="http://schemas.microsoft.com/office/powerpoint/2010/main" val="2714622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1659</TotalTime>
  <Words>2031</Words>
  <Application>Microsoft Office PowerPoint</Application>
  <PresentationFormat>On-screen Show (4:3)</PresentationFormat>
  <Paragraphs>140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Devanagari</vt:lpstr>
      <vt:lpstr>Arial</vt:lpstr>
      <vt:lpstr>Arial Black</vt:lpstr>
      <vt:lpstr>Calibri</vt:lpstr>
      <vt:lpstr>Calibri Light</vt:lpstr>
      <vt:lpstr>Wingdings</vt:lpstr>
      <vt:lpstr>PPT template final</vt:lpstr>
      <vt:lpstr>PowerPoint Presentation</vt:lpstr>
      <vt:lpstr>START TODAY</vt:lpstr>
      <vt:lpstr>Overview</vt:lpstr>
      <vt:lpstr>Introduction</vt:lpstr>
      <vt:lpstr>Types of Financial Accounts</vt:lpstr>
      <vt:lpstr>CHECKING ACCOUNTS</vt:lpstr>
      <vt:lpstr>Filling out a Check</vt:lpstr>
      <vt:lpstr>Withdrawals and Deposits </vt:lpstr>
      <vt:lpstr>CHECKING ACCOUNTS – Review Questions</vt:lpstr>
      <vt:lpstr>SAVINGS ACCOUNTS</vt:lpstr>
      <vt:lpstr>SAVING MONEY FOR THE FUTURE</vt:lpstr>
      <vt:lpstr>HOW MUCH SHOULD I SAVE?</vt:lpstr>
      <vt:lpstr>Emergency Funds</vt:lpstr>
      <vt:lpstr>DECIDE ON YOUR SAVINGS GOALS</vt:lpstr>
      <vt:lpstr>50/30/20 Rule </vt:lpstr>
      <vt:lpstr>Should I make separate accounts to put money into?</vt:lpstr>
      <vt:lpstr>  Thank you for joining us!  Visit our website  farmcreditofnc.com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Jones, Skipper</cp:lastModifiedBy>
  <cp:revision>159</cp:revision>
  <dcterms:created xsi:type="dcterms:W3CDTF">2017-05-15T13:24:58Z</dcterms:created>
  <dcterms:modified xsi:type="dcterms:W3CDTF">2021-02-24T18:28:06Z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